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166"/>
  </p:notesMasterIdLst>
  <p:sldIdLst>
    <p:sldId id="256" r:id="rId2"/>
    <p:sldId id="342" r:id="rId3"/>
    <p:sldId id="285" r:id="rId4"/>
    <p:sldId id="257" r:id="rId5"/>
    <p:sldId id="258" r:id="rId6"/>
    <p:sldId id="343" r:id="rId7"/>
    <p:sldId id="259" r:id="rId8"/>
    <p:sldId id="286" r:id="rId9"/>
    <p:sldId id="348" r:id="rId10"/>
    <p:sldId id="261" r:id="rId11"/>
    <p:sldId id="262" r:id="rId12"/>
    <p:sldId id="263" r:id="rId13"/>
    <p:sldId id="264" r:id="rId14"/>
    <p:sldId id="344" r:id="rId15"/>
    <p:sldId id="345" r:id="rId16"/>
    <p:sldId id="287" r:id="rId17"/>
    <p:sldId id="347" r:id="rId18"/>
    <p:sldId id="349" r:id="rId19"/>
    <p:sldId id="359" r:id="rId20"/>
    <p:sldId id="361" r:id="rId21"/>
    <p:sldId id="360" r:id="rId22"/>
    <p:sldId id="354" r:id="rId23"/>
    <p:sldId id="355" r:id="rId24"/>
    <p:sldId id="356" r:id="rId25"/>
    <p:sldId id="350" r:id="rId26"/>
    <p:sldId id="288" r:id="rId27"/>
    <p:sldId id="289" r:id="rId28"/>
    <p:sldId id="353" r:id="rId29"/>
    <p:sldId id="290" r:id="rId30"/>
    <p:sldId id="291" r:id="rId31"/>
    <p:sldId id="352" r:id="rId32"/>
    <p:sldId id="351" r:id="rId33"/>
    <p:sldId id="358" r:id="rId34"/>
    <p:sldId id="424" r:id="rId35"/>
    <p:sldId id="294" r:id="rId36"/>
    <p:sldId id="425" r:id="rId37"/>
    <p:sldId id="426" r:id="rId38"/>
    <p:sldId id="427" r:id="rId39"/>
    <p:sldId id="430" r:id="rId40"/>
    <p:sldId id="428" r:id="rId41"/>
    <p:sldId id="429" r:id="rId42"/>
    <p:sldId id="431" r:id="rId43"/>
    <p:sldId id="432" r:id="rId44"/>
    <p:sldId id="423" r:id="rId45"/>
    <p:sldId id="295" r:id="rId46"/>
    <p:sldId id="362" r:id="rId47"/>
    <p:sldId id="363" r:id="rId48"/>
    <p:sldId id="372" r:id="rId49"/>
    <p:sldId id="373" r:id="rId50"/>
    <p:sldId id="433" r:id="rId51"/>
    <p:sldId id="374" r:id="rId52"/>
    <p:sldId id="434" r:id="rId53"/>
    <p:sldId id="297" r:id="rId54"/>
    <p:sldId id="443" r:id="rId55"/>
    <p:sldId id="377" r:id="rId56"/>
    <p:sldId id="376" r:id="rId57"/>
    <p:sldId id="378" r:id="rId58"/>
    <p:sldId id="379" r:id="rId59"/>
    <p:sldId id="357" r:id="rId60"/>
    <p:sldId id="364" r:id="rId61"/>
    <p:sldId id="366" r:id="rId62"/>
    <p:sldId id="302" r:id="rId63"/>
    <p:sldId id="303" r:id="rId64"/>
    <p:sldId id="304" r:id="rId65"/>
    <p:sldId id="299" r:id="rId66"/>
    <p:sldId id="371" r:id="rId67"/>
    <p:sldId id="300" r:id="rId68"/>
    <p:sldId id="269" r:id="rId69"/>
    <p:sldId id="370" r:id="rId70"/>
    <p:sldId id="305" r:id="rId71"/>
    <p:sldId id="437" r:id="rId72"/>
    <p:sldId id="439" r:id="rId73"/>
    <p:sldId id="440" r:id="rId74"/>
    <p:sldId id="441" r:id="rId75"/>
    <p:sldId id="442" r:id="rId76"/>
    <p:sldId id="306" r:id="rId77"/>
    <p:sldId id="307" r:id="rId78"/>
    <p:sldId id="308" r:id="rId79"/>
    <p:sldId id="309" r:id="rId80"/>
    <p:sldId id="367" r:id="rId81"/>
    <p:sldId id="380" r:id="rId82"/>
    <p:sldId id="381" r:id="rId83"/>
    <p:sldId id="382" r:id="rId84"/>
    <p:sldId id="279" r:id="rId85"/>
    <p:sldId id="280" r:id="rId86"/>
    <p:sldId id="281" r:id="rId87"/>
    <p:sldId id="421" r:id="rId88"/>
    <p:sldId id="278" r:id="rId89"/>
    <p:sldId id="383" r:id="rId90"/>
    <p:sldId id="384" r:id="rId91"/>
    <p:sldId id="385" r:id="rId92"/>
    <p:sldId id="386" r:id="rId93"/>
    <p:sldId id="387" r:id="rId94"/>
    <p:sldId id="388" r:id="rId95"/>
    <p:sldId id="389" r:id="rId96"/>
    <p:sldId id="391" r:id="rId97"/>
    <p:sldId id="435" r:id="rId98"/>
    <p:sldId id="311" r:id="rId99"/>
    <p:sldId id="310" r:id="rId100"/>
    <p:sldId id="375" r:id="rId101"/>
    <p:sldId id="393" r:id="rId102"/>
    <p:sldId id="394" r:id="rId103"/>
    <p:sldId id="395" r:id="rId104"/>
    <p:sldId id="396" r:id="rId105"/>
    <p:sldId id="397" r:id="rId106"/>
    <p:sldId id="399" r:id="rId107"/>
    <p:sldId id="398" r:id="rId108"/>
    <p:sldId id="400" r:id="rId109"/>
    <p:sldId id="401" r:id="rId110"/>
    <p:sldId id="314" r:id="rId111"/>
    <p:sldId id="315" r:id="rId112"/>
    <p:sldId id="316" r:id="rId113"/>
    <p:sldId id="317" r:id="rId114"/>
    <p:sldId id="318" r:id="rId115"/>
    <p:sldId id="319" r:id="rId116"/>
    <p:sldId id="403" r:id="rId117"/>
    <p:sldId id="405" r:id="rId118"/>
    <p:sldId id="333" r:id="rId119"/>
    <p:sldId id="408" r:id="rId120"/>
    <p:sldId id="412" r:id="rId121"/>
    <p:sldId id="320" r:id="rId122"/>
    <p:sldId id="323" r:id="rId123"/>
    <p:sldId id="324" r:id="rId124"/>
    <p:sldId id="416" r:id="rId125"/>
    <p:sldId id="414" r:id="rId126"/>
    <p:sldId id="415" r:id="rId127"/>
    <p:sldId id="325" r:id="rId128"/>
    <p:sldId id="326" r:id="rId129"/>
    <p:sldId id="417" r:id="rId130"/>
    <p:sldId id="418" r:id="rId131"/>
    <p:sldId id="419" r:id="rId132"/>
    <p:sldId id="420" r:id="rId133"/>
    <p:sldId id="331" r:id="rId134"/>
    <p:sldId id="332" r:id="rId135"/>
    <p:sldId id="404" r:id="rId136"/>
    <p:sldId id="406" r:id="rId137"/>
    <p:sldId id="407" r:id="rId138"/>
    <p:sldId id="336" r:id="rId139"/>
    <p:sldId id="436" r:id="rId140"/>
    <p:sldId id="422" r:id="rId141"/>
    <p:sldId id="409" r:id="rId142"/>
    <p:sldId id="410" r:id="rId143"/>
    <p:sldId id="298" r:id="rId144"/>
    <p:sldId id="265" r:id="rId145"/>
    <p:sldId id="301" r:id="rId146"/>
    <p:sldId id="266" r:id="rId147"/>
    <p:sldId id="267" r:id="rId148"/>
    <p:sldId id="268" r:id="rId149"/>
    <p:sldId id="296" r:id="rId150"/>
    <p:sldId id="282" r:id="rId151"/>
    <p:sldId id="283" r:id="rId152"/>
    <p:sldId id="340" r:id="rId153"/>
    <p:sldId id="341" r:id="rId154"/>
    <p:sldId id="327" r:id="rId155"/>
    <p:sldId id="328" r:id="rId156"/>
    <p:sldId id="284" r:id="rId157"/>
    <p:sldId id="329" r:id="rId158"/>
    <p:sldId id="330" r:id="rId159"/>
    <p:sldId id="312" r:id="rId160"/>
    <p:sldId id="402" r:id="rId161"/>
    <p:sldId id="337" r:id="rId162"/>
    <p:sldId id="338" r:id="rId163"/>
    <p:sldId id="339" r:id="rId164"/>
    <p:sldId id="411" r:id="rId165"/>
  </p:sldIdLst>
  <p:sldSz cx="9144000" cy="6858000" type="screen4x3"/>
  <p:notesSz cx="6623050" cy="981075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A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38"/>
    <p:restoredTop sz="90345"/>
  </p:normalViewPr>
  <p:slideViewPr>
    <p:cSldViewPr>
      <p:cViewPr varScale="1">
        <p:scale>
          <a:sx n="91" d="100"/>
          <a:sy n="91" d="100"/>
        </p:scale>
        <p:origin x="3556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9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6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Relationship Id="rId4" Type="http://schemas.openxmlformats.org/officeDocument/2006/relationships/image" Target="../media/image40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F9C4C46-34E3-E041-B260-666AE84138C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020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ea typeface="新細明體" panose="02020500000000000000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967AA9E-66E5-D24D-A51A-1090B9B0BAF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52850" y="0"/>
            <a:ext cx="287020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ea typeface="新細明體" panose="02020500000000000000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881655DE-686A-3D45-A3E0-3FA070E3E4A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7250" y="735013"/>
            <a:ext cx="4908550" cy="36798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D820507-EEFD-F047-93B2-1C6D5985F39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2650" y="4660900"/>
            <a:ext cx="4857750" cy="441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C479975B-77BB-8844-BCC2-B23428B561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20213"/>
            <a:ext cx="287020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ea typeface="新細明體" panose="02020500000000000000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0A64DC95-E138-2D41-BDA3-28ED33A0EA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52850" y="9320213"/>
            <a:ext cx="287020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ea typeface="新細明體" panose="02020500000000000000" pitchFamily="18" charset="-120"/>
              </a:defRPr>
            </a:lvl1pPr>
          </a:lstStyle>
          <a:p>
            <a:fld id="{879FBAFE-A71F-2F47-90CF-422B757BB064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8838" y="735013"/>
            <a:ext cx="4905375" cy="36798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最壞就是每個位置錯誤的，都要跑到最前面，因此就是 </a:t>
            </a:r>
            <a:r>
              <a:rPr lang="en-US" altLang="zh-TW" dirty="0" err="1"/>
              <a:t>kn</a:t>
            </a:r>
            <a:r>
              <a:rPr lang="zh-TW" altLang="en-US" dirty="0"/>
              <a:t> 等級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FBAFE-A71F-2F47-90CF-422B757BB064}" type="slidenum">
              <a:rPr lang="en-US" altLang="zh-TW" smtClean="0"/>
              <a:pPr/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13694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8838" y="735013"/>
            <a:ext cx="4905375" cy="36798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 = ln x, du </a:t>
            </a:r>
            <a:r>
              <a:rPr lang="en-US" altLang="zh-TW"/>
              <a:t>= 1/x</a:t>
            </a:r>
            <a:r>
              <a:rPr lang="zh-TW" altLang="en-US"/>
              <a:t> </a:t>
            </a:r>
            <a:r>
              <a:rPr lang="en-US" altLang="zh-TW" dirty="0"/>
              <a:t>dx</a:t>
            </a:r>
          </a:p>
          <a:p>
            <a:r>
              <a:rPr lang="en-US" altLang="zh-TW" dirty="0"/>
              <a:t>dv = x dx, v = ½ x^2</a:t>
            </a:r>
          </a:p>
          <a:p>
            <a:r>
              <a:rPr lang="zh-TW" altLang="en-US" dirty="0"/>
              <a:t>積分 </a:t>
            </a:r>
            <a:r>
              <a:rPr lang="en-US" altLang="zh-TW" dirty="0"/>
              <a:t>u dv = </a:t>
            </a:r>
            <a:r>
              <a:rPr lang="en-US" altLang="zh-TW" dirty="0" err="1"/>
              <a:t>uv</a:t>
            </a:r>
            <a:r>
              <a:rPr lang="en-US" altLang="zh-TW" dirty="0"/>
              <a:t> – </a:t>
            </a:r>
            <a:r>
              <a:rPr lang="zh-TW" altLang="en-US" dirty="0"/>
              <a:t>積分 </a:t>
            </a:r>
            <a:r>
              <a:rPr lang="en-US" altLang="zh-TW" dirty="0"/>
              <a:t>v du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FBAFE-A71F-2F47-90CF-422B757BB064}" type="slidenum">
              <a:rPr lang="en-US" altLang="zh-TW" smtClean="0"/>
              <a:pPr/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34457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8838" y="735013"/>
            <a:ext cx="4905375" cy="36798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1/2+1/4+1/8+…&lt;=1</a:t>
            </a:r>
          </a:p>
          <a:p>
            <a:r>
              <a:rPr lang="en-US" altLang="zh-TW" dirty="0"/>
              <a:t>         1/4+1/8+…&lt;=1-1/2=1/2</a:t>
            </a:r>
          </a:p>
          <a:p>
            <a:r>
              <a:rPr lang="en-US" altLang="zh-TW" dirty="0"/>
              <a:t>                  1/8+…&lt;=1-1/2-1/4=1/4</a:t>
            </a:r>
          </a:p>
          <a:p>
            <a:r>
              <a:rPr lang="en-US" altLang="zh-TW" dirty="0"/>
              <a:t>…</a:t>
            </a:r>
          </a:p>
          <a:p>
            <a:r>
              <a:rPr lang="en-US" altLang="zh-TW" dirty="0"/>
              <a:t>So 1/2+2/4+3/8+4/16+…&lt;=1+1/2+1/4+1/8+…&lt;=2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FBAFE-A71F-2F47-90CF-422B757BB064}" type="slidenum">
              <a:rPr lang="en-US" altLang="zh-TW" smtClean="0"/>
              <a:pPr/>
              <a:t>97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15329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8838" y="735013"/>
            <a:ext cx="4905375" cy="3679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FBAFE-A71F-2F47-90CF-422B757BB064}" type="slidenum">
              <a:rPr lang="en-US" altLang="zh-TW" smtClean="0"/>
              <a:pPr/>
              <a:t>129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70546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8838" y="735013"/>
            <a:ext cx="4905375" cy="3679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FBAFE-A71F-2F47-90CF-422B757BB064}" type="slidenum">
              <a:rPr lang="en-US" altLang="zh-TW" smtClean="0"/>
              <a:pPr/>
              <a:t>130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1952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>
            <a:extLst>
              <a:ext uri="{FF2B5EF4-FFF2-40B4-BE49-F238E27FC236}">
                <a16:creationId xmlns:a16="http://schemas.microsoft.com/office/drawing/2014/main" id="{122AF3E6-7B1B-D046-850C-689EC05BCFC0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7175" cy="1063625"/>
            <a:chOff x="-2" y="1536"/>
            <a:chExt cx="5762" cy="670"/>
          </a:xfrm>
        </p:grpSpPr>
        <p:grpSp>
          <p:nvGrpSpPr>
            <p:cNvPr id="5123" name="Group 3">
              <a:extLst>
                <a:ext uri="{FF2B5EF4-FFF2-40B4-BE49-F238E27FC236}">
                  <a16:creationId xmlns:a16="http://schemas.microsoft.com/office/drawing/2014/main" id="{44F63557-4A3F-A849-BCA7-FF6B1E0D60E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-2" y="1562"/>
              <a:ext cx="5762" cy="638"/>
              <a:chOff x="-2" y="1562"/>
              <a:chExt cx="5762" cy="638"/>
            </a:xfrm>
          </p:grpSpPr>
          <p:sp>
            <p:nvSpPr>
              <p:cNvPr id="5124" name="Freeform 4">
                <a:extLst>
                  <a:ext uri="{FF2B5EF4-FFF2-40B4-BE49-F238E27FC236}">
                    <a16:creationId xmlns:a16="http://schemas.microsoft.com/office/drawing/2014/main" id="{641C2810-F136-1D41-918D-507BF393F907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9" y="-993"/>
                <a:ext cx="624" cy="5745"/>
              </a:xfrm>
              <a:custGeom>
                <a:avLst/>
                <a:gdLst>
                  <a:gd name="T0" fmla="*/ 0 w 1000"/>
                  <a:gd name="T1" fmla="*/ 0 h 720"/>
                  <a:gd name="T2" fmla="*/ 0 w 1000"/>
                  <a:gd name="T3" fmla="*/ 720 h 720"/>
                  <a:gd name="T4" fmla="*/ 1000 w 1000"/>
                  <a:gd name="T5" fmla="*/ 720 h 720"/>
                  <a:gd name="T6" fmla="*/ 1000 w 1000"/>
                  <a:gd name="T7" fmla="*/ 0 h 720"/>
                  <a:gd name="T8" fmla="*/ 0 w 1000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25" name="Freeform 5">
                <a:extLst>
                  <a:ext uri="{FF2B5EF4-FFF2-40B4-BE49-F238E27FC236}">
                    <a16:creationId xmlns:a16="http://schemas.microsoft.com/office/drawing/2014/main" id="{7F6CEA62-A97F-134F-98A4-6AACD72057A2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323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26" name="Freeform 6">
                <a:extLst>
                  <a:ext uri="{FF2B5EF4-FFF2-40B4-BE49-F238E27FC236}">
                    <a16:creationId xmlns:a16="http://schemas.microsoft.com/office/drawing/2014/main" id="{3148F803-951E-7447-BD8C-ECCCC53A492F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982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27" name="Freeform 7">
                <a:extLst>
                  <a:ext uri="{FF2B5EF4-FFF2-40B4-BE49-F238E27FC236}">
                    <a16:creationId xmlns:a16="http://schemas.microsoft.com/office/drawing/2014/main" id="{4C170CF2-B2DB-494D-A2FB-0A2FF6230D06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-57" y="1752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28" name="Freeform 8">
                <a:extLst>
                  <a:ext uri="{FF2B5EF4-FFF2-40B4-BE49-F238E27FC236}">
                    <a16:creationId xmlns:a16="http://schemas.microsoft.com/office/drawing/2014/main" id="{544FCD1F-D94E-F349-934E-BD4A0A5C6405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29" name="Freeform 9">
                <a:extLst>
                  <a:ext uri="{FF2B5EF4-FFF2-40B4-BE49-F238E27FC236}">
                    <a16:creationId xmlns:a16="http://schemas.microsoft.com/office/drawing/2014/main" id="{38E79311-2804-1840-9760-4F733FE9A094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42" y="1699"/>
                <a:ext cx="624" cy="362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30" name="Freeform 10">
                <a:extLst>
                  <a:ext uri="{FF2B5EF4-FFF2-40B4-BE49-F238E27FC236}">
                    <a16:creationId xmlns:a16="http://schemas.microsoft.com/office/drawing/2014/main" id="{E2121D16-FF7C-124A-8929-6C6F4767E141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56" y="1726"/>
                <a:ext cx="632" cy="315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31" name="Freeform 11">
                <a:extLst>
                  <a:ext uri="{FF2B5EF4-FFF2-40B4-BE49-F238E27FC236}">
                    <a16:creationId xmlns:a16="http://schemas.microsoft.com/office/drawing/2014/main" id="{07ADCA47-9196-C44D-9C55-54C80F405CAD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211" y="1664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32" name="Freeform 12">
                <a:extLst>
                  <a:ext uri="{FF2B5EF4-FFF2-40B4-BE49-F238E27FC236}">
                    <a16:creationId xmlns:a16="http://schemas.microsoft.com/office/drawing/2014/main" id="{FA6D7E2D-E2C1-F84B-9BC6-7CEF942BA916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33" name="Freeform 13">
                <a:extLst>
                  <a:ext uri="{FF2B5EF4-FFF2-40B4-BE49-F238E27FC236}">
                    <a16:creationId xmlns:a16="http://schemas.microsoft.com/office/drawing/2014/main" id="{15355F8F-427D-F94B-A173-54EC2630E4BA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830" y="1747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34" name="Freeform 14">
                <a:extLst>
                  <a:ext uri="{FF2B5EF4-FFF2-40B4-BE49-F238E27FC236}">
                    <a16:creationId xmlns:a16="http://schemas.microsoft.com/office/drawing/2014/main" id="{FFA170A1-887A-6341-8B50-62BFE7503E3A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1" y="1728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35" name="Freeform 15">
                <a:extLst>
                  <a:ext uri="{FF2B5EF4-FFF2-40B4-BE49-F238E27FC236}">
                    <a16:creationId xmlns:a16="http://schemas.microsoft.com/office/drawing/2014/main" id="{E7D21612-F706-C14F-A273-4E1EC9E77045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330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36" name="Freeform 16">
                <a:extLst>
                  <a:ext uri="{FF2B5EF4-FFF2-40B4-BE49-F238E27FC236}">
                    <a16:creationId xmlns:a16="http://schemas.microsoft.com/office/drawing/2014/main" id="{8976D312-4884-BA45-81AB-00F894A80581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043" y="1721"/>
                <a:ext cx="632" cy="316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37" name="Freeform 17">
                <a:extLst>
                  <a:ext uri="{FF2B5EF4-FFF2-40B4-BE49-F238E27FC236}">
                    <a16:creationId xmlns:a16="http://schemas.microsoft.com/office/drawing/2014/main" id="{ADE94400-B88A-B848-BA30-2BBE498BC3A1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077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38" name="Freeform 18">
                <a:extLst>
                  <a:ext uri="{FF2B5EF4-FFF2-40B4-BE49-F238E27FC236}">
                    <a16:creationId xmlns:a16="http://schemas.microsoft.com/office/drawing/2014/main" id="{C4F017C1-2A2D-844E-AC0C-CDD754AAEB3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736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39" name="Freeform 19">
                <a:extLst>
                  <a:ext uri="{FF2B5EF4-FFF2-40B4-BE49-F238E27FC236}">
                    <a16:creationId xmlns:a16="http://schemas.microsoft.com/office/drawing/2014/main" id="{0159D5BD-D7AC-FC43-9632-810837C837AA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584" y="1747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40" name="Freeform 20">
                <a:extLst>
                  <a:ext uri="{FF2B5EF4-FFF2-40B4-BE49-F238E27FC236}">
                    <a16:creationId xmlns:a16="http://schemas.microsoft.com/office/drawing/2014/main" id="{95354CD4-D31C-2449-9E59-7C8AFB708643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469" y="1562"/>
                <a:ext cx="291" cy="625"/>
              </a:xfrm>
              <a:custGeom>
                <a:avLst/>
                <a:gdLst>
                  <a:gd name="T0" fmla="*/ 0 w 291"/>
                  <a:gd name="T1" fmla="*/ 624 h 625"/>
                  <a:gd name="T2" fmla="*/ 291 w 291"/>
                  <a:gd name="T3" fmla="*/ 625 h 625"/>
                  <a:gd name="T4" fmla="*/ 291 w 291"/>
                  <a:gd name="T5" fmla="*/ 6 h 625"/>
                  <a:gd name="T6" fmla="*/ 0 w 291"/>
                  <a:gd name="T7" fmla="*/ 0 h 625"/>
                  <a:gd name="T8" fmla="*/ 0 w 291"/>
                  <a:gd name="T9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41" name="Freeform 21">
                <a:extLst>
                  <a:ext uri="{FF2B5EF4-FFF2-40B4-BE49-F238E27FC236}">
                    <a16:creationId xmlns:a16="http://schemas.microsoft.com/office/drawing/2014/main" id="{DBEE052B-E8DB-7342-BE1D-1BDEF690933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5084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42" name="Freeform 22">
                <a:extLst>
                  <a:ext uri="{FF2B5EF4-FFF2-40B4-BE49-F238E27FC236}">
                    <a16:creationId xmlns:a16="http://schemas.microsoft.com/office/drawing/2014/main" id="{209DFA5C-B9F3-3846-82ED-9F15B78BE82C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797" y="1721"/>
                <a:ext cx="632" cy="316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5143" name="Freeform 23">
              <a:extLst>
                <a:ext uri="{FF2B5EF4-FFF2-40B4-BE49-F238E27FC236}">
                  <a16:creationId xmlns:a16="http://schemas.microsoft.com/office/drawing/2014/main" id="{F67079F8-613F-A54A-9A35-ED037B0BAE9D}"/>
                </a:ext>
              </a:extLst>
            </p:cNvPr>
            <p:cNvSpPr>
              <a:spLocks/>
            </p:cNvSpPr>
            <p:nvPr/>
          </p:nvSpPr>
          <p:spPr bwMode="ltGray">
            <a:xfrm flipH="1">
              <a:off x="-2" y="1536"/>
              <a:ext cx="5762" cy="412"/>
            </a:xfrm>
            <a:custGeom>
              <a:avLst/>
              <a:gdLst>
                <a:gd name="T0" fmla="*/ 0 w 5762"/>
                <a:gd name="T1" fmla="*/ 196 h 385"/>
                <a:gd name="T2" fmla="*/ 5762 w 5762"/>
                <a:gd name="T3" fmla="*/ 188 h 385"/>
                <a:gd name="T4" fmla="*/ 5762 w 5762"/>
                <a:gd name="T5" fmla="*/ 4 h 385"/>
                <a:gd name="T6" fmla="*/ 0 w 5762"/>
                <a:gd name="T7" fmla="*/ 0 h 385"/>
                <a:gd name="T8" fmla="*/ 0 w 5762"/>
                <a:gd name="T9" fmla="*/ 19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44" name="Freeform 24">
              <a:extLst>
                <a:ext uri="{FF2B5EF4-FFF2-40B4-BE49-F238E27FC236}">
                  <a16:creationId xmlns:a16="http://schemas.microsoft.com/office/drawing/2014/main" id="{F53CF0FB-1136-4B47-BF35-3262D88F2557}"/>
                </a:ext>
              </a:extLst>
            </p:cNvPr>
            <p:cNvSpPr>
              <a:spLocks/>
            </p:cNvSpPr>
            <p:nvPr/>
          </p:nvSpPr>
          <p:spPr bwMode="ltGray">
            <a:xfrm flipH="1">
              <a:off x="-2" y="2017"/>
              <a:ext cx="5761" cy="189"/>
            </a:xfrm>
            <a:custGeom>
              <a:avLst/>
              <a:gdLst>
                <a:gd name="T0" fmla="*/ 0 w 5761"/>
                <a:gd name="T1" fmla="*/ 28 h 189"/>
                <a:gd name="T2" fmla="*/ 5761 w 5761"/>
                <a:gd name="T3" fmla="*/ 0 h 189"/>
                <a:gd name="T4" fmla="*/ 5761 w 5761"/>
                <a:gd name="T5" fmla="*/ 189 h 189"/>
                <a:gd name="T6" fmla="*/ 1 w 5761"/>
                <a:gd name="T7" fmla="*/ 189 h 189"/>
                <a:gd name="T8" fmla="*/ 0 w 5761"/>
                <a:gd name="T9" fmla="*/ 2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5145" name="Rectangle 25">
            <a:extLst>
              <a:ext uri="{FF2B5EF4-FFF2-40B4-BE49-F238E27FC236}">
                <a16:creationId xmlns:a16="http://schemas.microsoft.com/office/drawing/2014/main" id="{F47A4F2B-67C3-9B4A-A80E-F66B99B634D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73163" y="13414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5146" name="Rectangle 26">
            <a:extLst>
              <a:ext uri="{FF2B5EF4-FFF2-40B4-BE49-F238E27FC236}">
                <a16:creationId xmlns:a16="http://schemas.microsoft.com/office/drawing/2014/main" id="{2391EC76-BBE5-7E4E-8B35-7FABA8843F6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66813" y="3886200"/>
            <a:ext cx="64008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/>
            </a:lvl1pPr>
          </a:lstStyle>
          <a:p>
            <a:pPr lvl="0"/>
            <a:r>
              <a:rPr lang="zh-TW" altLang="en-US" noProof="0"/>
              <a:t>按一下以編輯母片子標題樣式</a:t>
            </a:r>
          </a:p>
        </p:txBody>
      </p:sp>
      <p:sp>
        <p:nvSpPr>
          <p:cNvPr id="5147" name="Rectangle 27">
            <a:extLst>
              <a:ext uri="{FF2B5EF4-FFF2-40B4-BE49-F238E27FC236}">
                <a16:creationId xmlns:a16="http://schemas.microsoft.com/office/drawing/2014/main" id="{0B1770E8-9966-0146-B07D-9D27EA49C60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1166813" y="62484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5148" name="Rectangle 28">
            <a:extLst>
              <a:ext uri="{FF2B5EF4-FFF2-40B4-BE49-F238E27FC236}">
                <a16:creationId xmlns:a16="http://schemas.microsoft.com/office/drawing/2014/main" id="{5C0CABFC-8900-C743-8118-B904429F908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altLang="zh-TW"/>
              <a:t>CHAPTER 7</a:t>
            </a:r>
          </a:p>
        </p:txBody>
      </p:sp>
      <p:sp>
        <p:nvSpPr>
          <p:cNvPr id="5149" name="Rectangle 29">
            <a:extLst>
              <a:ext uri="{FF2B5EF4-FFF2-40B4-BE49-F238E27FC236}">
                <a16:creationId xmlns:a16="http://schemas.microsoft.com/office/drawing/2014/main" id="{B4F2DCC5-BA1E-6842-A97B-523CB528BBC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C2964BF5-3826-2448-A99B-1077E2BC5A1D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4211D1-B1A2-9342-92B5-23BE82D5A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E27FE0F-D5BB-6F46-993D-644755F68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002F67-47D1-4048-B839-FE599EC38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78A1C9-4A47-D145-830C-BDEEC7A6E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050AAC-2E97-7542-B186-2B297AFE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D39026-67C8-EA42-9677-BF1CFD4F3E6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2556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55AF4CC-4DAD-0A4B-9684-6852B00F6A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592138"/>
            <a:ext cx="19431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92E9BE5-E962-F042-B647-9F0EF5126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592138"/>
            <a:ext cx="5676900" cy="5638800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4201C5-C0EC-5044-880A-1AB9212BB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F7DCB3-D47F-8145-9488-B6F817D3D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1CCE51-3BFE-5B46-B754-DFB803AF4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1B44F9-0A7C-564F-AD1F-52BAA7A4FF2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07642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02F51-B7A9-1148-96FA-9AACC04CE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92138"/>
            <a:ext cx="77724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2E5765-0657-EF4D-9908-D6895F0E398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2116138"/>
            <a:ext cx="7772400" cy="19812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E856126-2CCB-2847-9147-3382CE34B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4249738"/>
            <a:ext cx="7772400" cy="19812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A0D425-415E-E648-A58C-4D9A6371D6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939F74-25C9-AD4F-AB8B-9A70C3EEC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4038" y="63833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CHAPTER 7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6BD1E2-FFCE-104A-9F79-D8A8D24E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3038" y="63833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43407B9-3AAD-0645-945D-2F378E8ADB2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9568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0615F2-E250-9344-BAC7-6B0C0A43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3DBD50-920B-F84C-B6A3-DD9DB7713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BE2046-478A-5247-83CC-8145E8DC5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D416EC-BB61-A44E-9A00-41BD42FB7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B0F7FE-F251-5E49-AC49-D5C7D6999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1FFB21-D3E3-1F47-A53A-66CFBE20FB4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75191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0D57D9-5A7B-AF48-B507-0F75D2C9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F336C4-9FB2-394F-BCCD-63B74AD2A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39BB27-6E8C-B545-937B-46B2B3CD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54AADD-43CE-234C-AA31-937EDE8F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FC7144-03BF-034D-AE18-393587B60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A60CA9-8DC4-634B-BAB6-68E0A7BC092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66737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C461F6-ED57-FE46-AFB6-564995E5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94536F-D60B-904B-923B-1FD40AF97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16138"/>
            <a:ext cx="3810000" cy="41148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B1E93C9-F3E8-3745-B236-7BAFE349C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116138"/>
            <a:ext cx="3810000" cy="41148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6DA9E0-5233-E649-8522-0887D682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36E4F47-2281-E54F-8B80-5FE3BF6B1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7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E7FFCC-4720-CC48-B456-1271EA1A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3BB5DD-3C1A-4642-819D-B37C14C6DE6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3273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87DDAF-34F2-AF4E-92C0-2D178C2C8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7E2DABB-1341-1449-AD2D-9D9DF46B7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EA5C435-517D-A446-BD5E-F7D1A6758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AED5F6-105C-1D41-87E1-DA9DC8B527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BA2388F-F828-5F4D-9C16-3F9B8AE7E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BA1E37B-7FD4-4E4A-AFB5-CEABE1732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E15AFCC-3338-BA43-949E-32300636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7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FA06919-B224-8E49-B021-41846C113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5C184F-055B-E14B-B258-8BC27B6165E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951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2C9F18-0FC1-BB4D-B140-FCEEA103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BB46275-B173-3640-ABC2-B831686B1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56426BB-038E-C14B-91E9-1FC8C8D2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7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D30247-D723-E542-AC33-2C5B160C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5DA108-B02E-CE40-89EA-BB6361139B7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642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9968B3A-B1EF-9C47-8852-D2AA63A2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B3E6BBF-6A34-FF45-9CCF-BF9CE2879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7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143565-35E7-2A4A-ACB0-A4FE2F4F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6FA50E-D029-7945-ADD1-34AE2E4899F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62655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B3995B-5552-AD4E-82BF-461C2C19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EF7AD8-601E-BF4B-9BC4-1181AB3A1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9A0B93-E605-0444-ACDA-1E2D4159F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F2383A3-4D8F-5143-B7D5-68EC9C2D4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26805ED-DC83-2B4B-949E-23B243068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7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EEFB45-3BFB-094A-BDB9-25D596049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347635-004C-3E42-812E-36A2B401E23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29445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315646-3BEB-4344-B5F5-D6903CEF1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2C163BF-0AC3-1A43-8073-72A886509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7B4E0D3-5FB8-DD45-99CE-E6A68FB73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9B4C5E6-6000-2945-B305-23334CAB3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5FB19EC-A631-864E-8E5D-7532F74A2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7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E6CCD9-ECB9-BE40-86A8-0BEA436A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E45D0E-F1A9-BA43-8B1E-C3FB7D03E13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749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1" name="Rectangle 25">
            <a:extLst>
              <a:ext uri="{FF2B5EF4-FFF2-40B4-BE49-F238E27FC236}">
                <a16:creationId xmlns:a16="http://schemas.microsoft.com/office/drawing/2014/main" id="{87FC729B-6219-714C-8555-9EB14D47D2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921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4122" name="Rectangle 26">
            <a:extLst>
              <a:ext uri="{FF2B5EF4-FFF2-40B4-BE49-F238E27FC236}">
                <a16:creationId xmlns:a16="http://schemas.microsoft.com/office/drawing/2014/main" id="{9BB376C6-A466-7D43-A5BC-27B31E9616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11613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按一下以編輯母片本文樣式</a:t>
            </a:r>
          </a:p>
          <a:p>
            <a:pPr lvl="1"/>
            <a:r>
              <a:rPr lang="zh-TW" altLang="en-US"/>
              <a:t>第二階層</a:t>
            </a:r>
          </a:p>
          <a:p>
            <a:pPr lvl="2"/>
            <a:r>
              <a:rPr lang="zh-TW" altLang="en-US"/>
              <a:t>第三階層</a:t>
            </a:r>
          </a:p>
          <a:p>
            <a:pPr lvl="3"/>
            <a:r>
              <a:rPr lang="zh-TW" altLang="en-US"/>
              <a:t>第四階層</a:t>
            </a:r>
          </a:p>
          <a:p>
            <a:pPr lvl="4"/>
            <a:r>
              <a:rPr lang="zh-TW" altLang="en-US"/>
              <a:t>第五階層</a:t>
            </a:r>
          </a:p>
        </p:txBody>
      </p:sp>
      <p:sp>
        <p:nvSpPr>
          <p:cNvPr id="4123" name="Rectangle 27">
            <a:extLst>
              <a:ext uri="{FF2B5EF4-FFF2-40B4-BE49-F238E27FC236}">
                <a16:creationId xmlns:a16="http://schemas.microsoft.com/office/drawing/2014/main" id="{B8558AB2-2591-C34F-B162-588C1A8FDE5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endParaRPr lang="en-US" altLang="zh-TW"/>
          </a:p>
        </p:txBody>
      </p:sp>
      <p:sp>
        <p:nvSpPr>
          <p:cNvPr id="4124" name="Rectangle 28">
            <a:extLst>
              <a:ext uri="{FF2B5EF4-FFF2-40B4-BE49-F238E27FC236}">
                <a16:creationId xmlns:a16="http://schemas.microsoft.com/office/drawing/2014/main" id="{B759973E-D947-4041-B58F-E6E698E5306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94038" y="638333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r>
              <a:rPr lang="en-US" altLang="zh-TW"/>
              <a:t>CHAPTER 7</a:t>
            </a:r>
          </a:p>
        </p:txBody>
      </p:sp>
      <p:sp>
        <p:nvSpPr>
          <p:cNvPr id="4125" name="Rectangle 29">
            <a:extLst>
              <a:ext uri="{FF2B5EF4-FFF2-40B4-BE49-F238E27FC236}">
                <a16:creationId xmlns:a16="http://schemas.microsoft.com/office/drawing/2014/main" id="{BDA1E20A-07DA-FA46-A79D-67C4E944E5A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23038" y="63833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fld id="{B3C099CD-6313-604C-9034-450EAD9A1021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Monotype Sorts" pitchFamily="2" charset="2"/>
        <a:buChar char="n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3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7.bin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40.emf"/><Relationship Id="rId4" Type="http://schemas.openxmlformats.org/officeDocument/2006/relationships/image" Target="../media/image37.emf"/><Relationship Id="rId9" Type="http://schemas.openxmlformats.org/officeDocument/2006/relationships/oleObject" Target="../embeddings/oleObject22.bin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1.emf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8.bin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4.em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45.emf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0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1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2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4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6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8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0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1.png"/><Relationship Id="rId5" Type="http://schemas.openxmlformats.org/officeDocument/2006/relationships/image" Target="../media/image22.tiff"/><Relationship Id="rId4" Type="http://schemas.openxmlformats.org/officeDocument/2006/relationships/image" Target="../media/image2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93685B77-65CF-774D-B81E-6FA14714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6898FD18-B0B6-EE47-8BCD-98DA7BCD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BD4A4-1055-784C-91BF-717BBC69B317}" type="slidenum">
              <a:rPr lang="en-US" altLang="zh-TW"/>
              <a:pPr/>
              <a:t>1</a:t>
            </a:fld>
            <a:endParaRPr lang="en-US" altLang="zh-TW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915B60B5-EEA4-4B43-968B-66E63192C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924800" cy="5486400"/>
          </a:xfrm>
        </p:spPr>
        <p:txBody>
          <a:bodyPr/>
          <a:lstStyle/>
          <a:p>
            <a:r>
              <a:rPr lang="en-US" altLang="zh-TW" sz="2800"/>
              <a:t>   CHAPTER 7</a:t>
            </a:r>
            <a:br>
              <a:rPr lang="en-US" altLang="zh-TW" sz="2800"/>
            </a:br>
            <a:br>
              <a:rPr lang="en-US" altLang="zh-TW" sz="2800" u="sng"/>
            </a:br>
            <a:r>
              <a:rPr lang="en-US" altLang="zh-TW" sz="3600" b="1"/>
              <a:t>              SORTING</a:t>
            </a:r>
            <a:endParaRPr lang="en-US" altLang="zh-TW" sz="2800" u="sng"/>
          </a:p>
        </p:txBody>
      </p:sp>
      <p:sp>
        <p:nvSpPr>
          <p:cNvPr id="2051" name="Text Box 3">
            <a:extLst>
              <a:ext uri="{FF2B5EF4-FFF2-40B4-BE49-F238E27FC236}">
                <a16:creationId xmlns:a16="http://schemas.microsoft.com/office/drawing/2014/main" id="{EB33EAF0-BAFC-D144-8F72-D9B0601F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648200"/>
            <a:ext cx="681672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TW" sz="2000">
                <a:ea typeface="新細明體" panose="02020500000000000000" pitchFamily="18" charset="-120"/>
              </a:rPr>
              <a:t>All the programs in this file are selected from</a:t>
            </a:r>
          </a:p>
          <a:p>
            <a:r>
              <a:rPr lang="en-US" altLang="zh-TW" sz="2000">
                <a:ea typeface="新細明體" panose="02020500000000000000" pitchFamily="18" charset="-120"/>
              </a:rPr>
              <a:t>	</a:t>
            </a:r>
            <a:r>
              <a:rPr lang="en-US" altLang="zh-TW" sz="2000">
                <a:solidFill>
                  <a:schemeClr val="tx1"/>
                </a:solidFill>
                <a:ea typeface="新細明體" panose="02020500000000000000" pitchFamily="18" charset="-120"/>
              </a:rPr>
              <a:t>Ellis Horowitz, Sartaj Sahni, and Susan Anderson-Freed</a:t>
            </a:r>
          </a:p>
          <a:p>
            <a:r>
              <a:rPr lang="en-US" altLang="zh-TW" sz="2000">
                <a:solidFill>
                  <a:schemeClr val="tx1"/>
                </a:solidFill>
                <a:ea typeface="新細明體" panose="02020500000000000000" pitchFamily="18" charset="-120"/>
              </a:rPr>
              <a:t>	“Fundamentals of Data Structures in C”,</a:t>
            </a:r>
          </a:p>
          <a:p>
            <a:r>
              <a:rPr lang="en-US" altLang="zh-TW" sz="2000">
                <a:solidFill>
                  <a:schemeClr val="tx1"/>
                </a:solidFill>
                <a:ea typeface="新細明體" panose="02020500000000000000" pitchFamily="18" charset="-120"/>
              </a:rPr>
              <a:t>	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B1597AC5-B7B9-724B-A814-A71571F4A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6502F4EA-CEB2-6345-9665-3F9F8F7D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BE79-EAB3-A74E-B3B0-0CAEC9C070E3}" type="slidenum">
              <a:rPr lang="en-US" altLang="zh-TW"/>
              <a:pPr/>
              <a:t>10</a:t>
            </a:fld>
            <a:endParaRPr lang="en-US" altLang="zh-TW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734B71FE-3196-9347-8BAC-61C5077C87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882352"/>
            <a:ext cx="9144001" cy="5715000"/>
          </a:xfrm>
        </p:spPr>
        <p:txBody>
          <a:bodyPr/>
          <a:lstStyle/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verify1(element list1[], element list2[], 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n,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m)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/* compare two unordered lists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list1[1:n] and list2[1:m] */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j, marked[MAX_SIZE];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m;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marked[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FALSE;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n;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((j =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seqSearch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(list2, list1[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].key, m)) == 0)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(“%d is not in list 2\n “, list1[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].key);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/* check each of the other fields from list1[</a:t>
            </a:r>
            <a:r>
              <a:rPr lang="en-US" altLang="zh-TW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and list2[j], and print out any discrepancies */ 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marked[j] = TRUE;</a:t>
            </a:r>
            <a:endParaRPr lang="en-US" altLang="zh-TW" sz="2000" b="1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608F8B-5AEE-B54F-B719-8235724730B0}"/>
              </a:ext>
            </a:extLst>
          </p:cNvPr>
          <p:cNvGrpSpPr/>
          <p:nvPr/>
        </p:nvGrpSpPr>
        <p:grpSpPr>
          <a:xfrm>
            <a:off x="4572000" y="2893714"/>
            <a:ext cx="4724400" cy="1692275"/>
            <a:chOff x="4419600" y="1981200"/>
            <a:chExt cx="4724400" cy="1692275"/>
          </a:xfrm>
        </p:grpSpPr>
        <p:sp>
          <p:nvSpPr>
            <p:cNvPr id="10243" name="Text Box 3">
              <a:extLst>
                <a:ext uri="{FF2B5EF4-FFF2-40B4-BE49-F238E27FC236}">
                  <a16:creationId xmlns:a16="http://schemas.microsoft.com/office/drawing/2014/main" id="{207B3CB9-68F3-0B46-969E-15A6520C71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2057400"/>
              <a:ext cx="4608513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000">
                  <a:ea typeface="新細明體" panose="02020500000000000000" pitchFamily="18" charset="-120"/>
                </a:rPr>
                <a:t>(a) all records found in list1 but not in list2</a:t>
              </a:r>
            </a:p>
            <a:p>
              <a:r>
                <a:rPr lang="en-US" altLang="zh-TW" sz="2000">
                  <a:ea typeface="新細明體" panose="02020500000000000000" pitchFamily="18" charset="-120"/>
                </a:rPr>
                <a:t>(b) all records found in list2 but not in list1</a:t>
              </a:r>
            </a:p>
            <a:p>
              <a:r>
                <a:rPr lang="en-US" altLang="zh-TW" sz="2000">
                  <a:ea typeface="新細明體" panose="02020500000000000000" pitchFamily="18" charset="-120"/>
                </a:rPr>
                <a:t>(c) all records that are in list1 and list2 with</a:t>
              </a:r>
            </a:p>
            <a:p>
              <a:r>
                <a:rPr lang="en-US" altLang="zh-TW" sz="2000">
                  <a:ea typeface="新細明體" panose="02020500000000000000" pitchFamily="18" charset="-120"/>
                </a:rPr>
                <a:t>     the same key but have different values</a:t>
              </a:r>
            </a:p>
            <a:p>
              <a:r>
                <a:rPr lang="en-US" altLang="zh-TW" sz="2000">
                  <a:ea typeface="新細明體" panose="02020500000000000000" pitchFamily="18" charset="-120"/>
                </a:rPr>
                <a:t>     for different fields.</a:t>
              </a:r>
            </a:p>
          </p:txBody>
        </p:sp>
        <p:sp>
          <p:nvSpPr>
            <p:cNvPr id="10244" name="Rectangle 4">
              <a:extLst>
                <a:ext uri="{FF2B5EF4-FFF2-40B4-BE49-F238E27FC236}">
                  <a16:creationId xmlns:a16="http://schemas.microsoft.com/office/drawing/2014/main" id="{A763EBAC-A9D1-4F47-93F9-82A62291E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1981200"/>
              <a:ext cx="4724400" cy="1676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9" name="Rectangle 1026">
            <a:extLst>
              <a:ext uri="{FF2B5EF4-FFF2-40B4-BE49-F238E27FC236}">
                <a16:creationId xmlns:a16="http://schemas.microsoft.com/office/drawing/2014/main" id="{6485475A-A64D-9341-9516-583F17619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494" y="-117861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Verification for Unordered Lists</a:t>
            </a:r>
          </a:p>
        </p:txBody>
      </p:sp>
    </p:spTree>
    <p:extLst>
      <p:ext uri="{BB962C8B-B14F-4D97-AF65-F5344CB8AC3E}">
        <p14:creationId xmlns:p14="http://schemas.microsoft.com/office/powerpoint/2010/main" val="37327837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64A50A-D2C8-1F4C-9D57-8945425D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4A8BEBA-760B-544C-846A-84645F53B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BED144-8F5C-8B44-931F-36BCB81EF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108-B02E-CE40-89EA-BB6361139B71}" type="slidenum">
              <a:rPr lang="en-US" altLang="zh-TW" smtClean="0"/>
              <a:pPr/>
              <a:t>100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14227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101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2576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Bucket Sort</a:t>
            </a:r>
          </a:p>
        </p:txBody>
      </p:sp>
      <p:sp>
        <p:nvSpPr>
          <p:cNvPr id="34819" name="Rectangle 1027">
            <a:extLst>
              <a:ext uri="{FF2B5EF4-FFF2-40B4-BE49-F238E27FC236}">
                <a16:creationId xmlns:a16="http://schemas.microsoft.com/office/drawing/2014/main" id="{05DA6F4D-AA0D-7642-B947-FDDE886C53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8660" y="1412776"/>
            <a:ext cx="8206680" cy="3672408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Different from comparison-based algorithms</a:t>
            </a:r>
          </a:p>
          <a:p>
            <a:r>
              <a:rPr lang="en-US" altLang="zh-TW" dirty="0"/>
              <a:t>Steps:</a:t>
            </a:r>
          </a:p>
          <a:p>
            <a:pPr lvl="1"/>
            <a:r>
              <a:rPr lang="en-US" altLang="zh-TW" dirty="0"/>
              <a:t>Allocate sufficient number of buckets</a:t>
            </a:r>
          </a:p>
          <a:p>
            <a:pPr lvl="1"/>
            <a:r>
              <a:rPr lang="en-US" altLang="zh-TW" dirty="0"/>
              <a:t>Put each element in the corresponding bucket</a:t>
            </a:r>
            <a:endParaRPr lang="en-US" altLang="zh-TW" i="1" dirty="0"/>
          </a:p>
          <a:p>
            <a:pPr lvl="1"/>
            <a:r>
              <a:rPr lang="en-US" altLang="zh-TW" dirty="0"/>
              <a:t>At then end, scan the buckets in order to collect all the elements</a:t>
            </a:r>
          </a:p>
          <a:p>
            <a:r>
              <a:rPr lang="en-US" altLang="zh-TW" i="1" dirty="0"/>
              <a:t>n</a:t>
            </a:r>
            <a:r>
              <a:rPr lang="en-US" altLang="zh-TW" dirty="0"/>
              <a:t> elements whose keys range from 1 to </a:t>
            </a:r>
            <a:r>
              <a:rPr lang="en-US" altLang="zh-TW" i="1" dirty="0"/>
              <a:t>m</a:t>
            </a:r>
            <a:r>
              <a:rPr lang="en-US" altLang="zh-TW" dirty="0"/>
              <a:t> </a:t>
            </a:r>
            <a:r>
              <a:rPr lang="en-US" altLang="zh-TW" dirty="0">
                <a:sym typeface="Wingdings" pitchFamily="2" charset="2"/>
              </a:rPr>
              <a:t> </a:t>
            </a:r>
            <a:r>
              <a:rPr lang="en-US" altLang="zh-TW" i="1" dirty="0">
                <a:sym typeface="Wingdings" pitchFamily="2" charset="2"/>
              </a:rPr>
              <a:t>m</a:t>
            </a:r>
            <a:r>
              <a:rPr lang="en-US" altLang="zh-TW" dirty="0">
                <a:sym typeface="Wingdings" pitchFamily="2" charset="2"/>
              </a:rPr>
              <a:t> buckets</a:t>
            </a:r>
          </a:p>
          <a:p>
            <a:r>
              <a:rPr lang="en-US" altLang="zh-TW" dirty="0"/>
              <a:t>Drawback:</a:t>
            </a:r>
          </a:p>
          <a:p>
            <a:pPr lvl="1"/>
            <a:r>
              <a:rPr lang="en-US" altLang="zh-TW" dirty="0"/>
              <a:t>Waste buckets (i.e., space)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047180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102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2576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Radix Sort</a:t>
            </a:r>
          </a:p>
        </p:txBody>
      </p:sp>
      <p:sp>
        <p:nvSpPr>
          <p:cNvPr id="34819" name="Rectangle 1027">
            <a:extLst>
              <a:ext uri="{FF2B5EF4-FFF2-40B4-BE49-F238E27FC236}">
                <a16:creationId xmlns:a16="http://schemas.microsoft.com/office/drawing/2014/main" id="{05DA6F4D-AA0D-7642-B947-FDDE886C53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6898" y="1412776"/>
            <a:ext cx="8910203" cy="3672408"/>
          </a:xfrm>
        </p:spPr>
        <p:txBody>
          <a:bodyPr/>
          <a:lstStyle/>
          <a:p>
            <a:r>
              <a:rPr lang="en-US" altLang="zh-TW" dirty="0"/>
              <a:t>Step:</a:t>
            </a:r>
          </a:p>
          <a:p>
            <a:pPr lvl="1"/>
            <a:r>
              <a:rPr lang="en-US" altLang="zh-TW" dirty="0"/>
              <a:t>Use several passes of bucket sort</a:t>
            </a:r>
          </a:p>
          <a:p>
            <a:pPr lvl="1"/>
            <a:r>
              <a:rPr lang="en-US" altLang="zh-TW"/>
              <a:t>More than </a:t>
            </a:r>
            <a:r>
              <a:rPr lang="en-US" altLang="zh-TW" dirty="0"/>
              <a:t>one number could fall into the same bucket</a:t>
            </a:r>
          </a:p>
          <a:p>
            <a:r>
              <a:rPr lang="en-US" altLang="zh-TW" dirty="0"/>
              <a:t>Two approaches:</a:t>
            </a:r>
          </a:p>
          <a:p>
            <a:pPr lvl="1"/>
            <a:r>
              <a:rPr lang="en-US" altLang="zh-TW" dirty="0"/>
              <a:t>Most-significant-digit-first (MSD): radix-exchange sort</a:t>
            </a:r>
          </a:p>
          <a:p>
            <a:pPr lvl="1"/>
            <a:r>
              <a:rPr lang="en-US" altLang="zh-TW" dirty="0"/>
              <a:t>Least-significant-digit-first (LSD): straight-radix sort</a:t>
            </a:r>
          </a:p>
        </p:txBody>
      </p:sp>
    </p:spTree>
    <p:extLst>
      <p:ext uri="{BB962C8B-B14F-4D97-AF65-F5344CB8AC3E}">
        <p14:creationId xmlns:p14="http://schemas.microsoft.com/office/powerpoint/2010/main" val="6943797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103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2576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Radix-Exchange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16898" y="1412776"/>
                <a:ext cx="8910203" cy="3672408"/>
              </a:xfrm>
            </p:spPr>
            <p:txBody>
              <a:bodyPr/>
              <a:lstStyle/>
              <a:p>
                <a:r>
                  <a:rPr lang="en-US" altLang="zh-TW" dirty="0"/>
                  <a:t>Given </a:t>
                </a:r>
                <a:r>
                  <a:rPr lang="en-US" altLang="zh-TW" i="1" dirty="0"/>
                  <a:t>n</a:t>
                </a:r>
                <a:r>
                  <a:rPr lang="en-US" altLang="zh-TW" dirty="0"/>
                  <a:t> elements with </a:t>
                </a:r>
                <a:r>
                  <a:rPr lang="en-US" altLang="zh-TW" i="1" dirty="0"/>
                  <a:t>keys</a:t>
                </a:r>
                <a:r>
                  <a:rPr lang="en-US" altLang="zh-TW" dirty="0"/>
                  <a:t> represented by </a:t>
                </a:r>
                <a:r>
                  <a:rPr lang="en-US" altLang="zh-TW" i="1" dirty="0"/>
                  <a:t>d</a:t>
                </a:r>
                <a:r>
                  <a:rPr lang="en-US" altLang="zh-TW" dirty="0"/>
                  <a:t>-digits, where each digit is in the range 0 through </a:t>
                </a:r>
                <a:r>
                  <a:rPr lang="en-US" altLang="zh-TW" i="1" dirty="0"/>
                  <a:t>r</a:t>
                </a:r>
                <a:r>
                  <a:rPr lang="en-US" altLang="zh-TW" dirty="0"/>
                  <a:t>-1</a:t>
                </a:r>
              </a:p>
              <a:p>
                <a:pPr lvl="1"/>
                <a:r>
                  <a:rPr lang="en-US" altLang="zh-TW" b="0" dirty="0"/>
                  <a:t>If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altLang="zh-TW" dirty="0"/>
                  <a:t>, the keys are in the range [0, 999]</a:t>
                </a:r>
              </a:p>
              <a:p>
                <a:r>
                  <a:rPr lang="en-US" altLang="zh-TW" dirty="0"/>
                  <a:t>Hypothesis: we has sorted the elements with</a:t>
                </a:r>
                <a:br>
                  <a:rPr lang="en-US" altLang="zh-TW" dirty="0"/>
                </a:br>
                <a:r>
                  <a:rPr lang="en-US" altLang="zh-TW" dirty="0">
                    <a:solidFill>
                      <a:srgbClr val="C00000"/>
                    </a:solidFill>
                  </a:rPr>
                  <a:t>left </a:t>
                </a:r>
                <a:r>
                  <a:rPr lang="en-US" altLang="zh-TW" i="1" dirty="0">
                    <a:solidFill>
                      <a:srgbClr val="C00000"/>
                    </a:solidFill>
                  </a:rPr>
                  <a:t>k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-1 digits</a:t>
                </a:r>
              </a:p>
              <a:p>
                <a:r>
                  <a:rPr lang="en-US" altLang="zh-TW" dirty="0"/>
                  <a:t>Induction:</a:t>
                </a:r>
              </a:p>
              <a:p>
                <a:pPr lvl="1"/>
                <a:r>
                  <a:rPr lang="en-US" altLang="zh-TW" dirty="0"/>
                  <a:t>Use bucket sort</a:t>
                </a:r>
              </a:p>
            </p:txBody>
          </p:sp>
        </mc:Choice>
        <mc:Fallback xmlns="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16898" y="1412776"/>
                <a:ext cx="8910203" cy="3672408"/>
              </a:xfrm>
              <a:blipFill>
                <a:blip r:embed="rId2"/>
                <a:stretch>
                  <a:fillRect l="-427" t="-1724" r="-2987" b="-68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95906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104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2576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Example of Radix-Exchange Sort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B5344899-DCF8-B24B-9472-BB6C3F384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1484784"/>
            <a:ext cx="536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571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714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86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dirty="0"/>
              <a:t>179, 208, 306, 93, 859, 984, 55, 9, 271, 33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298AD1-4F64-BD4E-83D6-837DE00EB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652384"/>
              </p:ext>
            </p:extLst>
          </p:nvPr>
        </p:nvGraphicFramePr>
        <p:xfrm>
          <a:off x="685800" y="2150981"/>
          <a:ext cx="7772400" cy="20116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77240">
                  <a:extLst>
                    <a:ext uri="{9D8B030D-6E8A-4147-A177-3AD203B41FA5}">
                      <a16:colId xmlns:a16="http://schemas.microsoft.com/office/drawing/2014/main" val="421808581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744670282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305469953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699109869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172835401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8452567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667713595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573528295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1182740458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712416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53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033</a:t>
                      </a:r>
                    </a:p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009</a:t>
                      </a:r>
                    </a:p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055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093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179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271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208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306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859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984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676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6500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105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2576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Example of Radix-Exchange Sort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B5344899-DCF8-B24B-9472-BB6C3F384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1484784"/>
            <a:ext cx="536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571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714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86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dirty="0"/>
              <a:t>179, 208, 306, 93, 859, 984, 55, 9, 271, 33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298AD1-4F64-BD4E-83D6-837DE00EB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321470"/>
              </p:ext>
            </p:extLst>
          </p:nvPr>
        </p:nvGraphicFramePr>
        <p:xfrm>
          <a:off x="685800" y="2150981"/>
          <a:ext cx="7772400" cy="20116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77240">
                  <a:extLst>
                    <a:ext uri="{9D8B030D-6E8A-4147-A177-3AD203B41FA5}">
                      <a16:colId xmlns:a16="http://schemas.microsoft.com/office/drawing/2014/main" val="421808581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744670282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305469953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699109869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172835401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8452567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667713595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573528295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1182740458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712416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53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033</a:t>
                      </a:r>
                    </a:p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009</a:t>
                      </a:r>
                    </a:p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055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093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179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271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208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306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859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984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676185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900F093-7EE1-BC4F-B468-9E2A401AD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380394"/>
              </p:ext>
            </p:extLst>
          </p:nvPr>
        </p:nvGraphicFramePr>
        <p:xfrm>
          <a:off x="685800" y="5044882"/>
          <a:ext cx="7772400" cy="9144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77240">
                  <a:extLst>
                    <a:ext uri="{9D8B030D-6E8A-4147-A177-3AD203B41FA5}">
                      <a16:colId xmlns:a16="http://schemas.microsoft.com/office/drawing/2014/main" val="421808581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744670282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305469953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699109869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172835401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8452567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667713595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573528295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1182740458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712416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53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009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033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055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093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676185"/>
                  </a:ext>
                </a:extLst>
              </a:tr>
            </a:tbl>
          </a:graphicData>
        </a:graphic>
      </p:graphicFrame>
      <p:sp>
        <p:nvSpPr>
          <p:cNvPr id="2" name="三角形 1">
            <a:extLst>
              <a:ext uri="{FF2B5EF4-FFF2-40B4-BE49-F238E27FC236}">
                <a16:creationId xmlns:a16="http://schemas.microsoft.com/office/drawing/2014/main" id="{51DFAAF7-9841-EC47-B470-35367A241FAD}"/>
              </a:ext>
            </a:extLst>
          </p:cNvPr>
          <p:cNvSpPr/>
          <p:nvPr/>
        </p:nvSpPr>
        <p:spPr bwMode="auto">
          <a:xfrm flipH="1">
            <a:off x="685800" y="4174518"/>
            <a:ext cx="7772400" cy="870364"/>
          </a:xfrm>
          <a:prstGeom prst="triangle">
            <a:avLst>
              <a:gd name="adj" fmla="val 95696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20474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106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2576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Straight-Radix Sort</a:t>
            </a:r>
          </a:p>
        </p:txBody>
      </p:sp>
      <p:sp>
        <p:nvSpPr>
          <p:cNvPr id="34819" name="Rectangle 1027">
            <a:extLst>
              <a:ext uri="{FF2B5EF4-FFF2-40B4-BE49-F238E27FC236}">
                <a16:creationId xmlns:a16="http://schemas.microsoft.com/office/drawing/2014/main" id="{05DA6F4D-AA0D-7642-B947-FDDE886C53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6898" y="1412776"/>
            <a:ext cx="8910203" cy="5184576"/>
          </a:xfrm>
        </p:spPr>
        <p:txBody>
          <a:bodyPr/>
          <a:lstStyle/>
          <a:p>
            <a:r>
              <a:rPr lang="en-US" altLang="zh-TW" dirty="0"/>
              <a:t>Given </a:t>
            </a:r>
            <a:r>
              <a:rPr lang="en-US" altLang="zh-TW" i="1" dirty="0"/>
              <a:t>n</a:t>
            </a:r>
            <a:r>
              <a:rPr lang="en-US" altLang="zh-TW" dirty="0"/>
              <a:t> elements with </a:t>
            </a:r>
            <a:r>
              <a:rPr lang="en-US" altLang="zh-TW" i="1" dirty="0"/>
              <a:t>keys</a:t>
            </a:r>
            <a:r>
              <a:rPr lang="en-US" altLang="zh-TW" dirty="0"/>
              <a:t> represented by </a:t>
            </a:r>
            <a:r>
              <a:rPr lang="en-US" altLang="zh-TW" i="1" dirty="0">
                <a:solidFill>
                  <a:srgbClr val="0070C0"/>
                </a:solidFill>
              </a:rPr>
              <a:t>d</a:t>
            </a:r>
            <a:r>
              <a:rPr lang="en-US" altLang="zh-TW" dirty="0">
                <a:solidFill>
                  <a:srgbClr val="0070C0"/>
                </a:solidFill>
              </a:rPr>
              <a:t>-digits</a:t>
            </a:r>
            <a:r>
              <a:rPr lang="en-US" altLang="zh-TW" dirty="0"/>
              <a:t>, where each digit is in the range 0 through </a:t>
            </a:r>
            <a:r>
              <a:rPr lang="en-US" altLang="zh-TW" i="1" dirty="0"/>
              <a:t>r</a:t>
            </a:r>
            <a:r>
              <a:rPr lang="en-US" altLang="zh-TW" dirty="0"/>
              <a:t>-1</a:t>
            </a:r>
          </a:p>
          <a:p>
            <a:r>
              <a:rPr lang="en-US" altLang="zh-TW" dirty="0"/>
              <a:t>Hypothesis: we has sorted the elements with </a:t>
            </a:r>
            <a:r>
              <a:rPr lang="en-US" altLang="zh-TW" dirty="0">
                <a:solidFill>
                  <a:srgbClr val="C00000"/>
                </a:solidFill>
              </a:rPr>
              <a:t>right </a:t>
            </a:r>
            <a:r>
              <a:rPr lang="en-US" altLang="zh-TW" i="1" dirty="0">
                <a:solidFill>
                  <a:srgbClr val="C00000"/>
                </a:solidFill>
              </a:rPr>
              <a:t>k</a:t>
            </a:r>
            <a:r>
              <a:rPr lang="en-US" altLang="zh-TW" dirty="0">
                <a:solidFill>
                  <a:srgbClr val="C00000"/>
                </a:solidFill>
              </a:rPr>
              <a:t>-1 digits</a:t>
            </a:r>
          </a:p>
          <a:p>
            <a:r>
              <a:rPr lang="en-US" altLang="zh-TW" dirty="0"/>
              <a:t>Induction:</a:t>
            </a:r>
          </a:p>
          <a:p>
            <a:pPr lvl="1"/>
            <a:r>
              <a:rPr lang="en-US" altLang="zh-TW" dirty="0"/>
              <a:t>Ignore the most significant digit and sort the n elements according to their k-1 least significant digits</a:t>
            </a:r>
          </a:p>
          <a:p>
            <a:pPr lvl="1"/>
            <a:r>
              <a:rPr lang="en-US" altLang="zh-TW" dirty="0"/>
              <a:t>Scan all the elements and use bucket sort on the most significant digit</a:t>
            </a:r>
          </a:p>
          <a:p>
            <a:pPr lvl="1"/>
            <a:r>
              <a:rPr lang="en-US" altLang="zh-TW" dirty="0"/>
              <a:t>Collect all the buckets in order</a:t>
            </a:r>
          </a:p>
        </p:txBody>
      </p:sp>
    </p:spTree>
    <p:extLst>
      <p:ext uri="{BB962C8B-B14F-4D97-AF65-F5344CB8AC3E}">
        <p14:creationId xmlns:p14="http://schemas.microsoft.com/office/powerpoint/2010/main" val="38849477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107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2576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Example of Straight-Radix Sort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B5344899-DCF8-B24B-9472-BB6C3F384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032" y="2174605"/>
            <a:ext cx="6335068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571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714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86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dirty="0"/>
              <a:t>Input: 179, 208, 306, 93, 859, 984, 55, 9, 271, 33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298AD1-4F64-BD4E-83D6-837DE00EB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011260"/>
              </p:ext>
            </p:extLst>
          </p:nvPr>
        </p:nvGraphicFramePr>
        <p:xfrm>
          <a:off x="685800" y="2840802"/>
          <a:ext cx="7772400" cy="164592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77240">
                  <a:extLst>
                    <a:ext uri="{9D8B030D-6E8A-4147-A177-3AD203B41FA5}">
                      <a16:colId xmlns:a16="http://schemas.microsoft.com/office/drawing/2014/main" val="421808581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744670282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305469953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699109869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172835401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8452567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667713595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573528295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1182740458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712416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53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271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033</a:t>
                      </a:r>
                    </a:p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093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984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055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306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208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009</a:t>
                      </a:r>
                    </a:p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859</a:t>
                      </a:r>
                    </a:p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179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676185"/>
                  </a:ext>
                </a:extLst>
              </a:tr>
            </a:tbl>
          </a:graphicData>
        </a:graphic>
      </p:graphicFrame>
      <p:sp>
        <p:nvSpPr>
          <p:cNvPr id="6" name="Rectangle 28">
            <a:extLst>
              <a:ext uri="{FF2B5EF4-FFF2-40B4-BE49-F238E27FC236}">
                <a16:creationId xmlns:a16="http://schemas.microsoft.com/office/drawing/2014/main" id="{52155213-B940-4D40-BDCE-17C3D2E72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4838901"/>
            <a:ext cx="6556282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571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714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86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dirty="0"/>
              <a:t>Output: 271, 93, 33, 984, 55, 306, 208, 179, 859, 9</a:t>
            </a:r>
          </a:p>
        </p:txBody>
      </p:sp>
    </p:spTree>
    <p:extLst>
      <p:ext uri="{BB962C8B-B14F-4D97-AF65-F5344CB8AC3E}">
        <p14:creationId xmlns:p14="http://schemas.microsoft.com/office/powerpoint/2010/main" val="28808652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108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2576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Example of Straight-Radix Sort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B5344899-DCF8-B24B-9472-BB6C3F384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2197003"/>
            <a:ext cx="7370607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571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714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86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dirty="0"/>
              <a:t>1-pass output: 271, 93, 33, 984, 55, 306, 208, 179, 859, 9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298AD1-4F64-BD4E-83D6-837DE00EB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233702"/>
              </p:ext>
            </p:extLst>
          </p:nvPr>
        </p:nvGraphicFramePr>
        <p:xfrm>
          <a:off x="685800" y="2863200"/>
          <a:ext cx="7772400" cy="164592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77240">
                  <a:extLst>
                    <a:ext uri="{9D8B030D-6E8A-4147-A177-3AD203B41FA5}">
                      <a16:colId xmlns:a16="http://schemas.microsoft.com/office/drawing/2014/main" val="421808581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744670282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305469953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699109869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172835401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8452567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667713595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573528295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1182740458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712416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53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009</a:t>
                      </a:r>
                    </a:p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208</a:t>
                      </a:r>
                    </a:p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306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033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859</a:t>
                      </a:r>
                    </a:p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055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179</a:t>
                      </a:r>
                    </a:p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271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984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093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676185"/>
                  </a:ext>
                </a:extLst>
              </a:tr>
            </a:tbl>
          </a:graphicData>
        </a:graphic>
      </p:graphicFrame>
      <p:sp>
        <p:nvSpPr>
          <p:cNvPr id="8" name="Rectangle 28">
            <a:extLst>
              <a:ext uri="{FF2B5EF4-FFF2-40B4-BE49-F238E27FC236}">
                <a16:creationId xmlns:a16="http://schemas.microsoft.com/office/drawing/2014/main" id="{2FAD2E4B-CDD0-BE48-86BC-13B3B7068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1811811"/>
            <a:ext cx="6229269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571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714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86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Input: 179, 208, 306, 93, 859, 984, 55, 9, 271, 33</a:t>
            </a:r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F232EC69-8634-4742-A019-EDDBE4527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4838901"/>
            <a:ext cx="671017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571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714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86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dirty="0"/>
              <a:t>Output: 306, 208, 9, 33, 55, 859, 271, 179, 984, 93</a:t>
            </a:r>
          </a:p>
        </p:txBody>
      </p:sp>
    </p:spTree>
    <p:extLst>
      <p:ext uri="{BB962C8B-B14F-4D97-AF65-F5344CB8AC3E}">
        <p14:creationId xmlns:p14="http://schemas.microsoft.com/office/powerpoint/2010/main" val="33984884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109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2576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Example of Straight-Radix Sort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B5344899-DCF8-B24B-9472-BB6C3F384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2197003"/>
            <a:ext cx="7370607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571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714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86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dirty="0"/>
              <a:t>2-pass output: 306, 208, 9, 33, 55, 859, 271, 179, 984, 93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298AD1-4F64-BD4E-83D6-837DE00EB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455842"/>
              </p:ext>
            </p:extLst>
          </p:nvPr>
        </p:nvGraphicFramePr>
        <p:xfrm>
          <a:off x="685800" y="2863200"/>
          <a:ext cx="7772400" cy="20116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77240">
                  <a:extLst>
                    <a:ext uri="{9D8B030D-6E8A-4147-A177-3AD203B41FA5}">
                      <a16:colId xmlns:a16="http://schemas.microsoft.com/office/drawing/2014/main" val="421808581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744670282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305469953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699109869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172835401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8452567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667713595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573528295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1182740458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712416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53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093</a:t>
                      </a:r>
                    </a:p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055</a:t>
                      </a:r>
                    </a:p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033</a:t>
                      </a:r>
                    </a:p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009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179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271</a:t>
                      </a:r>
                    </a:p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208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306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859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984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676185"/>
                  </a:ext>
                </a:extLst>
              </a:tr>
            </a:tbl>
          </a:graphicData>
        </a:graphic>
      </p:graphicFrame>
      <p:sp>
        <p:nvSpPr>
          <p:cNvPr id="8" name="Rectangle 28">
            <a:extLst>
              <a:ext uri="{FF2B5EF4-FFF2-40B4-BE49-F238E27FC236}">
                <a16:creationId xmlns:a16="http://schemas.microsoft.com/office/drawing/2014/main" id="{2FAD2E4B-CDD0-BE48-86BC-13B3B7068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1811811"/>
            <a:ext cx="7306487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571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714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86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1-pass output : 271, 93, 33, 984, 55, 306, 208, 179, 859, 9</a:t>
            </a:r>
          </a:p>
        </p:txBody>
      </p:sp>
      <p:sp>
        <p:nvSpPr>
          <p:cNvPr id="10" name="Rectangle 28">
            <a:extLst>
              <a:ext uri="{FF2B5EF4-FFF2-40B4-BE49-F238E27FC236}">
                <a16:creationId xmlns:a16="http://schemas.microsoft.com/office/drawing/2014/main" id="{43E1501C-BCB1-6647-93C0-65550AF73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812" y="1382517"/>
            <a:ext cx="6229269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571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714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86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Input: 179, 208, 306, 93, 859, 984, 55, 9, 271, 33</a:t>
            </a:r>
          </a:p>
        </p:txBody>
      </p:sp>
      <p:sp>
        <p:nvSpPr>
          <p:cNvPr id="11" name="Rectangle 28">
            <a:extLst>
              <a:ext uri="{FF2B5EF4-FFF2-40B4-BE49-F238E27FC236}">
                <a16:creationId xmlns:a16="http://schemas.microsoft.com/office/drawing/2014/main" id="{544241B2-4A42-D14F-B796-7ECEA8B78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5126933"/>
            <a:ext cx="671017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571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714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86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dirty="0"/>
              <a:t>Output: 9, 33, 55, 93, 179, 208, 271, 306, 859, 984</a:t>
            </a:r>
          </a:p>
        </p:txBody>
      </p:sp>
    </p:spTree>
    <p:extLst>
      <p:ext uri="{BB962C8B-B14F-4D97-AF65-F5344CB8AC3E}">
        <p14:creationId xmlns:p14="http://schemas.microsoft.com/office/powerpoint/2010/main" val="437942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0202E3F-F7B8-C04D-A427-95E44E5F6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5A6A57-C443-F344-83F5-E9666FDE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E5783-2163-0843-BF65-3A6897E9B650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71B92547-D747-BC41-8D9A-675E60B657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124744"/>
            <a:ext cx="7666037" cy="2590800"/>
          </a:xfrm>
        </p:spPr>
        <p:txBody>
          <a:bodyPr/>
          <a:lstStyle/>
          <a:p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for (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&lt;m;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(!marked[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(“%d is not in list1\n”, list2[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]key);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BDC019-0443-B24C-95ED-C239645CA21B}"/>
              </a:ext>
            </a:extLst>
          </p:cNvPr>
          <p:cNvSpPr/>
          <p:nvPr/>
        </p:nvSpPr>
        <p:spPr>
          <a:xfrm>
            <a:off x="-53752" y="5862271"/>
            <a:ext cx="9450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u="sng" dirty="0">
                <a:solidFill>
                  <a:schemeClr val="tx1"/>
                </a:solidFill>
              </a:rPr>
              <a:t>*Program 7.2:</a:t>
            </a:r>
            <a:r>
              <a:rPr lang="en-US" altLang="zh-TW" u="sng" dirty="0">
                <a:solidFill>
                  <a:schemeClr val="tx1"/>
                </a:solidFill>
              </a:rPr>
              <a:t> Verifying two sorted lists using a sequential search (p.336)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5403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頁尾版面配置區 3">
            <a:extLst>
              <a:ext uri="{FF2B5EF4-FFF2-40B4-BE49-F238E27FC236}">
                <a16:creationId xmlns:a16="http://schemas.microsoft.com/office/drawing/2014/main" id="{E3AC1428-86E9-054C-8BF6-1560E95E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49" name="投影片編號版面配置區 4">
            <a:extLst>
              <a:ext uri="{FF2B5EF4-FFF2-40B4-BE49-F238E27FC236}">
                <a16:creationId xmlns:a16="http://schemas.microsoft.com/office/drawing/2014/main" id="{2CD8B7F9-C585-A04E-8C5D-E0385FF0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ABC69-70D8-2140-BD8C-5E782BF07CB7}" type="slidenum">
              <a:rPr lang="en-US" altLang="zh-TW"/>
              <a:pPr/>
              <a:t>110</a:t>
            </a:fld>
            <a:endParaRPr lang="en-US" altLang="zh-TW"/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E64D0777-371F-2742-BB6C-8F96A0262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0"/>
            <a:ext cx="876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Example for Straight-Radix Sort</a:t>
            </a:r>
          </a:p>
        </p:txBody>
      </p:sp>
      <p:sp>
        <p:nvSpPr>
          <p:cNvPr id="66588" name="Rectangle 28">
            <a:extLst>
              <a:ext uri="{FF2B5EF4-FFF2-40B4-BE49-F238E27FC236}">
                <a16:creationId xmlns:a16="http://schemas.microsoft.com/office/drawing/2014/main" id="{9B7E9DD7-4B50-474A-933B-01D4542D4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295400"/>
            <a:ext cx="536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571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714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86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/>
              <a:t>179, 208, 306, 93, 859, 984, 55, 9, 271, 33</a:t>
            </a:r>
          </a:p>
        </p:txBody>
      </p:sp>
      <p:sp>
        <p:nvSpPr>
          <p:cNvPr id="66589" name="Rectangle 29">
            <a:extLst>
              <a:ext uri="{FF2B5EF4-FFF2-40B4-BE49-F238E27FC236}">
                <a16:creationId xmlns:a16="http://schemas.microsoft.com/office/drawing/2014/main" id="{2A2B8564-20E3-E240-A204-AB2EE7E14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945" y="5943600"/>
            <a:ext cx="802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571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714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86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dirty="0"/>
              <a:t>271, 93, 33, 984, 55, 306, 208, 179, 859, 9   After the first pass</a:t>
            </a:r>
          </a:p>
        </p:txBody>
      </p:sp>
      <p:sp>
        <p:nvSpPr>
          <p:cNvPr id="66590" name="Text Box 30">
            <a:extLst>
              <a:ext uri="{FF2B5EF4-FFF2-40B4-BE49-F238E27FC236}">
                <a16:creationId xmlns:a16="http://schemas.microsoft.com/office/drawing/2014/main" id="{D5949C29-7255-8C41-B606-64306F156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81200"/>
            <a:ext cx="488950" cy="135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</a:rPr>
              <a:t>Sort by digit</a:t>
            </a:r>
          </a:p>
        </p:txBody>
      </p:sp>
      <p:sp>
        <p:nvSpPr>
          <p:cNvPr id="66591" name="Text Box 31">
            <a:extLst>
              <a:ext uri="{FF2B5EF4-FFF2-40B4-BE49-F238E27FC236}">
                <a16:creationId xmlns:a16="http://schemas.microsoft.com/office/drawing/2014/main" id="{911273DE-FCE4-F846-9641-68F96A233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568950"/>
            <a:ext cx="488950" cy="128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r>
              <a:rPr lang="en-US" altLang="zh-TW" sz="2000">
                <a:ea typeface="新細明體" panose="02020500000000000000" pitchFamily="18" charset="-120"/>
              </a:rPr>
              <a:t>concatenate</a:t>
            </a:r>
          </a:p>
        </p:txBody>
      </p:sp>
      <p:sp>
        <p:nvSpPr>
          <p:cNvPr id="66609" name="Text Box 49">
            <a:extLst>
              <a:ext uri="{FF2B5EF4-FFF2-40B4-BE49-F238E27FC236}">
                <a16:creationId xmlns:a16="http://schemas.microsoft.com/office/drawing/2014/main" id="{C6B54747-6988-634F-B5E2-C55F094B4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756" y="883568"/>
            <a:ext cx="6059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d (digit) = 3, r (radix) = 10         </a:t>
            </a:r>
            <a:r>
              <a:rPr lang="en-US" altLang="zh-TW" dirty="0">
                <a:ea typeface="新細明體" panose="02020500000000000000" pitchFamily="18" charset="-120"/>
              </a:rPr>
              <a:t>ascending order</a:t>
            </a:r>
            <a:endParaRPr lang="en-US" altLang="zh-TW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DFBD591-C26B-B242-B43C-7DA2B791F597}"/>
              </a:ext>
            </a:extLst>
          </p:cNvPr>
          <p:cNvGrpSpPr/>
          <p:nvPr/>
        </p:nvGrpSpPr>
        <p:grpSpPr>
          <a:xfrm>
            <a:off x="457200" y="1828800"/>
            <a:ext cx="8909050" cy="4489450"/>
            <a:chOff x="457200" y="1828800"/>
            <a:chExt cx="8909050" cy="4489450"/>
          </a:xfrm>
        </p:grpSpPr>
        <p:graphicFrame>
          <p:nvGraphicFramePr>
            <p:cNvPr id="66564" name="Object 4">
              <a:extLst>
                <a:ext uri="{FF2B5EF4-FFF2-40B4-BE49-F238E27FC236}">
                  <a16:creationId xmlns:a16="http://schemas.microsoft.com/office/drawing/2014/main" id="{15F0E645-9F62-A545-9C30-2E9FB634FA0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57734973"/>
                </p:ext>
              </p:extLst>
            </p:nvPr>
          </p:nvGraphicFramePr>
          <p:xfrm>
            <a:off x="457200" y="1828800"/>
            <a:ext cx="8909050" cy="4489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491" name="文件" r:id="rId3" imgW="51308000" imgH="25857200" progId="Word.Document.8">
                    <p:embed/>
                  </p:oleObj>
                </mc:Choice>
                <mc:Fallback>
                  <p:oleObj name="文件" r:id="rId3" imgW="51308000" imgH="25857200" progId="Word.Document.8">
                    <p:embed/>
                    <p:pic>
                      <p:nvPicPr>
                        <p:cNvPr id="0" name="Object 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1828800"/>
                          <a:ext cx="8909050" cy="4489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D07AA43C-D23B-164C-B72E-2A5C097C36DC}"/>
                </a:ext>
              </a:extLst>
            </p:cNvPr>
            <p:cNvGrpSpPr/>
            <p:nvPr/>
          </p:nvGrpSpPr>
          <p:grpSpPr>
            <a:xfrm>
              <a:off x="1491682" y="2038350"/>
              <a:ext cx="6814118" cy="3676650"/>
              <a:chOff x="1491682" y="2038350"/>
              <a:chExt cx="6814118" cy="3676650"/>
            </a:xfrm>
          </p:grpSpPr>
          <p:sp>
            <p:nvSpPr>
              <p:cNvPr id="66575" name="Line 15">
                <a:extLst>
                  <a:ext uri="{FF2B5EF4-FFF2-40B4-BE49-F238E27FC236}">
                    <a16:creationId xmlns:a16="http://schemas.microsoft.com/office/drawing/2014/main" id="{D41AFCF5-8AFA-9A40-8022-9D77761AE3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21038" y="3257550"/>
                <a:ext cx="9318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576" name="Line 16">
                <a:extLst>
                  <a:ext uri="{FF2B5EF4-FFF2-40B4-BE49-F238E27FC236}">
                    <a16:creationId xmlns:a16="http://schemas.microsoft.com/office/drawing/2014/main" id="{03DC8FB8-6922-7F41-A74E-C0567D165D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1988" y="5715000"/>
                <a:ext cx="9318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577" name="Line 17">
                <a:extLst>
                  <a:ext uri="{FF2B5EF4-FFF2-40B4-BE49-F238E27FC236}">
                    <a16:creationId xmlns:a16="http://schemas.microsoft.com/office/drawing/2014/main" id="{A2CDFDD2-0FF9-1D49-BD7D-34824E98FD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7488" y="5715000"/>
                <a:ext cx="9318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578" name="Line 18">
                <a:extLst>
                  <a:ext uri="{FF2B5EF4-FFF2-40B4-BE49-F238E27FC236}">
                    <a16:creationId xmlns:a16="http://schemas.microsoft.com/office/drawing/2014/main" id="{9ED546CE-C1B5-6B4D-A8BA-A094E3B750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850188" y="5695950"/>
                <a:ext cx="436562" cy="0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579" name="Line 19">
                <a:extLst>
                  <a:ext uri="{FF2B5EF4-FFF2-40B4-BE49-F238E27FC236}">
                    <a16:creationId xmlns:a16="http://schemas.microsoft.com/office/drawing/2014/main" id="{DBC60D1F-F145-BD4E-BB19-4C9EEE8C95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54438" y="5295900"/>
                <a:ext cx="4532312" cy="0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580" name="Line 20">
                <a:extLst>
                  <a:ext uri="{FF2B5EF4-FFF2-40B4-BE49-F238E27FC236}">
                    <a16:creationId xmlns:a16="http://schemas.microsoft.com/office/drawing/2014/main" id="{F35AC8F0-442E-9E47-9938-90A747AA63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68638" y="4895850"/>
                <a:ext cx="5218112" cy="0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581" name="Line 21">
                <a:extLst>
                  <a:ext uri="{FF2B5EF4-FFF2-40B4-BE49-F238E27FC236}">
                    <a16:creationId xmlns:a16="http://schemas.microsoft.com/office/drawing/2014/main" id="{7798A350-91D9-DE4E-820D-4D8D92797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54438" y="4495800"/>
                <a:ext cx="4532312" cy="0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582" name="Line 22">
                <a:extLst>
                  <a:ext uri="{FF2B5EF4-FFF2-40B4-BE49-F238E27FC236}">
                    <a16:creationId xmlns:a16="http://schemas.microsoft.com/office/drawing/2014/main" id="{A7314312-DE1D-EF4B-ADD8-43CDF2E8F0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16338" y="4057650"/>
                <a:ext cx="4570412" cy="0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583" name="Line 23">
                <a:extLst>
                  <a:ext uri="{FF2B5EF4-FFF2-40B4-BE49-F238E27FC236}">
                    <a16:creationId xmlns:a16="http://schemas.microsoft.com/office/drawing/2014/main" id="{30B3F12E-9316-0448-80C2-1D2F500F5B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35388" y="3676650"/>
                <a:ext cx="4570412" cy="0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584" name="Line 24">
                <a:extLst>
                  <a:ext uri="{FF2B5EF4-FFF2-40B4-BE49-F238E27FC236}">
                    <a16:creationId xmlns:a16="http://schemas.microsoft.com/office/drawing/2014/main" id="{D0FA5F5F-4BEF-144E-BDBD-72DCE025BB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811838" y="3238500"/>
                <a:ext cx="2455862" cy="0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585" name="Line 25">
                <a:extLst>
                  <a:ext uri="{FF2B5EF4-FFF2-40B4-BE49-F238E27FC236}">
                    <a16:creationId xmlns:a16="http://schemas.microsoft.com/office/drawing/2014/main" id="{30BD2312-D78A-2E44-BF5C-7FCEE7E411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68638" y="2838450"/>
                <a:ext cx="5237162" cy="0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586" name="Line 26">
                <a:extLst>
                  <a:ext uri="{FF2B5EF4-FFF2-40B4-BE49-F238E27FC236}">
                    <a16:creationId xmlns:a16="http://schemas.microsoft.com/office/drawing/2014/main" id="{B8331943-0E7C-034F-A74A-984945EA6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35388" y="2419350"/>
                <a:ext cx="4551362" cy="0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587" name="Line 27">
                <a:extLst>
                  <a:ext uri="{FF2B5EF4-FFF2-40B4-BE49-F238E27FC236}">
                    <a16:creationId xmlns:a16="http://schemas.microsoft.com/office/drawing/2014/main" id="{2B9FE734-41AF-4D4D-8CBB-6EEF215B41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11488" y="2038350"/>
                <a:ext cx="5275262" cy="0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0" name="Line 98">
                <a:extLst>
                  <a:ext uri="{FF2B5EF4-FFF2-40B4-BE49-F238E27FC236}">
                    <a16:creationId xmlns:a16="http://schemas.microsoft.com/office/drawing/2014/main" id="{C85D98B7-F7AA-6649-A07F-C7CEE28E6B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1526" y="5715000"/>
                <a:ext cx="533400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" name="Line 98">
                <a:extLst>
                  <a:ext uri="{FF2B5EF4-FFF2-40B4-BE49-F238E27FC236}">
                    <a16:creationId xmlns:a16="http://schemas.microsoft.com/office/drawing/2014/main" id="{E813B50E-A3A5-9542-B1BB-93743A3D63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1526" y="5295900"/>
                <a:ext cx="533400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2" name="Line 98">
                <a:extLst>
                  <a:ext uri="{FF2B5EF4-FFF2-40B4-BE49-F238E27FC236}">
                    <a16:creationId xmlns:a16="http://schemas.microsoft.com/office/drawing/2014/main" id="{995E88A1-503C-8B4F-8523-09FA55B11F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1526" y="4895850"/>
                <a:ext cx="533400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3" name="Line 98">
                <a:extLst>
                  <a:ext uri="{FF2B5EF4-FFF2-40B4-BE49-F238E27FC236}">
                    <a16:creationId xmlns:a16="http://schemas.microsoft.com/office/drawing/2014/main" id="{69B7F85C-E6B7-DF41-AAA1-45BFE0A10E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1526" y="4484914"/>
                <a:ext cx="533400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4" name="Line 98">
                <a:extLst>
                  <a:ext uri="{FF2B5EF4-FFF2-40B4-BE49-F238E27FC236}">
                    <a16:creationId xmlns:a16="http://schemas.microsoft.com/office/drawing/2014/main" id="{67A586E0-63DD-A540-99F7-81B7C45F01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3453" y="4057650"/>
                <a:ext cx="533400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" name="Line 98">
                <a:extLst>
                  <a:ext uri="{FF2B5EF4-FFF2-40B4-BE49-F238E27FC236}">
                    <a16:creationId xmlns:a16="http://schemas.microsoft.com/office/drawing/2014/main" id="{880E4FE3-7D0C-4449-AE01-46DDD7C7C7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7308" y="3676650"/>
                <a:ext cx="533400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" name="Line 98">
                <a:extLst>
                  <a:ext uri="{FF2B5EF4-FFF2-40B4-BE49-F238E27FC236}">
                    <a16:creationId xmlns:a16="http://schemas.microsoft.com/office/drawing/2014/main" id="{162B8546-0F53-D14D-8EC2-60CFBEDCCD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1526" y="3257550"/>
                <a:ext cx="533400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7" name="Line 98">
                <a:extLst>
                  <a:ext uri="{FF2B5EF4-FFF2-40B4-BE49-F238E27FC236}">
                    <a16:creationId xmlns:a16="http://schemas.microsoft.com/office/drawing/2014/main" id="{7E81BCE4-FABA-724D-B9CF-3679F65467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1526" y="2862943"/>
                <a:ext cx="533400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Line 98">
                <a:extLst>
                  <a:ext uri="{FF2B5EF4-FFF2-40B4-BE49-F238E27FC236}">
                    <a16:creationId xmlns:a16="http://schemas.microsoft.com/office/drawing/2014/main" id="{CE3E0CC5-7254-B840-9A1B-B0CFFD56F9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1526" y="2492896"/>
                <a:ext cx="533400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9" name="Line 98">
                <a:extLst>
                  <a:ext uri="{FF2B5EF4-FFF2-40B4-BE49-F238E27FC236}">
                    <a16:creationId xmlns:a16="http://schemas.microsoft.com/office/drawing/2014/main" id="{1E3392F9-D76E-4749-81A5-E4781CCDA5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1682" y="2048492"/>
                <a:ext cx="533400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頁尾版面配置區 3">
            <a:extLst>
              <a:ext uri="{FF2B5EF4-FFF2-40B4-BE49-F238E27FC236}">
                <a16:creationId xmlns:a16="http://schemas.microsoft.com/office/drawing/2014/main" id="{99BF03F3-F436-654E-90CF-468C2074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97" name="投影片編號版面配置區 4">
            <a:extLst>
              <a:ext uri="{FF2B5EF4-FFF2-40B4-BE49-F238E27FC236}">
                <a16:creationId xmlns:a16="http://schemas.microsoft.com/office/drawing/2014/main" id="{F6A9022C-518C-494B-9FC2-660EC5F75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600D-D14A-F948-B111-9229468D24BE}" type="slidenum">
              <a:rPr lang="en-US" altLang="zh-TW"/>
              <a:pPr/>
              <a:t>111</a:t>
            </a:fld>
            <a:endParaRPr lang="en-US" altLang="zh-TW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3969760-9655-5B40-A5DA-931D89B302E6}"/>
              </a:ext>
            </a:extLst>
          </p:cNvPr>
          <p:cNvGrpSpPr/>
          <p:nvPr/>
        </p:nvGrpSpPr>
        <p:grpSpPr>
          <a:xfrm>
            <a:off x="323528" y="808993"/>
            <a:ext cx="8728224" cy="5110336"/>
            <a:chOff x="385105" y="791059"/>
            <a:chExt cx="8728224" cy="5110336"/>
          </a:xfrm>
        </p:grpSpPr>
        <p:sp>
          <p:nvSpPr>
            <p:cNvPr id="67587" name="Rectangle 3">
              <a:extLst>
                <a:ext uri="{FF2B5EF4-FFF2-40B4-BE49-F238E27FC236}">
                  <a16:creationId xmlns:a16="http://schemas.microsoft.com/office/drawing/2014/main" id="{A5DB7541-9E7C-4B43-9431-2569550E0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504" y="867259"/>
              <a:ext cx="13716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588" name="Line 4">
              <a:extLst>
                <a:ext uri="{FF2B5EF4-FFF2-40B4-BE49-F238E27FC236}">
                  <a16:creationId xmlns:a16="http://schemas.microsoft.com/office/drawing/2014/main" id="{E853C3E1-A1EF-3049-81C6-C9749194F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0304" y="867259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589" name="Text Box 5">
              <a:extLst>
                <a:ext uri="{FF2B5EF4-FFF2-40B4-BE49-F238E27FC236}">
                  <a16:creationId xmlns:a16="http://schemas.microsoft.com/office/drawing/2014/main" id="{B0C4ADF4-95EA-D74D-85E0-B3C9C38C15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4504" y="791059"/>
              <a:ext cx="641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306</a:t>
              </a:r>
            </a:p>
          </p:txBody>
        </p:sp>
        <p:sp>
          <p:nvSpPr>
            <p:cNvPr id="67593" name="Rectangle 9">
              <a:extLst>
                <a:ext uri="{FF2B5EF4-FFF2-40B4-BE49-F238E27FC236}">
                  <a16:creationId xmlns:a16="http://schemas.microsoft.com/office/drawing/2014/main" id="{EB3604D5-2EBD-6645-B764-B792C0F1E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904" y="867259"/>
              <a:ext cx="13716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594" name="Line 10">
              <a:extLst>
                <a:ext uri="{FF2B5EF4-FFF2-40B4-BE49-F238E27FC236}">
                  <a16:creationId xmlns:a16="http://schemas.microsoft.com/office/drawing/2014/main" id="{BF517349-5A84-3B47-BAAA-EED0D205D0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6704" y="867259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595" name="Text Box 11">
              <a:extLst>
                <a:ext uri="{FF2B5EF4-FFF2-40B4-BE49-F238E27FC236}">
                  <a16:creationId xmlns:a16="http://schemas.microsoft.com/office/drawing/2014/main" id="{F77ECF79-21AD-7B49-A97B-E19389C986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904" y="791059"/>
              <a:ext cx="641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208</a:t>
              </a:r>
            </a:p>
          </p:txBody>
        </p:sp>
        <p:sp>
          <p:nvSpPr>
            <p:cNvPr id="67596" name="Rectangle 12">
              <a:extLst>
                <a:ext uri="{FF2B5EF4-FFF2-40B4-BE49-F238E27FC236}">
                  <a16:creationId xmlns:a16="http://schemas.microsoft.com/office/drawing/2014/main" id="{C088F88F-D1C8-3043-A9CA-2C1A8A84F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7304" y="867259"/>
              <a:ext cx="13716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597" name="Line 13">
              <a:extLst>
                <a:ext uri="{FF2B5EF4-FFF2-40B4-BE49-F238E27FC236}">
                  <a16:creationId xmlns:a16="http://schemas.microsoft.com/office/drawing/2014/main" id="{2605E682-E8F8-3F4E-84C2-7ADB84038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43104" y="867259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598" name="Text Box 14">
              <a:extLst>
                <a:ext uri="{FF2B5EF4-FFF2-40B4-BE49-F238E27FC236}">
                  <a16:creationId xmlns:a16="http://schemas.microsoft.com/office/drawing/2014/main" id="{756D7D57-BC49-804D-B862-2076593EA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9704" y="791059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67599" name="Text Box 15">
              <a:extLst>
                <a:ext uri="{FF2B5EF4-FFF2-40B4-BE49-F238E27FC236}">
                  <a16:creationId xmlns:a16="http://schemas.microsoft.com/office/drawing/2014/main" id="{E9B84888-3D13-BD42-99BC-5CCFEF0DD3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43104" y="791059"/>
              <a:ext cx="6572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null</a:t>
              </a:r>
              <a:endParaRPr lang="en-US" altLang="zh-TW" sz="2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7600" name="Line 16">
              <a:extLst>
                <a:ext uri="{FF2B5EF4-FFF2-40B4-BE49-F238E27FC236}">
                  <a16:creationId xmlns:a16="http://schemas.microsoft.com/office/drawing/2014/main" id="{E2D6438C-2149-284B-AEF2-6B9B447D67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1304" y="1095859"/>
              <a:ext cx="6096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01" name="Line 17">
              <a:extLst>
                <a:ext uri="{FF2B5EF4-FFF2-40B4-BE49-F238E27FC236}">
                  <a16:creationId xmlns:a16="http://schemas.microsoft.com/office/drawing/2014/main" id="{B8C8991C-0528-2E43-A5E4-91FE3E63DA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1504" y="1095859"/>
              <a:ext cx="6858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05" name="Rectangle 21">
              <a:extLst>
                <a:ext uri="{FF2B5EF4-FFF2-40B4-BE49-F238E27FC236}">
                  <a16:creationId xmlns:a16="http://schemas.microsoft.com/office/drawing/2014/main" id="{EE3B3B43-B260-7A47-9A62-B304F1F38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504" y="1368611"/>
              <a:ext cx="685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06" name="Line 22">
              <a:extLst>
                <a:ext uri="{FF2B5EF4-FFF2-40B4-BE49-F238E27FC236}">
                  <a16:creationId xmlns:a16="http://schemas.microsoft.com/office/drawing/2014/main" id="{16CAAF9F-9C85-D546-8198-FAB922F0B8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0304" y="1368611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07" name="Text Box 23">
              <a:extLst>
                <a:ext uri="{FF2B5EF4-FFF2-40B4-BE49-F238E27FC236}">
                  <a16:creationId xmlns:a16="http://schemas.microsoft.com/office/drawing/2014/main" id="{37B0B554-A9EA-FF43-AB02-9E3DABF0A5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4504" y="1292411"/>
              <a:ext cx="6572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null</a:t>
              </a:r>
            </a:p>
          </p:txBody>
        </p:sp>
        <p:sp>
          <p:nvSpPr>
            <p:cNvPr id="67608" name="Rectangle 24">
              <a:extLst>
                <a:ext uri="{FF2B5EF4-FFF2-40B4-BE49-F238E27FC236}">
                  <a16:creationId xmlns:a16="http://schemas.microsoft.com/office/drawing/2014/main" id="{BDFED8C9-EDB9-3E49-B83D-3C86625DE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504" y="1847987"/>
              <a:ext cx="685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09" name="Line 25">
              <a:extLst>
                <a:ext uri="{FF2B5EF4-FFF2-40B4-BE49-F238E27FC236}">
                  <a16:creationId xmlns:a16="http://schemas.microsoft.com/office/drawing/2014/main" id="{4EB6F932-85BC-8740-B29A-FDDD064438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0304" y="1847987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10" name="Text Box 26">
              <a:extLst>
                <a:ext uri="{FF2B5EF4-FFF2-40B4-BE49-F238E27FC236}">
                  <a16:creationId xmlns:a16="http://schemas.microsoft.com/office/drawing/2014/main" id="{0CBD3565-D9AB-7249-90F0-EFF24E501C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4504" y="1771787"/>
              <a:ext cx="6572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null</a:t>
              </a:r>
            </a:p>
          </p:txBody>
        </p:sp>
        <p:sp>
          <p:nvSpPr>
            <p:cNvPr id="67614" name="Rectangle 30">
              <a:extLst>
                <a:ext uri="{FF2B5EF4-FFF2-40B4-BE49-F238E27FC236}">
                  <a16:creationId xmlns:a16="http://schemas.microsoft.com/office/drawing/2014/main" id="{BA31D0FC-2FD9-1641-9BE0-FF164D87D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504" y="2352043"/>
              <a:ext cx="13716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15" name="Line 31">
              <a:extLst>
                <a:ext uri="{FF2B5EF4-FFF2-40B4-BE49-F238E27FC236}">
                  <a16:creationId xmlns:a16="http://schemas.microsoft.com/office/drawing/2014/main" id="{C8A54A5B-E9AD-3F45-B0CB-1186763A6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0304" y="2352043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16" name="Text Box 32">
              <a:extLst>
                <a:ext uri="{FF2B5EF4-FFF2-40B4-BE49-F238E27FC236}">
                  <a16:creationId xmlns:a16="http://schemas.microsoft.com/office/drawing/2014/main" id="{510E98E9-858C-874B-B90C-B2EE166278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6904" y="227584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33</a:t>
              </a:r>
            </a:p>
          </p:txBody>
        </p:sp>
        <p:sp>
          <p:nvSpPr>
            <p:cNvPr id="67617" name="Text Box 33">
              <a:extLst>
                <a:ext uri="{FF2B5EF4-FFF2-40B4-BE49-F238E27FC236}">
                  <a16:creationId xmlns:a16="http://schemas.microsoft.com/office/drawing/2014/main" id="{DFAC36B9-D0B1-9440-BAE1-368D7CAE9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0304" y="2275843"/>
              <a:ext cx="6572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null</a:t>
              </a:r>
              <a:endParaRPr lang="en-US" altLang="zh-TW" sz="2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7618" name="Rectangle 34">
              <a:extLst>
                <a:ext uri="{FF2B5EF4-FFF2-40B4-BE49-F238E27FC236}">
                  <a16:creationId xmlns:a16="http://schemas.microsoft.com/office/drawing/2014/main" id="{20416290-F949-9644-B908-CCC4D216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504" y="2856099"/>
              <a:ext cx="685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19" name="Line 35">
              <a:extLst>
                <a:ext uri="{FF2B5EF4-FFF2-40B4-BE49-F238E27FC236}">
                  <a16:creationId xmlns:a16="http://schemas.microsoft.com/office/drawing/2014/main" id="{FE263CBC-D8DE-1F4F-A622-64CF2E3F4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0304" y="2856099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20" name="Text Box 36">
              <a:extLst>
                <a:ext uri="{FF2B5EF4-FFF2-40B4-BE49-F238E27FC236}">
                  <a16:creationId xmlns:a16="http://schemas.microsoft.com/office/drawing/2014/main" id="{04184BBC-2B6B-8144-B128-3D6C4218FE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4504" y="2779899"/>
              <a:ext cx="6572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null</a:t>
              </a:r>
            </a:p>
          </p:txBody>
        </p:sp>
        <p:sp>
          <p:nvSpPr>
            <p:cNvPr id="67629" name="Rectangle 45">
              <a:extLst>
                <a:ext uri="{FF2B5EF4-FFF2-40B4-BE49-F238E27FC236}">
                  <a16:creationId xmlns:a16="http://schemas.microsoft.com/office/drawing/2014/main" id="{2D278914-6FC1-9642-B6E9-A86FBC830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504" y="3360155"/>
              <a:ext cx="13716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0" name="Line 46">
              <a:extLst>
                <a:ext uri="{FF2B5EF4-FFF2-40B4-BE49-F238E27FC236}">
                  <a16:creationId xmlns:a16="http://schemas.microsoft.com/office/drawing/2014/main" id="{F96EA7A3-BE1B-1644-97A2-48540A4D6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0304" y="3360155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1" name="Text Box 47">
              <a:extLst>
                <a:ext uri="{FF2B5EF4-FFF2-40B4-BE49-F238E27FC236}">
                  <a16:creationId xmlns:a16="http://schemas.microsoft.com/office/drawing/2014/main" id="{D9960FE6-7A51-4748-A8EA-66BBBEFA94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0704" y="328395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55</a:t>
              </a:r>
            </a:p>
          </p:txBody>
        </p:sp>
        <p:sp>
          <p:nvSpPr>
            <p:cNvPr id="67632" name="Rectangle 48">
              <a:extLst>
                <a:ext uri="{FF2B5EF4-FFF2-40B4-BE49-F238E27FC236}">
                  <a16:creationId xmlns:a16="http://schemas.microsoft.com/office/drawing/2014/main" id="{866E0B65-41AF-1449-8E6E-64440827E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904" y="3360155"/>
              <a:ext cx="13716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3" name="Line 49">
              <a:extLst>
                <a:ext uri="{FF2B5EF4-FFF2-40B4-BE49-F238E27FC236}">
                  <a16:creationId xmlns:a16="http://schemas.microsoft.com/office/drawing/2014/main" id="{75EBE3A6-35B5-F44B-B5EC-7B042C044A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6704" y="3360155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4" name="Text Box 50">
              <a:extLst>
                <a:ext uri="{FF2B5EF4-FFF2-40B4-BE49-F238E27FC236}">
                  <a16:creationId xmlns:a16="http://schemas.microsoft.com/office/drawing/2014/main" id="{6D5AE52E-DA2E-A949-8B7B-64F272C23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7104" y="3283955"/>
              <a:ext cx="641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859</a:t>
              </a:r>
            </a:p>
          </p:txBody>
        </p:sp>
        <p:sp>
          <p:nvSpPr>
            <p:cNvPr id="67635" name="Text Box 51">
              <a:extLst>
                <a:ext uri="{FF2B5EF4-FFF2-40B4-BE49-F238E27FC236}">
                  <a16:creationId xmlns:a16="http://schemas.microsoft.com/office/drawing/2014/main" id="{FB444C4F-D755-F44F-9369-C807A9EC9F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6704" y="3283955"/>
              <a:ext cx="6572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null</a:t>
              </a:r>
              <a:endParaRPr lang="en-US" altLang="zh-TW" sz="2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7636" name="Line 52">
              <a:extLst>
                <a:ext uri="{FF2B5EF4-FFF2-40B4-BE49-F238E27FC236}">
                  <a16:creationId xmlns:a16="http://schemas.microsoft.com/office/drawing/2014/main" id="{79C3F8F7-D433-3849-8F93-7600DFBE4B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5104" y="3588755"/>
              <a:ext cx="6858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8" name="Rectangle 54">
              <a:extLst>
                <a:ext uri="{FF2B5EF4-FFF2-40B4-BE49-F238E27FC236}">
                  <a16:creationId xmlns:a16="http://schemas.microsoft.com/office/drawing/2014/main" id="{55DCACDE-CA64-E34D-9918-A00AF2F59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504" y="3864211"/>
              <a:ext cx="685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9" name="Line 55">
              <a:extLst>
                <a:ext uri="{FF2B5EF4-FFF2-40B4-BE49-F238E27FC236}">
                  <a16:creationId xmlns:a16="http://schemas.microsoft.com/office/drawing/2014/main" id="{CA4F7058-5A31-6842-8E5E-547F83D44C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0304" y="3864211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0" name="Text Box 56">
              <a:extLst>
                <a:ext uri="{FF2B5EF4-FFF2-40B4-BE49-F238E27FC236}">
                  <a16:creationId xmlns:a16="http://schemas.microsoft.com/office/drawing/2014/main" id="{D2E793D4-3EA1-244D-B7C8-2B2A5C9EF4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4504" y="3788011"/>
              <a:ext cx="6572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null</a:t>
              </a:r>
            </a:p>
          </p:txBody>
        </p:sp>
        <p:sp>
          <p:nvSpPr>
            <p:cNvPr id="67641" name="Rectangle 57">
              <a:extLst>
                <a:ext uri="{FF2B5EF4-FFF2-40B4-BE49-F238E27FC236}">
                  <a16:creationId xmlns:a16="http://schemas.microsoft.com/office/drawing/2014/main" id="{D14C1DBE-FD01-A046-B9D0-843969BF0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504" y="4368267"/>
              <a:ext cx="13716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2" name="Line 58">
              <a:extLst>
                <a:ext uri="{FF2B5EF4-FFF2-40B4-BE49-F238E27FC236}">
                  <a16:creationId xmlns:a16="http://schemas.microsoft.com/office/drawing/2014/main" id="{6B42976A-DB41-F946-956B-103124B9F7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0304" y="4368267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3" name="Text Box 59">
              <a:extLst>
                <a:ext uri="{FF2B5EF4-FFF2-40B4-BE49-F238E27FC236}">
                  <a16:creationId xmlns:a16="http://schemas.microsoft.com/office/drawing/2014/main" id="{927C577E-A8BA-3945-BE86-F017FDA1AC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4504" y="4292067"/>
              <a:ext cx="641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271</a:t>
              </a:r>
            </a:p>
          </p:txBody>
        </p:sp>
        <p:sp>
          <p:nvSpPr>
            <p:cNvPr id="67644" name="Rectangle 60">
              <a:extLst>
                <a:ext uri="{FF2B5EF4-FFF2-40B4-BE49-F238E27FC236}">
                  <a16:creationId xmlns:a16="http://schemas.microsoft.com/office/drawing/2014/main" id="{41F647C6-920E-3446-A344-46642BCE2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904" y="4368267"/>
              <a:ext cx="13716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5" name="Line 61">
              <a:extLst>
                <a:ext uri="{FF2B5EF4-FFF2-40B4-BE49-F238E27FC236}">
                  <a16:creationId xmlns:a16="http://schemas.microsoft.com/office/drawing/2014/main" id="{DA8F6AA0-9A60-3241-A72E-A53E8B07AD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6704" y="4368267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6" name="Text Box 62">
              <a:extLst>
                <a:ext uri="{FF2B5EF4-FFF2-40B4-BE49-F238E27FC236}">
                  <a16:creationId xmlns:a16="http://schemas.microsoft.com/office/drawing/2014/main" id="{78AB38FA-82E2-974A-8EE6-951E779BDC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7104" y="4292067"/>
              <a:ext cx="641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179</a:t>
              </a:r>
            </a:p>
          </p:txBody>
        </p:sp>
        <p:sp>
          <p:nvSpPr>
            <p:cNvPr id="67647" name="Text Box 63">
              <a:extLst>
                <a:ext uri="{FF2B5EF4-FFF2-40B4-BE49-F238E27FC236}">
                  <a16:creationId xmlns:a16="http://schemas.microsoft.com/office/drawing/2014/main" id="{7CDE8E14-28F1-B547-89A0-C7DAFB16C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6704" y="4292067"/>
              <a:ext cx="6572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null</a:t>
              </a:r>
              <a:endParaRPr lang="en-US" altLang="zh-TW" sz="2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7648" name="Line 64">
              <a:extLst>
                <a:ext uri="{FF2B5EF4-FFF2-40B4-BE49-F238E27FC236}">
                  <a16:creationId xmlns:a16="http://schemas.microsoft.com/office/drawing/2014/main" id="{6B95BD52-41EB-2248-94C1-6C7AB5F0E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5104" y="4596867"/>
              <a:ext cx="6858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5" name="Rectangle 81">
              <a:extLst>
                <a:ext uri="{FF2B5EF4-FFF2-40B4-BE49-F238E27FC236}">
                  <a16:creationId xmlns:a16="http://schemas.microsoft.com/office/drawing/2014/main" id="{91FF2B8A-38CB-C542-9B18-0D6940049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504" y="4872323"/>
              <a:ext cx="13716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6" name="Line 82">
              <a:extLst>
                <a:ext uri="{FF2B5EF4-FFF2-40B4-BE49-F238E27FC236}">
                  <a16:creationId xmlns:a16="http://schemas.microsoft.com/office/drawing/2014/main" id="{6959B5BD-32AD-E94F-831D-8ABE35F8BC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0304" y="4872323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7" name="Text Box 83">
              <a:extLst>
                <a:ext uri="{FF2B5EF4-FFF2-40B4-BE49-F238E27FC236}">
                  <a16:creationId xmlns:a16="http://schemas.microsoft.com/office/drawing/2014/main" id="{6F7873CC-7D13-764F-9D81-476E1E940F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0704" y="4796123"/>
              <a:ext cx="641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984</a:t>
              </a:r>
            </a:p>
          </p:txBody>
        </p:sp>
        <p:sp>
          <p:nvSpPr>
            <p:cNvPr id="67668" name="Text Box 84">
              <a:extLst>
                <a:ext uri="{FF2B5EF4-FFF2-40B4-BE49-F238E27FC236}">
                  <a16:creationId xmlns:a16="http://schemas.microsoft.com/office/drawing/2014/main" id="{39CB45A6-B278-B844-82F6-D0A1698E7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0304" y="4796123"/>
              <a:ext cx="6572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null</a:t>
              </a:r>
              <a:endParaRPr lang="en-US" altLang="zh-TW" sz="2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7669" name="Rectangle 85">
              <a:extLst>
                <a:ext uri="{FF2B5EF4-FFF2-40B4-BE49-F238E27FC236}">
                  <a16:creationId xmlns:a16="http://schemas.microsoft.com/office/drawing/2014/main" id="{40EF4EFD-AD76-6B48-B140-41F6687A9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504" y="5405723"/>
              <a:ext cx="13716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0" name="Line 86">
              <a:extLst>
                <a:ext uri="{FF2B5EF4-FFF2-40B4-BE49-F238E27FC236}">
                  <a16:creationId xmlns:a16="http://schemas.microsoft.com/office/drawing/2014/main" id="{9E49B0D6-A3FB-BE43-92E0-482CCE269D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0304" y="5405723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1" name="Text Box 87">
              <a:extLst>
                <a:ext uri="{FF2B5EF4-FFF2-40B4-BE49-F238E27FC236}">
                  <a16:creationId xmlns:a16="http://schemas.microsoft.com/office/drawing/2014/main" id="{FD7C95AA-C852-C744-8AB9-DB4A06254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6904" y="532952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93</a:t>
              </a:r>
            </a:p>
          </p:txBody>
        </p:sp>
        <p:sp>
          <p:nvSpPr>
            <p:cNvPr id="67672" name="Text Box 88">
              <a:extLst>
                <a:ext uri="{FF2B5EF4-FFF2-40B4-BE49-F238E27FC236}">
                  <a16:creationId xmlns:a16="http://schemas.microsoft.com/office/drawing/2014/main" id="{E28E4366-D99F-9749-9CB0-2AE8E33263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0304" y="5329523"/>
              <a:ext cx="6572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null</a:t>
              </a:r>
              <a:endParaRPr lang="en-US" altLang="zh-TW" sz="2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7673" name="Line 89">
              <a:extLst>
                <a:ext uri="{FF2B5EF4-FFF2-40B4-BE49-F238E27FC236}">
                  <a16:creationId xmlns:a16="http://schemas.microsoft.com/office/drawing/2014/main" id="{9FB38842-17E3-814F-A16D-7A495F48E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1104" y="1019659"/>
              <a:ext cx="533400" cy="0"/>
            </a:xfrm>
            <a:prstGeom prst="line">
              <a:avLst/>
            </a:prstGeom>
            <a:noFill/>
            <a:ln w="9525">
              <a:solidFill>
                <a:srgbClr val="99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4" name="Line 90">
              <a:extLst>
                <a:ext uri="{FF2B5EF4-FFF2-40B4-BE49-F238E27FC236}">
                  <a16:creationId xmlns:a16="http://schemas.microsoft.com/office/drawing/2014/main" id="{522BD86F-E2D7-2C47-A4DB-ED0B774BD7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1104" y="1521011"/>
              <a:ext cx="533400" cy="0"/>
            </a:xfrm>
            <a:prstGeom prst="line">
              <a:avLst/>
            </a:prstGeom>
            <a:noFill/>
            <a:ln w="9525">
              <a:solidFill>
                <a:srgbClr val="99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5" name="Line 91">
              <a:extLst>
                <a:ext uri="{FF2B5EF4-FFF2-40B4-BE49-F238E27FC236}">
                  <a16:creationId xmlns:a16="http://schemas.microsoft.com/office/drawing/2014/main" id="{2476BC87-F653-7A4A-B3B1-A3E202D2F9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1104" y="2000387"/>
              <a:ext cx="533400" cy="0"/>
            </a:xfrm>
            <a:prstGeom prst="line">
              <a:avLst/>
            </a:prstGeom>
            <a:noFill/>
            <a:ln w="9525">
              <a:solidFill>
                <a:srgbClr val="99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6" name="Line 92">
              <a:extLst>
                <a:ext uri="{FF2B5EF4-FFF2-40B4-BE49-F238E27FC236}">
                  <a16:creationId xmlns:a16="http://schemas.microsoft.com/office/drawing/2014/main" id="{8240AA62-5173-C143-B0DC-2E6004F933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1104" y="2580643"/>
              <a:ext cx="533400" cy="0"/>
            </a:xfrm>
            <a:prstGeom prst="line">
              <a:avLst/>
            </a:prstGeom>
            <a:noFill/>
            <a:ln w="9525">
              <a:solidFill>
                <a:srgbClr val="99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7" name="Line 93">
              <a:extLst>
                <a:ext uri="{FF2B5EF4-FFF2-40B4-BE49-F238E27FC236}">
                  <a16:creationId xmlns:a16="http://schemas.microsoft.com/office/drawing/2014/main" id="{CD672459-A798-DA4E-BFCB-71588FFAFF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1104" y="3084699"/>
              <a:ext cx="533400" cy="0"/>
            </a:xfrm>
            <a:prstGeom prst="line">
              <a:avLst/>
            </a:prstGeom>
            <a:noFill/>
            <a:ln w="9525">
              <a:solidFill>
                <a:srgbClr val="99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8" name="Line 94">
              <a:extLst>
                <a:ext uri="{FF2B5EF4-FFF2-40B4-BE49-F238E27FC236}">
                  <a16:creationId xmlns:a16="http://schemas.microsoft.com/office/drawing/2014/main" id="{A51CE999-AD17-1B42-B448-5703FBD524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1104" y="3588755"/>
              <a:ext cx="533400" cy="0"/>
            </a:xfrm>
            <a:prstGeom prst="line">
              <a:avLst/>
            </a:prstGeom>
            <a:noFill/>
            <a:ln w="9525">
              <a:solidFill>
                <a:srgbClr val="99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9" name="Line 95">
              <a:extLst>
                <a:ext uri="{FF2B5EF4-FFF2-40B4-BE49-F238E27FC236}">
                  <a16:creationId xmlns:a16="http://schemas.microsoft.com/office/drawing/2014/main" id="{759E888D-50A5-8E46-BE85-F4211D48CD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1104" y="4092811"/>
              <a:ext cx="533400" cy="0"/>
            </a:xfrm>
            <a:prstGeom prst="line">
              <a:avLst/>
            </a:prstGeom>
            <a:noFill/>
            <a:ln w="9525">
              <a:solidFill>
                <a:srgbClr val="99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80" name="Line 96">
              <a:extLst>
                <a:ext uri="{FF2B5EF4-FFF2-40B4-BE49-F238E27FC236}">
                  <a16:creationId xmlns:a16="http://schemas.microsoft.com/office/drawing/2014/main" id="{472B119B-E5D4-0E4F-86DE-D2A94F0EEA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1104" y="4520667"/>
              <a:ext cx="533400" cy="0"/>
            </a:xfrm>
            <a:prstGeom prst="line">
              <a:avLst/>
            </a:prstGeom>
            <a:noFill/>
            <a:ln w="9525">
              <a:solidFill>
                <a:srgbClr val="99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81" name="Line 97">
              <a:extLst>
                <a:ext uri="{FF2B5EF4-FFF2-40B4-BE49-F238E27FC236}">
                  <a16:creationId xmlns:a16="http://schemas.microsoft.com/office/drawing/2014/main" id="{D6DD9932-BDA3-674F-8A9F-4277106A38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1104" y="5024723"/>
              <a:ext cx="533400" cy="0"/>
            </a:xfrm>
            <a:prstGeom prst="line">
              <a:avLst/>
            </a:prstGeom>
            <a:noFill/>
            <a:ln w="9525">
              <a:solidFill>
                <a:srgbClr val="99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82" name="Line 98">
              <a:extLst>
                <a:ext uri="{FF2B5EF4-FFF2-40B4-BE49-F238E27FC236}">
                  <a16:creationId xmlns:a16="http://schemas.microsoft.com/office/drawing/2014/main" id="{F0D3D2D2-68A0-1D4D-8E9B-C97A39D61E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1104" y="5558123"/>
              <a:ext cx="533400" cy="0"/>
            </a:xfrm>
            <a:prstGeom prst="line">
              <a:avLst/>
            </a:prstGeom>
            <a:noFill/>
            <a:ln w="9525">
              <a:solidFill>
                <a:srgbClr val="99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83" name="Line 99">
              <a:extLst>
                <a:ext uri="{FF2B5EF4-FFF2-40B4-BE49-F238E27FC236}">
                  <a16:creationId xmlns:a16="http://schemas.microsoft.com/office/drawing/2014/main" id="{70AD5384-BC11-7A4F-A53F-D194204725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81304" y="1095859"/>
              <a:ext cx="91440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84" name="Line 100">
              <a:extLst>
                <a:ext uri="{FF2B5EF4-FFF2-40B4-BE49-F238E27FC236}">
                  <a16:creationId xmlns:a16="http://schemas.microsoft.com/office/drawing/2014/main" id="{A1E248C1-56EE-304C-955D-252BDFD23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47504" y="1597211"/>
              <a:ext cx="464820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85" name="Line 101">
              <a:extLst>
                <a:ext uri="{FF2B5EF4-FFF2-40B4-BE49-F238E27FC236}">
                  <a16:creationId xmlns:a16="http://schemas.microsoft.com/office/drawing/2014/main" id="{A46C038E-4AAB-314D-B086-F82E523BCA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47504" y="2000387"/>
              <a:ext cx="464820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86" name="Line 102">
              <a:extLst>
                <a:ext uri="{FF2B5EF4-FFF2-40B4-BE49-F238E27FC236}">
                  <a16:creationId xmlns:a16="http://schemas.microsoft.com/office/drawing/2014/main" id="{21B5688F-98C7-5043-B7EE-50A75C6610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57104" y="2504443"/>
              <a:ext cx="411480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87" name="Line 103">
              <a:extLst>
                <a:ext uri="{FF2B5EF4-FFF2-40B4-BE49-F238E27FC236}">
                  <a16:creationId xmlns:a16="http://schemas.microsoft.com/office/drawing/2014/main" id="{BFF5CEB0-39E5-D74E-B369-42AB8DD4EB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18904" y="3008499"/>
              <a:ext cx="502920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88" name="Line 104">
              <a:extLst>
                <a:ext uri="{FF2B5EF4-FFF2-40B4-BE49-F238E27FC236}">
                  <a16:creationId xmlns:a16="http://schemas.microsoft.com/office/drawing/2014/main" id="{7B5B6C62-E583-1147-8466-88AF2BCCAB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57304" y="3512555"/>
              <a:ext cx="259080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89" name="Line 105">
              <a:extLst>
                <a:ext uri="{FF2B5EF4-FFF2-40B4-BE49-F238E27FC236}">
                  <a16:creationId xmlns:a16="http://schemas.microsoft.com/office/drawing/2014/main" id="{CDD185BD-3C3F-854C-BB69-91021EFB79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18904" y="4092811"/>
              <a:ext cx="510540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90" name="Line 106">
              <a:extLst>
                <a:ext uri="{FF2B5EF4-FFF2-40B4-BE49-F238E27FC236}">
                  <a16:creationId xmlns:a16="http://schemas.microsoft.com/office/drawing/2014/main" id="{98318488-ED84-964F-9727-2274A7D18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1104" y="4596867"/>
              <a:ext cx="274320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91" name="Line 107">
              <a:extLst>
                <a:ext uri="{FF2B5EF4-FFF2-40B4-BE49-F238E27FC236}">
                  <a16:creationId xmlns:a16="http://schemas.microsoft.com/office/drawing/2014/main" id="{D3C6EA0F-0541-B54A-BE41-E86E00C243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4704" y="5100923"/>
              <a:ext cx="441960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92" name="Line 108">
              <a:extLst>
                <a:ext uri="{FF2B5EF4-FFF2-40B4-BE49-F238E27FC236}">
                  <a16:creationId xmlns:a16="http://schemas.microsoft.com/office/drawing/2014/main" id="{C2429741-159D-9246-91F5-EDE249E00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4704" y="5710523"/>
              <a:ext cx="441960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93" name="Text Box 109">
              <a:extLst>
                <a:ext uri="{FF2B5EF4-FFF2-40B4-BE49-F238E27FC236}">
                  <a16:creationId xmlns:a16="http://schemas.microsoft.com/office/drawing/2014/main" id="{4D7D8C5E-D287-E947-911C-CE589A6DD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8429" y="832334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rear[0]</a:t>
              </a:r>
            </a:p>
          </p:txBody>
        </p:sp>
        <p:sp>
          <p:nvSpPr>
            <p:cNvPr id="67694" name="Rectangle 110">
              <a:extLst>
                <a:ext uri="{FF2B5EF4-FFF2-40B4-BE49-F238E27FC236}">
                  <a16:creationId xmlns:a16="http://schemas.microsoft.com/office/drawing/2014/main" id="{59597A53-EFDC-A74F-9DF9-9D55B83BC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4304" y="1292411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rear[1]</a:t>
              </a:r>
            </a:p>
          </p:txBody>
        </p:sp>
        <p:sp>
          <p:nvSpPr>
            <p:cNvPr id="67695" name="Rectangle 111">
              <a:extLst>
                <a:ext uri="{FF2B5EF4-FFF2-40B4-BE49-F238E27FC236}">
                  <a16:creationId xmlns:a16="http://schemas.microsoft.com/office/drawing/2014/main" id="{5C5D1B00-FE1D-E147-B0F6-97911789C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4304" y="1771787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rear[2]</a:t>
              </a:r>
            </a:p>
          </p:txBody>
        </p:sp>
        <p:sp>
          <p:nvSpPr>
            <p:cNvPr id="67696" name="Rectangle 112">
              <a:extLst>
                <a:ext uri="{FF2B5EF4-FFF2-40B4-BE49-F238E27FC236}">
                  <a16:creationId xmlns:a16="http://schemas.microsoft.com/office/drawing/2014/main" id="{E1D0B272-F073-524B-B41C-B2F13111E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4304" y="2275843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rear[3]</a:t>
              </a:r>
            </a:p>
          </p:txBody>
        </p:sp>
        <p:sp>
          <p:nvSpPr>
            <p:cNvPr id="67697" name="Rectangle 113">
              <a:extLst>
                <a:ext uri="{FF2B5EF4-FFF2-40B4-BE49-F238E27FC236}">
                  <a16:creationId xmlns:a16="http://schemas.microsoft.com/office/drawing/2014/main" id="{53632F52-6252-3D44-B3E0-DD46EB1EA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4304" y="2779899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rear[4]</a:t>
              </a:r>
            </a:p>
          </p:txBody>
        </p:sp>
        <p:sp>
          <p:nvSpPr>
            <p:cNvPr id="67698" name="Rectangle 114">
              <a:extLst>
                <a:ext uri="{FF2B5EF4-FFF2-40B4-BE49-F238E27FC236}">
                  <a16:creationId xmlns:a16="http://schemas.microsoft.com/office/drawing/2014/main" id="{9BC7049F-F72F-4B45-9AA5-CF4BE3AF5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4304" y="3283955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rear[5]</a:t>
              </a:r>
            </a:p>
          </p:txBody>
        </p:sp>
        <p:sp>
          <p:nvSpPr>
            <p:cNvPr id="67699" name="Rectangle 115">
              <a:extLst>
                <a:ext uri="{FF2B5EF4-FFF2-40B4-BE49-F238E27FC236}">
                  <a16:creationId xmlns:a16="http://schemas.microsoft.com/office/drawing/2014/main" id="{E6BE01D8-3A84-7240-A575-23617A81F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0504" y="3788011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rear[6]</a:t>
              </a:r>
            </a:p>
          </p:txBody>
        </p:sp>
        <p:sp>
          <p:nvSpPr>
            <p:cNvPr id="67700" name="Rectangle 116">
              <a:extLst>
                <a:ext uri="{FF2B5EF4-FFF2-40B4-BE49-F238E27FC236}">
                  <a16:creationId xmlns:a16="http://schemas.microsoft.com/office/drawing/2014/main" id="{630BE7E5-EFFA-2B48-98A2-546A9315A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0504" y="4368267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rear[7]</a:t>
              </a:r>
            </a:p>
          </p:txBody>
        </p:sp>
        <p:sp>
          <p:nvSpPr>
            <p:cNvPr id="67701" name="Rectangle 117">
              <a:extLst>
                <a:ext uri="{FF2B5EF4-FFF2-40B4-BE49-F238E27FC236}">
                  <a16:creationId xmlns:a16="http://schemas.microsoft.com/office/drawing/2014/main" id="{055B6013-89CE-6344-ACFB-6CBACBB51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0504" y="4872323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rear[8]</a:t>
              </a:r>
            </a:p>
          </p:txBody>
        </p:sp>
        <p:sp>
          <p:nvSpPr>
            <p:cNvPr id="67702" name="Rectangle 118">
              <a:extLst>
                <a:ext uri="{FF2B5EF4-FFF2-40B4-BE49-F238E27FC236}">
                  <a16:creationId xmlns:a16="http://schemas.microsoft.com/office/drawing/2014/main" id="{B58CD9DA-9245-9841-B136-F5B575543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0504" y="5444195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rear[9]</a:t>
              </a:r>
            </a:p>
          </p:txBody>
        </p:sp>
        <p:sp>
          <p:nvSpPr>
            <p:cNvPr id="67703" name="Text Box 119">
              <a:extLst>
                <a:ext uri="{FF2B5EF4-FFF2-40B4-BE49-F238E27FC236}">
                  <a16:creationId xmlns:a16="http://schemas.microsoft.com/office/drawing/2014/main" id="{54DB3A2C-B8AD-CF49-8DD8-04CB09AD7A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304" y="791059"/>
              <a:ext cx="1131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front[0]</a:t>
              </a:r>
            </a:p>
          </p:txBody>
        </p:sp>
        <p:sp>
          <p:nvSpPr>
            <p:cNvPr id="67704" name="Text Box 120">
              <a:extLst>
                <a:ext uri="{FF2B5EF4-FFF2-40B4-BE49-F238E27FC236}">
                  <a16:creationId xmlns:a16="http://schemas.microsoft.com/office/drawing/2014/main" id="{1F7A59BC-1FF7-C047-8553-331910F6A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304" y="1292411"/>
              <a:ext cx="1131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front[1]</a:t>
              </a:r>
            </a:p>
          </p:txBody>
        </p:sp>
        <p:sp>
          <p:nvSpPr>
            <p:cNvPr id="67705" name="Text Box 121">
              <a:extLst>
                <a:ext uri="{FF2B5EF4-FFF2-40B4-BE49-F238E27FC236}">
                  <a16:creationId xmlns:a16="http://schemas.microsoft.com/office/drawing/2014/main" id="{76BF5E73-8C8E-C44D-B6AB-2EAAC4701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304" y="1771787"/>
              <a:ext cx="1131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front[2]</a:t>
              </a:r>
            </a:p>
          </p:txBody>
        </p:sp>
        <p:sp>
          <p:nvSpPr>
            <p:cNvPr id="67706" name="Text Box 122">
              <a:extLst>
                <a:ext uri="{FF2B5EF4-FFF2-40B4-BE49-F238E27FC236}">
                  <a16:creationId xmlns:a16="http://schemas.microsoft.com/office/drawing/2014/main" id="{49BFA78E-9881-EF48-9F1B-A5B0B8560D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304" y="2352043"/>
              <a:ext cx="1131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front[3]</a:t>
              </a:r>
            </a:p>
          </p:txBody>
        </p:sp>
        <p:sp>
          <p:nvSpPr>
            <p:cNvPr id="67707" name="Text Box 123">
              <a:extLst>
                <a:ext uri="{FF2B5EF4-FFF2-40B4-BE49-F238E27FC236}">
                  <a16:creationId xmlns:a16="http://schemas.microsoft.com/office/drawing/2014/main" id="{4513DA16-7C94-ED4A-97BB-69DBD8F040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304" y="2856099"/>
              <a:ext cx="1131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front[4]</a:t>
              </a:r>
            </a:p>
          </p:txBody>
        </p:sp>
        <p:sp>
          <p:nvSpPr>
            <p:cNvPr id="67708" name="Text Box 124">
              <a:extLst>
                <a:ext uri="{FF2B5EF4-FFF2-40B4-BE49-F238E27FC236}">
                  <a16:creationId xmlns:a16="http://schemas.microsoft.com/office/drawing/2014/main" id="{882BB007-0459-8741-9860-57623DC3B3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304" y="3360155"/>
              <a:ext cx="1131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front[5]</a:t>
              </a:r>
            </a:p>
          </p:txBody>
        </p:sp>
        <p:sp>
          <p:nvSpPr>
            <p:cNvPr id="67709" name="Text Box 125">
              <a:extLst>
                <a:ext uri="{FF2B5EF4-FFF2-40B4-BE49-F238E27FC236}">
                  <a16:creationId xmlns:a16="http://schemas.microsoft.com/office/drawing/2014/main" id="{D2634425-0DBB-B84C-B8B2-6F0F1BD5B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304" y="3864211"/>
              <a:ext cx="1131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front[6]</a:t>
              </a:r>
            </a:p>
          </p:txBody>
        </p:sp>
        <p:sp>
          <p:nvSpPr>
            <p:cNvPr id="67710" name="Text Box 126">
              <a:extLst>
                <a:ext uri="{FF2B5EF4-FFF2-40B4-BE49-F238E27FC236}">
                  <a16:creationId xmlns:a16="http://schemas.microsoft.com/office/drawing/2014/main" id="{D86FB1D9-751E-4A40-8AF4-7AB14ED936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304" y="4292067"/>
              <a:ext cx="1131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front[7]</a:t>
              </a:r>
            </a:p>
          </p:txBody>
        </p:sp>
        <p:sp>
          <p:nvSpPr>
            <p:cNvPr id="67711" name="Text Box 127">
              <a:extLst>
                <a:ext uri="{FF2B5EF4-FFF2-40B4-BE49-F238E27FC236}">
                  <a16:creationId xmlns:a16="http://schemas.microsoft.com/office/drawing/2014/main" id="{FA05ECF6-25C2-B645-BBA2-8657DA8231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105" y="4796123"/>
              <a:ext cx="1131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front[8]</a:t>
              </a:r>
            </a:p>
          </p:txBody>
        </p:sp>
        <p:sp>
          <p:nvSpPr>
            <p:cNvPr id="67712" name="Text Box 128">
              <a:extLst>
                <a:ext uri="{FF2B5EF4-FFF2-40B4-BE49-F238E27FC236}">
                  <a16:creationId xmlns:a16="http://schemas.microsoft.com/office/drawing/2014/main" id="{B1AC82BC-A801-1045-8160-79244D0F12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304" y="5329523"/>
              <a:ext cx="1131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front[9]</a:t>
              </a:r>
            </a:p>
          </p:txBody>
        </p:sp>
      </p:grpSp>
      <p:sp>
        <p:nvSpPr>
          <p:cNvPr id="67713" name="Text Box 129">
            <a:extLst>
              <a:ext uri="{FF2B5EF4-FFF2-40B4-BE49-F238E27FC236}">
                <a16:creationId xmlns:a16="http://schemas.microsoft.com/office/drawing/2014/main" id="{7A31E14C-F101-B74D-AC88-750E3819B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71" y="5876567"/>
            <a:ext cx="709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ea typeface="新細明體" panose="02020500000000000000" pitchFamily="18" charset="-120"/>
              </a:rPr>
              <a:t>306, 208, 9, 33, 55, 859, 271, 179, 984, 93</a:t>
            </a:r>
            <a:r>
              <a:rPr lang="en-US" altLang="zh-TW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chemeClr val="bg2"/>
                </a:solidFill>
                <a:ea typeface="新細明體" panose="02020500000000000000" pitchFamily="18" charset="-120"/>
              </a:rPr>
              <a:t>(second pass)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99" name="Rectangle 29">
            <a:extLst>
              <a:ext uri="{FF2B5EF4-FFF2-40B4-BE49-F238E27FC236}">
                <a16:creationId xmlns:a16="http://schemas.microsoft.com/office/drawing/2014/main" id="{796C8EB5-C52E-924A-A8F7-A98902DC1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279860"/>
            <a:ext cx="802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571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714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86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dirty="0"/>
              <a:t>271, 93, 33, 984, 55, 306, 208, 179, 859, 9   After the first pass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頁尾版面配置區 3">
            <a:extLst>
              <a:ext uri="{FF2B5EF4-FFF2-40B4-BE49-F238E27FC236}">
                <a16:creationId xmlns:a16="http://schemas.microsoft.com/office/drawing/2014/main" id="{083DDCFF-AE1E-0148-A620-FF6F47BBD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97" name="投影片編號版面配置區 4">
            <a:extLst>
              <a:ext uri="{FF2B5EF4-FFF2-40B4-BE49-F238E27FC236}">
                <a16:creationId xmlns:a16="http://schemas.microsoft.com/office/drawing/2014/main" id="{B0431FB5-D1A5-044C-89E3-58EB77E2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F796C-76CF-6142-B73B-DAE77E44B3B2}" type="slidenum">
              <a:rPr lang="en-US" altLang="zh-TW"/>
              <a:pPr/>
              <a:t>112</a:t>
            </a:fld>
            <a:endParaRPr lang="en-US" altLang="zh-TW"/>
          </a:p>
        </p:txBody>
      </p:sp>
      <p:sp>
        <p:nvSpPr>
          <p:cNvPr id="68703" name="Text Box 95">
            <a:extLst>
              <a:ext uri="{FF2B5EF4-FFF2-40B4-BE49-F238E27FC236}">
                <a16:creationId xmlns:a16="http://schemas.microsoft.com/office/drawing/2014/main" id="{BC239D3F-98AD-D545-BE30-5D629AEB2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378" y="5868228"/>
            <a:ext cx="6821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ea typeface="新細明體" panose="02020500000000000000" pitchFamily="18" charset="-120"/>
              </a:rPr>
              <a:t>9, 33, 55, 93, 179, 208, 271, 306, 859, 984</a:t>
            </a:r>
            <a:r>
              <a:rPr lang="en-US" altLang="zh-TW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chemeClr val="bg2"/>
                </a:solidFill>
                <a:ea typeface="新細明體" panose="02020500000000000000" pitchFamily="18" charset="-120"/>
              </a:rPr>
              <a:t>(third pass)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B00D40F-DAC9-8E45-9831-CB131EF65176}"/>
              </a:ext>
            </a:extLst>
          </p:cNvPr>
          <p:cNvGrpSpPr/>
          <p:nvPr/>
        </p:nvGrpSpPr>
        <p:grpSpPr>
          <a:xfrm>
            <a:off x="13897" y="778732"/>
            <a:ext cx="8968076" cy="5051684"/>
            <a:chOff x="13897" y="778732"/>
            <a:chExt cx="8968076" cy="5051684"/>
          </a:xfrm>
        </p:grpSpPr>
        <p:sp>
          <p:nvSpPr>
            <p:cNvPr id="68611" name="Rectangle 3">
              <a:extLst>
                <a:ext uri="{FF2B5EF4-FFF2-40B4-BE49-F238E27FC236}">
                  <a16:creationId xmlns:a16="http://schemas.microsoft.com/office/drawing/2014/main" id="{319A0D12-B0C2-6A42-9270-F2BC71E58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097" y="854932"/>
              <a:ext cx="1096963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12" name="Line 4">
              <a:extLst>
                <a:ext uri="{FF2B5EF4-FFF2-40B4-BE49-F238E27FC236}">
                  <a16:creationId xmlns:a16="http://schemas.microsoft.com/office/drawing/2014/main" id="{BA612B4D-7DD1-D246-A55B-A03E18316D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7743" y="867929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13" name="Text Box 5">
              <a:extLst>
                <a:ext uri="{FF2B5EF4-FFF2-40B4-BE49-F238E27FC236}">
                  <a16:creationId xmlns:a16="http://schemas.microsoft.com/office/drawing/2014/main" id="{EE09371A-6186-9A45-85DD-7E463AE43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5072" y="778732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68614" name="Rectangle 6">
              <a:extLst>
                <a:ext uri="{FF2B5EF4-FFF2-40B4-BE49-F238E27FC236}">
                  <a16:creationId xmlns:a16="http://schemas.microsoft.com/office/drawing/2014/main" id="{5AB66A6A-888E-4648-A430-5A683B019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252" y="869508"/>
              <a:ext cx="109855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15" name="Line 7">
              <a:extLst>
                <a:ext uri="{FF2B5EF4-FFF2-40B4-BE49-F238E27FC236}">
                  <a16:creationId xmlns:a16="http://schemas.microsoft.com/office/drawing/2014/main" id="{ED458CE5-5893-0C49-97DE-7B55E92DD0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9408" y="884437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16" name="Text Box 8">
              <a:extLst>
                <a:ext uri="{FF2B5EF4-FFF2-40B4-BE49-F238E27FC236}">
                  <a16:creationId xmlns:a16="http://schemas.microsoft.com/office/drawing/2014/main" id="{65518181-7D28-0F48-AF9A-7ED6E89842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9027" y="79330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33</a:t>
              </a:r>
            </a:p>
          </p:txBody>
        </p:sp>
        <p:sp>
          <p:nvSpPr>
            <p:cNvPr id="68617" name="Rectangle 9">
              <a:extLst>
                <a:ext uri="{FF2B5EF4-FFF2-40B4-BE49-F238E27FC236}">
                  <a16:creationId xmlns:a16="http://schemas.microsoft.com/office/drawing/2014/main" id="{B03308F0-A0A9-034C-9170-983E4F9CA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620" y="867929"/>
              <a:ext cx="998065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18" name="Line 10">
              <a:extLst>
                <a:ext uri="{FF2B5EF4-FFF2-40B4-BE49-F238E27FC236}">
                  <a16:creationId xmlns:a16="http://schemas.microsoft.com/office/drawing/2014/main" id="{9E3139B0-365A-D942-8146-B6FB991700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8610" y="881251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19" name="Text Box 11">
              <a:extLst>
                <a:ext uri="{FF2B5EF4-FFF2-40B4-BE49-F238E27FC236}">
                  <a16:creationId xmlns:a16="http://schemas.microsoft.com/office/drawing/2014/main" id="{0E17A556-1EA4-E54D-9B80-E9EA4B0551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1082" y="804384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55</a:t>
              </a:r>
            </a:p>
          </p:txBody>
        </p:sp>
        <p:sp>
          <p:nvSpPr>
            <p:cNvPr id="68621" name="Line 13">
              <a:extLst>
                <a:ext uri="{FF2B5EF4-FFF2-40B4-BE49-F238E27FC236}">
                  <a16:creationId xmlns:a16="http://schemas.microsoft.com/office/drawing/2014/main" id="{60E6D5BA-8A50-6242-ABBF-9C80FAAB4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2501" y="1058381"/>
              <a:ext cx="6096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22" name="Line 14">
              <a:extLst>
                <a:ext uri="{FF2B5EF4-FFF2-40B4-BE49-F238E27FC236}">
                  <a16:creationId xmlns:a16="http://schemas.microsoft.com/office/drawing/2014/main" id="{39B95ED5-5DEC-1046-A16A-4CA474F123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7820" y="1041874"/>
              <a:ext cx="6858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29" name="Rectangle 21">
              <a:extLst>
                <a:ext uri="{FF2B5EF4-FFF2-40B4-BE49-F238E27FC236}">
                  <a16:creationId xmlns:a16="http://schemas.microsoft.com/office/drawing/2014/main" id="{10B62AA8-EEA5-C843-8854-AA5F73A9D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193" y="2272000"/>
              <a:ext cx="13716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30" name="Line 22">
              <a:extLst>
                <a:ext uri="{FF2B5EF4-FFF2-40B4-BE49-F238E27FC236}">
                  <a16:creationId xmlns:a16="http://schemas.microsoft.com/office/drawing/2014/main" id="{D40C62E1-1128-444C-B8FF-B14CD3C2FE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9993" y="2272000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31" name="Text Box 23">
              <a:extLst>
                <a:ext uri="{FF2B5EF4-FFF2-40B4-BE49-F238E27FC236}">
                  <a16:creationId xmlns:a16="http://schemas.microsoft.com/office/drawing/2014/main" id="{69FF9E8A-F2FF-BD41-B6F0-73A8FFBE83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2768" y="2195800"/>
              <a:ext cx="641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306</a:t>
              </a:r>
            </a:p>
          </p:txBody>
        </p:sp>
        <p:sp>
          <p:nvSpPr>
            <p:cNvPr id="68632" name="Text Box 24">
              <a:extLst>
                <a:ext uri="{FF2B5EF4-FFF2-40B4-BE49-F238E27FC236}">
                  <a16:creationId xmlns:a16="http://schemas.microsoft.com/office/drawing/2014/main" id="{601C2AAC-CA89-C841-83B8-ED8E002D02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9993" y="2195800"/>
              <a:ext cx="6572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null</a:t>
              </a:r>
              <a:endParaRPr lang="en-US" altLang="zh-TW" sz="2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8633" name="Rectangle 25">
              <a:extLst>
                <a:ext uri="{FF2B5EF4-FFF2-40B4-BE49-F238E27FC236}">
                  <a16:creationId xmlns:a16="http://schemas.microsoft.com/office/drawing/2014/main" id="{4EEF3E98-359C-4A47-AF70-A5C6A9152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193" y="2774096"/>
              <a:ext cx="685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34" name="Line 26">
              <a:extLst>
                <a:ext uri="{FF2B5EF4-FFF2-40B4-BE49-F238E27FC236}">
                  <a16:creationId xmlns:a16="http://schemas.microsoft.com/office/drawing/2014/main" id="{A8D18836-38B1-BC4D-997E-1B14DA1B0E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9993" y="2774096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35" name="Text Box 27">
              <a:extLst>
                <a:ext uri="{FF2B5EF4-FFF2-40B4-BE49-F238E27FC236}">
                  <a16:creationId xmlns:a16="http://schemas.microsoft.com/office/drawing/2014/main" id="{C528F262-467C-3240-9700-BC90A0CD4C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4193" y="2697896"/>
              <a:ext cx="6572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null</a:t>
              </a:r>
            </a:p>
          </p:txBody>
        </p:sp>
        <p:sp>
          <p:nvSpPr>
            <p:cNvPr id="68644" name="Rectangle 36">
              <a:extLst>
                <a:ext uri="{FF2B5EF4-FFF2-40B4-BE49-F238E27FC236}">
                  <a16:creationId xmlns:a16="http://schemas.microsoft.com/office/drawing/2014/main" id="{09DDF208-5CB7-CD46-B011-71B0A4381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193" y="3784168"/>
              <a:ext cx="685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45" name="Line 37">
              <a:extLst>
                <a:ext uri="{FF2B5EF4-FFF2-40B4-BE49-F238E27FC236}">
                  <a16:creationId xmlns:a16="http://schemas.microsoft.com/office/drawing/2014/main" id="{D273E11F-A140-F047-AED3-E912BC16C9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9993" y="3784168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46" name="Text Box 38">
              <a:extLst>
                <a:ext uri="{FF2B5EF4-FFF2-40B4-BE49-F238E27FC236}">
                  <a16:creationId xmlns:a16="http://schemas.microsoft.com/office/drawing/2014/main" id="{20D606C4-D267-6345-BE89-9B8B9102C6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4193" y="3707968"/>
              <a:ext cx="6572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null</a:t>
              </a:r>
            </a:p>
          </p:txBody>
        </p:sp>
        <p:sp>
          <p:nvSpPr>
            <p:cNvPr id="68655" name="Rectangle 47">
              <a:extLst>
                <a:ext uri="{FF2B5EF4-FFF2-40B4-BE49-F238E27FC236}">
                  <a16:creationId xmlns:a16="http://schemas.microsoft.com/office/drawing/2014/main" id="{13C7F97B-6502-8842-9A12-582E6062B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193" y="4792280"/>
              <a:ext cx="13716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56" name="Line 48">
              <a:extLst>
                <a:ext uri="{FF2B5EF4-FFF2-40B4-BE49-F238E27FC236}">
                  <a16:creationId xmlns:a16="http://schemas.microsoft.com/office/drawing/2014/main" id="{DA28B473-4A71-E344-98E2-99CE977C96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9993" y="4792280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57" name="Text Box 49">
              <a:extLst>
                <a:ext uri="{FF2B5EF4-FFF2-40B4-BE49-F238E27FC236}">
                  <a16:creationId xmlns:a16="http://schemas.microsoft.com/office/drawing/2014/main" id="{7628212D-6CE3-494B-AE9B-71EF85D17C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2768" y="4716080"/>
              <a:ext cx="641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859</a:t>
              </a:r>
            </a:p>
          </p:txBody>
        </p:sp>
        <p:sp>
          <p:nvSpPr>
            <p:cNvPr id="68658" name="Text Box 50">
              <a:extLst>
                <a:ext uri="{FF2B5EF4-FFF2-40B4-BE49-F238E27FC236}">
                  <a16:creationId xmlns:a16="http://schemas.microsoft.com/office/drawing/2014/main" id="{025CAB3C-1760-284B-B36F-DC8B742741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9993" y="4716080"/>
              <a:ext cx="6572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null</a:t>
              </a:r>
              <a:endParaRPr lang="en-US" altLang="zh-TW" sz="2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8659" name="Rectangle 51">
              <a:extLst>
                <a:ext uri="{FF2B5EF4-FFF2-40B4-BE49-F238E27FC236}">
                  <a16:creationId xmlns:a16="http://schemas.microsoft.com/office/drawing/2014/main" id="{C10F75DE-C19E-3341-8EF2-B026B5392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193" y="5325680"/>
              <a:ext cx="13716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60" name="Line 52">
              <a:extLst>
                <a:ext uri="{FF2B5EF4-FFF2-40B4-BE49-F238E27FC236}">
                  <a16:creationId xmlns:a16="http://schemas.microsoft.com/office/drawing/2014/main" id="{D1D8F11F-73A1-0F46-9A68-63229F861F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9993" y="5325680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61" name="Text Box 53">
              <a:extLst>
                <a:ext uri="{FF2B5EF4-FFF2-40B4-BE49-F238E27FC236}">
                  <a16:creationId xmlns:a16="http://schemas.microsoft.com/office/drawing/2014/main" id="{46CA4D4F-D7E0-434F-8B09-D5FD786131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2768" y="5249480"/>
              <a:ext cx="641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984</a:t>
              </a:r>
            </a:p>
          </p:txBody>
        </p:sp>
        <p:sp>
          <p:nvSpPr>
            <p:cNvPr id="68662" name="Text Box 54">
              <a:extLst>
                <a:ext uri="{FF2B5EF4-FFF2-40B4-BE49-F238E27FC236}">
                  <a16:creationId xmlns:a16="http://schemas.microsoft.com/office/drawing/2014/main" id="{82FDE73E-9CDE-924B-855B-AF8983CB0D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9993" y="5249480"/>
              <a:ext cx="6572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null</a:t>
              </a:r>
              <a:endPara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8663" name="Line 55">
              <a:extLst>
                <a:ext uri="{FF2B5EF4-FFF2-40B4-BE49-F238E27FC236}">
                  <a16:creationId xmlns:a16="http://schemas.microsoft.com/office/drawing/2014/main" id="{8BEAA521-96B4-6E43-8955-029DC5261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0697" y="1007332"/>
              <a:ext cx="533400" cy="0"/>
            </a:xfrm>
            <a:prstGeom prst="line">
              <a:avLst/>
            </a:prstGeom>
            <a:noFill/>
            <a:ln w="9525">
              <a:solidFill>
                <a:srgbClr val="99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64" name="Line 56">
              <a:extLst>
                <a:ext uri="{FF2B5EF4-FFF2-40B4-BE49-F238E27FC236}">
                  <a16:creationId xmlns:a16="http://schemas.microsoft.com/office/drawing/2014/main" id="{E37E5C08-7C68-E943-9926-93705C4862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4736" y="1440968"/>
              <a:ext cx="533400" cy="0"/>
            </a:xfrm>
            <a:prstGeom prst="line">
              <a:avLst/>
            </a:prstGeom>
            <a:noFill/>
            <a:ln w="9525">
              <a:solidFill>
                <a:srgbClr val="99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65" name="Line 57">
              <a:extLst>
                <a:ext uri="{FF2B5EF4-FFF2-40B4-BE49-F238E27FC236}">
                  <a16:creationId xmlns:a16="http://schemas.microsoft.com/office/drawing/2014/main" id="{6FD6F034-7308-7C4F-A623-A784DE3863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4736" y="1967200"/>
              <a:ext cx="533400" cy="0"/>
            </a:xfrm>
            <a:prstGeom prst="line">
              <a:avLst/>
            </a:prstGeom>
            <a:noFill/>
            <a:ln w="9525">
              <a:solidFill>
                <a:srgbClr val="99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66" name="Line 58">
              <a:extLst>
                <a:ext uri="{FF2B5EF4-FFF2-40B4-BE49-F238E27FC236}">
                  <a16:creationId xmlns:a16="http://schemas.microsoft.com/office/drawing/2014/main" id="{D21B688C-0962-7749-95D3-67A82F9F7D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793" y="2500600"/>
              <a:ext cx="533400" cy="0"/>
            </a:xfrm>
            <a:prstGeom prst="line">
              <a:avLst/>
            </a:prstGeom>
            <a:noFill/>
            <a:ln w="9525">
              <a:solidFill>
                <a:srgbClr val="99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67" name="Line 59">
              <a:extLst>
                <a:ext uri="{FF2B5EF4-FFF2-40B4-BE49-F238E27FC236}">
                  <a16:creationId xmlns:a16="http://schemas.microsoft.com/office/drawing/2014/main" id="{6CF2F2A5-DCBF-FB4A-9A0B-BE1BE61364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793" y="3002696"/>
              <a:ext cx="533400" cy="0"/>
            </a:xfrm>
            <a:prstGeom prst="line">
              <a:avLst/>
            </a:prstGeom>
            <a:noFill/>
            <a:ln w="9525">
              <a:solidFill>
                <a:srgbClr val="99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68" name="Line 60">
              <a:extLst>
                <a:ext uri="{FF2B5EF4-FFF2-40B4-BE49-F238E27FC236}">
                  <a16:creationId xmlns:a16="http://schemas.microsoft.com/office/drawing/2014/main" id="{469C7579-EA5B-7F43-A58B-DF8B6AE899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793" y="3436704"/>
              <a:ext cx="533400" cy="0"/>
            </a:xfrm>
            <a:prstGeom prst="line">
              <a:avLst/>
            </a:prstGeom>
            <a:noFill/>
            <a:ln w="9525">
              <a:solidFill>
                <a:srgbClr val="99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69" name="Line 61">
              <a:extLst>
                <a:ext uri="{FF2B5EF4-FFF2-40B4-BE49-F238E27FC236}">
                  <a16:creationId xmlns:a16="http://schemas.microsoft.com/office/drawing/2014/main" id="{E8A84501-B292-CF49-A822-EF168504C7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793" y="4012768"/>
              <a:ext cx="533400" cy="0"/>
            </a:xfrm>
            <a:prstGeom prst="line">
              <a:avLst/>
            </a:prstGeom>
            <a:noFill/>
            <a:ln w="9525">
              <a:solidFill>
                <a:srgbClr val="99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70" name="Line 62">
              <a:extLst>
                <a:ext uri="{FF2B5EF4-FFF2-40B4-BE49-F238E27FC236}">
                  <a16:creationId xmlns:a16="http://schemas.microsoft.com/office/drawing/2014/main" id="{2C68CED6-E4C3-C947-9F7F-6CDED7E357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793" y="4440624"/>
              <a:ext cx="533400" cy="0"/>
            </a:xfrm>
            <a:prstGeom prst="line">
              <a:avLst/>
            </a:prstGeom>
            <a:noFill/>
            <a:ln w="9525">
              <a:solidFill>
                <a:srgbClr val="99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71" name="Line 63">
              <a:extLst>
                <a:ext uri="{FF2B5EF4-FFF2-40B4-BE49-F238E27FC236}">
                  <a16:creationId xmlns:a16="http://schemas.microsoft.com/office/drawing/2014/main" id="{5EA375EE-11EC-CB41-827D-02D7DE21DB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793" y="4944680"/>
              <a:ext cx="533400" cy="0"/>
            </a:xfrm>
            <a:prstGeom prst="line">
              <a:avLst/>
            </a:prstGeom>
            <a:noFill/>
            <a:ln w="9525">
              <a:solidFill>
                <a:srgbClr val="99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72" name="Line 64">
              <a:extLst>
                <a:ext uri="{FF2B5EF4-FFF2-40B4-BE49-F238E27FC236}">
                  <a16:creationId xmlns:a16="http://schemas.microsoft.com/office/drawing/2014/main" id="{66772BE8-6B38-004C-A08A-F9AC1B0F77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793" y="5478080"/>
              <a:ext cx="533400" cy="0"/>
            </a:xfrm>
            <a:prstGeom prst="line">
              <a:avLst/>
            </a:prstGeom>
            <a:noFill/>
            <a:ln w="9525">
              <a:solidFill>
                <a:srgbClr val="99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74" name="Line 66">
              <a:extLst>
                <a:ext uri="{FF2B5EF4-FFF2-40B4-BE49-F238E27FC236}">
                  <a16:creationId xmlns:a16="http://schemas.microsoft.com/office/drawing/2014/main" id="{B3290117-4C1E-B544-BBF3-FCC427FC0D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9311" y="1517168"/>
              <a:ext cx="4010025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75" name="Line 67">
              <a:extLst>
                <a:ext uri="{FF2B5EF4-FFF2-40B4-BE49-F238E27FC236}">
                  <a16:creationId xmlns:a16="http://schemas.microsoft.com/office/drawing/2014/main" id="{F7975ECB-B73A-2A4F-99B7-EFED0E1C0E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38111" y="1967200"/>
              <a:ext cx="2181225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76" name="Line 68">
              <a:extLst>
                <a:ext uri="{FF2B5EF4-FFF2-40B4-BE49-F238E27FC236}">
                  <a16:creationId xmlns:a16="http://schemas.microsoft.com/office/drawing/2014/main" id="{83D9F7DA-7D85-2C4C-953B-AF32E320DF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76793" y="2424400"/>
              <a:ext cx="411480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77" name="Line 69">
              <a:extLst>
                <a:ext uri="{FF2B5EF4-FFF2-40B4-BE49-F238E27FC236}">
                  <a16:creationId xmlns:a16="http://schemas.microsoft.com/office/drawing/2014/main" id="{2AF60816-05FB-A94A-8C9E-6A2C0660B1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8593" y="2926496"/>
              <a:ext cx="502920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78" name="Line 70">
              <a:extLst>
                <a:ext uri="{FF2B5EF4-FFF2-40B4-BE49-F238E27FC236}">
                  <a16:creationId xmlns:a16="http://schemas.microsoft.com/office/drawing/2014/main" id="{0D7469E6-DB8C-6C45-A600-5605679C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3368" y="3360504"/>
              <a:ext cx="4924425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79" name="Line 71">
              <a:extLst>
                <a:ext uri="{FF2B5EF4-FFF2-40B4-BE49-F238E27FC236}">
                  <a16:creationId xmlns:a16="http://schemas.microsoft.com/office/drawing/2014/main" id="{CE3803C9-99D8-9747-A98F-875A5D68A2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8593" y="4012768"/>
              <a:ext cx="510540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80" name="Line 72">
              <a:extLst>
                <a:ext uri="{FF2B5EF4-FFF2-40B4-BE49-F238E27FC236}">
                  <a16:creationId xmlns:a16="http://schemas.microsoft.com/office/drawing/2014/main" id="{3EDE041E-4DF1-8641-8889-1B75510E03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67168" y="4516824"/>
              <a:ext cx="5076825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81" name="Line 73">
              <a:extLst>
                <a:ext uri="{FF2B5EF4-FFF2-40B4-BE49-F238E27FC236}">
                  <a16:creationId xmlns:a16="http://schemas.microsoft.com/office/drawing/2014/main" id="{21B35EA5-B1B9-C942-A661-F4B38A3252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24393" y="5020880"/>
              <a:ext cx="441960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82" name="Line 74">
              <a:extLst>
                <a:ext uri="{FF2B5EF4-FFF2-40B4-BE49-F238E27FC236}">
                  <a16:creationId xmlns:a16="http://schemas.microsoft.com/office/drawing/2014/main" id="{9D0914E3-3DA8-BE40-92B2-CC583D825D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24393" y="5630480"/>
              <a:ext cx="441960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83" name="Text Box 75">
              <a:extLst>
                <a:ext uri="{FF2B5EF4-FFF2-40B4-BE49-F238E27FC236}">
                  <a16:creationId xmlns:a16="http://schemas.microsoft.com/office/drawing/2014/main" id="{BEB827DB-1F11-6C4A-B041-13A1577D18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0122" y="803086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rear[0]</a:t>
              </a:r>
            </a:p>
          </p:txBody>
        </p:sp>
        <p:sp>
          <p:nvSpPr>
            <p:cNvPr id="68684" name="Rectangle 76">
              <a:extLst>
                <a:ext uri="{FF2B5EF4-FFF2-40B4-BE49-F238E27FC236}">
                  <a16:creationId xmlns:a16="http://schemas.microsoft.com/office/drawing/2014/main" id="{134AB432-7CE7-6941-BF62-716413E81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2865" y="1287386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rear[1]</a:t>
              </a:r>
            </a:p>
          </p:txBody>
        </p:sp>
        <p:sp>
          <p:nvSpPr>
            <p:cNvPr id="68685" name="Rectangle 77">
              <a:extLst>
                <a:ext uri="{FF2B5EF4-FFF2-40B4-BE49-F238E27FC236}">
                  <a16:creationId xmlns:a16="http://schemas.microsoft.com/office/drawing/2014/main" id="{DA13DA84-8E51-854D-B94B-4AE5FDFD9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6891" y="1747664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rear[2]</a:t>
              </a:r>
            </a:p>
          </p:txBody>
        </p:sp>
        <p:sp>
          <p:nvSpPr>
            <p:cNvPr id="68686" name="Rectangle 78">
              <a:extLst>
                <a:ext uri="{FF2B5EF4-FFF2-40B4-BE49-F238E27FC236}">
                  <a16:creationId xmlns:a16="http://schemas.microsoft.com/office/drawing/2014/main" id="{EBC84F99-142F-8B42-90FE-FDE68F271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2948" y="2204864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rear[3]</a:t>
              </a:r>
            </a:p>
          </p:txBody>
        </p:sp>
        <p:sp>
          <p:nvSpPr>
            <p:cNvPr id="68687" name="Rectangle 79">
              <a:extLst>
                <a:ext uri="{FF2B5EF4-FFF2-40B4-BE49-F238E27FC236}">
                  <a16:creationId xmlns:a16="http://schemas.microsoft.com/office/drawing/2014/main" id="{D3B5AA56-20C7-4B4E-84A0-88ED1C865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2948" y="2706960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rear[4]</a:t>
              </a:r>
            </a:p>
          </p:txBody>
        </p:sp>
        <p:sp>
          <p:nvSpPr>
            <p:cNvPr id="68688" name="Rectangle 80">
              <a:extLst>
                <a:ext uri="{FF2B5EF4-FFF2-40B4-BE49-F238E27FC236}">
                  <a16:creationId xmlns:a16="http://schemas.microsoft.com/office/drawing/2014/main" id="{F182C4AC-CFBA-D644-AD0B-33094E897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2948" y="3140968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rear[5]</a:t>
              </a:r>
            </a:p>
          </p:txBody>
        </p:sp>
        <p:sp>
          <p:nvSpPr>
            <p:cNvPr id="68689" name="Rectangle 81">
              <a:extLst>
                <a:ext uri="{FF2B5EF4-FFF2-40B4-BE49-F238E27FC236}">
                  <a16:creationId xmlns:a16="http://schemas.microsoft.com/office/drawing/2014/main" id="{AEA085B4-C7C3-FE4D-B499-D4E6FC076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148" y="3717032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rear[6]</a:t>
              </a:r>
            </a:p>
          </p:txBody>
        </p:sp>
        <p:sp>
          <p:nvSpPr>
            <p:cNvPr id="68690" name="Rectangle 82">
              <a:extLst>
                <a:ext uri="{FF2B5EF4-FFF2-40B4-BE49-F238E27FC236}">
                  <a16:creationId xmlns:a16="http://schemas.microsoft.com/office/drawing/2014/main" id="{EE44CE4C-A8BD-2F43-B67D-00589207F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148" y="4297288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rear[7]</a:t>
              </a:r>
            </a:p>
          </p:txBody>
        </p:sp>
        <p:sp>
          <p:nvSpPr>
            <p:cNvPr id="68691" name="Rectangle 83">
              <a:extLst>
                <a:ext uri="{FF2B5EF4-FFF2-40B4-BE49-F238E27FC236}">
                  <a16:creationId xmlns:a16="http://schemas.microsoft.com/office/drawing/2014/main" id="{4D9FE64C-3608-F841-ABFA-5CA971B35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148" y="4801344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rear[8]</a:t>
              </a:r>
            </a:p>
          </p:txBody>
        </p:sp>
        <p:sp>
          <p:nvSpPr>
            <p:cNvPr id="68692" name="Rectangle 84">
              <a:extLst>
                <a:ext uri="{FF2B5EF4-FFF2-40B4-BE49-F238E27FC236}">
                  <a16:creationId xmlns:a16="http://schemas.microsoft.com/office/drawing/2014/main" id="{DD218645-F5F9-164F-B591-3A84434FC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148" y="5373216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rear[9]</a:t>
              </a:r>
            </a:p>
          </p:txBody>
        </p:sp>
        <p:sp>
          <p:nvSpPr>
            <p:cNvPr id="68693" name="Text Box 85">
              <a:extLst>
                <a:ext uri="{FF2B5EF4-FFF2-40B4-BE49-F238E27FC236}">
                  <a16:creationId xmlns:a16="http://schemas.microsoft.com/office/drawing/2014/main" id="{4D2B33FC-A688-D348-93AF-EAE4E30933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97" y="778732"/>
              <a:ext cx="1131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front[0]</a:t>
              </a:r>
            </a:p>
          </p:txBody>
        </p:sp>
        <p:sp>
          <p:nvSpPr>
            <p:cNvPr id="68694" name="Text Box 86">
              <a:extLst>
                <a:ext uri="{FF2B5EF4-FFF2-40B4-BE49-F238E27FC236}">
                  <a16:creationId xmlns:a16="http://schemas.microsoft.com/office/drawing/2014/main" id="{707218FE-D465-8A4C-AF3B-527E2A704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36" y="1212368"/>
              <a:ext cx="1131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front[1]</a:t>
              </a:r>
            </a:p>
          </p:txBody>
        </p:sp>
        <p:sp>
          <p:nvSpPr>
            <p:cNvPr id="68695" name="Text Box 87">
              <a:extLst>
                <a:ext uri="{FF2B5EF4-FFF2-40B4-BE49-F238E27FC236}">
                  <a16:creationId xmlns:a16="http://schemas.microsoft.com/office/drawing/2014/main" id="{E3812804-23C5-6944-92C9-32EE9D197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36" y="1738600"/>
              <a:ext cx="1131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front[2]</a:t>
              </a:r>
            </a:p>
          </p:txBody>
        </p:sp>
        <p:sp>
          <p:nvSpPr>
            <p:cNvPr id="68696" name="Text Box 88">
              <a:extLst>
                <a:ext uri="{FF2B5EF4-FFF2-40B4-BE49-F238E27FC236}">
                  <a16:creationId xmlns:a16="http://schemas.microsoft.com/office/drawing/2014/main" id="{3BE92083-CFBA-9844-98C8-4BEE8EEB9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93" y="2272000"/>
              <a:ext cx="1131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front[3]</a:t>
              </a:r>
            </a:p>
          </p:txBody>
        </p:sp>
        <p:sp>
          <p:nvSpPr>
            <p:cNvPr id="68697" name="Text Box 89">
              <a:extLst>
                <a:ext uri="{FF2B5EF4-FFF2-40B4-BE49-F238E27FC236}">
                  <a16:creationId xmlns:a16="http://schemas.microsoft.com/office/drawing/2014/main" id="{4CF07755-8B15-6249-A4FF-213BBA919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93" y="2774096"/>
              <a:ext cx="1131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front[4]</a:t>
              </a:r>
            </a:p>
          </p:txBody>
        </p:sp>
        <p:sp>
          <p:nvSpPr>
            <p:cNvPr id="68698" name="Text Box 90">
              <a:extLst>
                <a:ext uri="{FF2B5EF4-FFF2-40B4-BE49-F238E27FC236}">
                  <a16:creationId xmlns:a16="http://schemas.microsoft.com/office/drawing/2014/main" id="{BC7B9E5E-CA9A-A34C-83F9-7FBE243025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93" y="3208104"/>
              <a:ext cx="1131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front[5]</a:t>
              </a:r>
            </a:p>
          </p:txBody>
        </p:sp>
        <p:sp>
          <p:nvSpPr>
            <p:cNvPr id="68699" name="Text Box 91">
              <a:extLst>
                <a:ext uri="{FF2B5EF4-FFF2-40B4-BE49-F238E27FC236}">
                  <a16:creationId xmlns:a16="http://schemas.microsoft.com/office/drawing/2014/main" id="{8E64A772-48B2-4A40-955B-389E05F3C4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93" y="3707968"/>
              <a:ext cx="1131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front[6]</a:t>
              </a:r>
            </a:p>
          </p:txBody>
        </p:sp>
        <p:sp>
          <p:nvSpPr>
            <p:cNvPr id="68700" name="Text Box 92">
              <a:extLst>
                <a:ext uri="{FF2B5EF4-FFF2-40B4-BE49-F238E27FC236}">
                  <a16:creationId xmlns:a16="http://schemas.microsoft.com/office/drawing/2014/main" id="{CB58E71B-8B1C-B049-90A2-2ED6A81198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93" y="4212024"/>
              <a:ext cx="1131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front[7]</a:t>
              </a:r>
            </a:p>
          </p:txBody>
        </p:sp>
        <p:sp>
          <p:nvSpPr>
            <p:cNvPr id="68701" name="Text Box 93">
              <a:extLst>
                <a:ext uri="{FF2B5EF4-FFF2-40B4-BE49-F238E27FC236}">
                  <a16:creationId xmlns:a16="http://schemas.microsoft.com/office/drawing/2014/main" id="{4A42430F-0369-C64C-9CA6-999852B7F3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93" y="4716080"/>
              <a:ext cx="1131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front[8]</a:t>
              </a:r>
            </a:p>
          </p:txBody>
        </p:sp>
        <p:sp>
          <p:nvSpPr>
            <p:cNvPr id="68702" name="Text Box 94">
              <a:extLst>
                <a:ext uri="{FF2B5EF4-FFF2-40B4-BE49-F238E27FC236}">
                  <a16:creationId xmlns:a16="http://schemas.microsoft.com/office/drawing/2014/main" id="{033CAF4D-B2C0-B94C-AD4D-6F85017531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93" y="5249480"/>
              <a:ext cx="1131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front[9]</a:t>
              </a:r>
            </a:p>
          </p:txBody>
        </p:sp>
        <p:sp>
          <p:nvSpPr>
            <p:cNvPr id="68704" name="Rectangle 96">
              <a:extLst>
                <a:ext uri="{FF2B5EF4-FFF2-40B4-BE49-F238E27FC236}">
                  <a16:creationId xmlns:a16="http://schemas.microsoft.com/office/drawing/2014/main" id="{1A67BC02-F60F-7045-A4FA-1F4A40370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0372" y="869223"/>
              <a:ext cx="13716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705" name="Line 97">
              <a:extLst>
                <a:ext uri="{FF2B5EF4-FFF2-40B4-BE49-F238E27FC236}">
                  <a16:creationId xmlns:a16="http://schemas.microsoft.com/office/drawing/2014/main" id="{2D516018-5C6E-FB40-970E-A9E68AD68B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172" y="869223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706" name="Text Box 98">
              <a:extLst>
                <a:ext uri="{FF2B5EF4-FFF2-40B4-BE49-F238E27FC236}">
                  <a16:creationId xmlns:a16="http://schemas.microsoft.com/office/drawing/2014/main" id="{618E696B-2858-4344-A431-9ED41B2B1D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2772" y="79302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93</a:t>
              </a:r>
            </a:p>
          </p:txBody>
        </p:sp>
        <p:sp>
          <p:nvSpPr>
            <p:cNvPr id="68707" name="Text Box 99">
              <a:extLst>
                <a:ext uri="{FF2B5EF4-FFF2-40B4-BE49-F238E27FC236}">
                  <a16:creationId xmlns:a16="http://schemas.microsoft.com/office/drawing/2014/main" id="{6B696222-7E09-AE40-B310-EE737D02BA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6172" y="793023"/>
              <a:ext cx="6572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null</a:t>
              </a:r>
              <a:endPara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8708" name="Line 100">
              <a:extLst>
                <a:ext uri="{FF2B5EF4-FFF2-40B4-BE49-F238E27FC236}">
                  <a16:creationId xmlns:a16="http://schemas.microsoft.com/office/drawing/2014/main" id="{FF929828-BFD9-2D40-B7A7-F25E70DF79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7241" y="1058381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710" name="Line 102">
              <a:extLst>
                <a:ext uri="{FF2B5EF4-FFF2-40B4-BE49-F238E27FC236}">
                  <a16:creationId xmlns:a16="http://schemas.microsoft.com/office/drawing/2014/main" id="{7B673D43-8ADF-8644-957B-44B78B974C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52922" y="1069786"/>
              <a:ext cx="45720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711" name="Rectangle 103">
              <a:extLst>
                <a:ext uri="{FF2B5EF4-FFF2-40B4-BE49-F238E27FC236}">
                  <a16:creationId xmlns:a16="http://schemas.microsoft.com/office/drawing/2014/main" id="{9DE26985-CA06-ED4F-A40A-5CEA032D5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511" y="1288568"/>
              <a:ext cx="13716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712" name="Line 104">
              <a:extLst>
                <a:ext uri="{FF2B5EF4-FFF2-40B4-BE49-F238E27FC236}">
                  <a16:creationId xmlns:a16="http://schemas.microsoft.com/office/drawing/2014/main" id="{89336ED1-B7F2-4946-BFCE-0753C65840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6311" y="1288568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713" name="Text Box 105">
              <a:extLst>
                <a:ext uri="{FF2B5EF4-FFF2-40B4-BE49-F238E27FC236}">
                  <a16:creationId xmlns:a16="http://schemas.microsoft.com/office/drawing/2014/main" id="{CD5E60F2-C680-EE4C-9217-BEC7A5695D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6711" y="1288568"/>
              <a:ext cx="641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179</a:t>
              </a:r>
            </a:p>
          </p:txBody>
        </p:sp>
        <p:sp>
          <p:nvSpPr>
            <p:cNvPr id="68714" name="Text Box 106">
              <a:extLst>
                <a:ext uri="{FF2B5EF4-FFF2-40B4-BE49-F238E27FC236}">
                  <a16:creationId xmlns:a16="http://schemas.microsoft.com/office/drawing/2014/main" id="{5A93EF8F-3C3D-A846-BD9E-8244924790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3936" y="1278322"/>
              <a:ext cx="6572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null</a:t>
              </a:r>
              <a:endPara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8715" name="Rectangle 107">
              <a:extLst>
                <a:ext uri="{FF2B5EF4-FFF2-40B4-BE49-F238E27FC236}">
                  <a16:creationId xmlns:a16="http://schemas.microsoft.com/office/drawing/2014/main" id="{9E78EA77-1DBA-8D49-891A-EFDF6CE18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711" y="1814800"/>
              <a:ext cx="13716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716" name="Line 108">
              <a:extLst>
                <a:ext uri="{FF2B5EF4-FFF2-40B4-BE49-F238E27FC236}">
                  <a16:creationId xmlns:a16="http://schemas.microsoft.com/office/drawing/2014/main" id="{A55F5CE6-1C46-AD41-9A3F-5D0E645D93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2511" y="1814800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717" name="Text Box 109">
              <a:extLst>
                <a:ext uri="{FF2B5EF4-FFF2-40B4-BE49-F238E27FC236}">
                  <a16:creationId xmlns:a16="http://schemas.microsoft.com/office/drawing/2014/main" id="{6C0DEE03-CDF9-944C-847C-30CCED571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2911" y="1738600"/>
              <a:ext cx="641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208</a:t>
              </a:r>
            </a:p>
          </p:txBody>
        </p:sp>
        <p:sp>
          <p:nvSpPr>
            <p:cNvPr id="68718" name="Rectangle 110">
              <a:extLst>
                <a:ext uri="{FF2B5EF4-FFF2-40B4-BE49-F238E27FC236}">
                  <a16:creationId xmlns:a16="http://schemas.microsoft.com/office/drawing/2014/main" id="{089051DC-D6DE-E84C-9DA2-0F7E43133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7886" y="1814800"/>
              <a:ext cx="13716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719" name="Line 111">
              <a:extLst>
                <a:ext uri="{FF2B5EF4-FFF2-40B4-BE49-F238E27FC236}">
                  <a16:creationId xmlns:a16="http://schemas.microsoft.com/office/drawing/2014/main" id="{14B40BAA-EC4E-8D47-A883-35E3BA2B2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3686" y="1814800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720" name="Text Box 112">
              <a:extLst>
                <a:ext uri="{FF2B5EF4-FFF2-40B4-BE49-F238E27FC236}">
                  <a16:creationId xmlns:a16="http://schemas.microsoft.com/office/drawing/2014/main" id="{945CEC74-28D6-4542-B169-23A5EB78F3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511" y="1738600"/>
              <a:ext cx="641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271</a:t>
              </a:r>
            </a:p>
          </p:txBody>
        </p:sp>
        <p:sp>
          <p:nvSpPr>
            <p:cNvPr id="68721" name="Text Box 113">
              <a:extLst>
                <a:ext uri="{FF2B5EF4-FFF2-40B4-BE49-F238E27FC236}">
                  <a16:creationId xmlns:a16="http://schemas.microsoft.com/office/drawing/2014/main" id="{4891D3DA-F4A3-384A-973B-3FB8EB31DF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3686" y="1738600"/>
              <a:ext cx="6572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null</a:t>
              </a:r>
              <a:endParaRPr lang="en-US" altLang="zh-TW" sz="2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8722" name="Line 114">
              <a:extLst>
                <a:ext uri="{FF2B5EF4-FFF2-40B4-BE49-F238E27FC236}">
                  <a16:creationId xmlns:a16="http://schemas.microsoft.com/office/drawing/2014/main" id="{50025A95-7B3C-C14B-86E8-351B75612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8286" y="1967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723" name="Rectangle 115">
              <a:extLst>
                <a:ext uri="{FF2B5EF4-FFF2-40B4-BE49-F238E27FC236}">
                  <a16:creationId xmlns:a16="http://schemas.microsoft.com/office/drawing/2014/main" id="{05E6467B-791B-4946-B8F3-5B4332F1E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768" y="3284304"/>
              <a:ext cx="685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724" name="Line 116">
              <a:extLst>
                <a:ext uri="{FF2B5EF4-FFF2-40B4-BE49-F238E27FC236}">
                  <a16:creationId xmlns:a16="http://schemas.microsoft.com/office/drawing/2014/main" id="{910D3392-220A-0641-BCBD-C0AA1CB8D0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8568" y="3284304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725" name="Text Box 117">
              <a:extLst>
                <a:ext uri="{FF2B5EF4-FFF2-40B4-BE49-F238E27FC236}">
                  <a16:creationId xmlns:a16="http://schemas.microsoft.com/office/drawing/2014/main" id="{4479E764-FA78-B541-B572-88D425B51D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2768" y="3208104"/>
              <a:ext cx="6572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null</a:t>
              </a:r>
            </a:p>
          </p:txBody>
        </p:sp>
        <p:sp>
          <p:nvSpPr>
            <p:cNvPr id="68726" name="Rectangle 118">
              <a:extLst>
                <a:ext uri="{FF2B5EF4-FFF2-40B4-BE49-F238E27FC236}">
                  <a16:creationId xmlns:a16="http://schemas.microsoft.com/office/drawing/2014/main" id="{CCC279C3-5ECD-0144-8F9B-93D427B38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768" y="4288224"/>
              <a:ext cx="685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727" name="Line 119">
              <a:extLst>
                <a:ext uri="{FF2B5EF4-FFF2-40B4-BE49-F238E27FC236}">
                  <a16:creationId xmlns:a16="http://schemas.microsoft.com/office/drawing/2014/main" id="{9E191AD8-4EE4-D541-A406-C940D73C1F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8568" y="4288224"/>
              <a:ext cx="158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728" name="Text Box 120">
              <a:extLst>
                <a:ext uri="{FF2B5EF4-FFF2-40B4-BE49-F238E27FC236}">
                  <a16:creationId xmlns:a16="http://schemas.microsoft.com/office/drawing/2014/main" id="{BB6816BF-A030-104B-A230-73E4E9313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2768" y="4212024"/>
              <a:ext cx="6572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null</a:t>
              </a:r>
            </a:p>
          </p:txBody>
        </p:sp>
      </p:grpSp>
      <p:sp>
        <p:nvSpPr>
          <p:cNvPr id="98" name="Text Box 129">
            <a:extLst>
              <a:ext uri="{FF2B5EF4-FFF2-40B4-BE49-F238E27FC236}">
                <a16:creationId xmlns:a16="http://schemas.microsoft.com/office/drawing/2014/main" id="{2051AA71-1254-9D40-B9D9-24A66A665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8749" y="253708"/>
            <a:ext cx="709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ea typeface="新細明體" panose="02020500000000000000" pitchFamily="18" charset="-120"/>
              </a:rPr>
              <a:t>306, 208, 9, 33, 55, 859, 271, 179, 984, 93</a:t>
            </a:r>
            <a:r>
              <a:rPr lang="en-US" altLang="zh-TW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chemeClr val="bg2"/>
                </a:solidFill>
                <a:ea typeface="新細明體" panose="02020500000000000000" pitchFamily="18" charset="-120"/>
              </a:rPr>
              <a:t>(second pass)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62101168-3DF9-7249-BBF5-588CD544D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3D112502-75B2-9943-8448-DA3D9821C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DA47-B227-354C-9689-ADDCE8BA173B}" type="slidenum">
              <a:rPr lang="en-US" altLang="zh-TW"/>
              <a:pPr/>
              <a:t>113</a:t>
            </a:fld>
            <a:endParaRPr lang="en-US" altLang="zh-TW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AC3FFCA3-8A89-4246-8C6E-5A4FC4730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02" y="257200"/>
            <a:ext cx="9067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Data Structures for Radix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A68622FC-01B2-3A4E-9E0C-04093E4923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28" y="1628800"/>
                <a:ext cx="9086850" cy="426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zh-TW" dirty="0"/>
                  <a:t>An LSD radix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dirty="0"/>
                  <a:t> sort,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zh-TW" b="0" dirty="0"/>
                  <a:t>It is envisaged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TW" dirty="0"/>
                  <a:t> have the </a:t>
                </a:r>
                <a:r>
                  <a:rPr lang="en-US" altLang="zh-TW" i="1" dirty="0"/>
                  <a:t>keys</a:t>
                </a:r>
                <a:r>
                  <a:rPr lang="en-US" altLang="zh-TW" dirty="0"/>
                  <a:t> that are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dirty="0"/>
                  <a:t>-tuples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>
                  <a:lnSpc>
                    <a:spcPct val="70000"/>
                  </a:lnSpc>
                  <a:buFont typeface="Monotype Sorts" pitchFamily="2" charset="2"/>
                  <a:buNone/>
                </a:pPr>
                <a:endParaRPr lang="en-US" altLang="zh-TW" sz="2800" b="1" dirty="0">
                  <a:latin typeface="Courier New" panose="02070309020205020404" pitchFamily="49" charset="0"/>
                </a:endParaRPr>
              </a:p>
              <a:p>
                <a:pPr>
                  <a:lnSpc>
                    <a:spcPct val="70000"/>
                  </a:lnSpc>
                  <a:buFont typeface="Monotype Sorts" pitchFamily="2" charset="2"/>
                  <a:buNone/>
                </a:pPr>
                <a:r>
                  <a:rPr lang="en-US" altLang="zh-TW" sz="2800" b="1" dirty="0">
                    <a:latin typeface="Courier New" panose="02070309020205020404" pitchFamily="49" charset="0"/>
                  </a:rPr>
                  <a:t>typedef struct {</a:t>
                </a:r>
              </a:p>
              <a:p>
                <a:pPr>
                  <a:lnSpc>
                    <a:spcPct val="70000"/>
                  </a:lnSpc>
                  <a:buFont typeface="Monotype Sorts" pitchFamily="2" charset="2"/>
                  <a:buNone/>
                </a:pPr>
                <a:r>
                  <a:rPr lang="en-US" altLang="zh-TW" sz="2800" b="1" dirty="0">
                    <a:latin typeface="Courier New" panose="02070309020205020404" pitchFamily="49" charset="0"/>
                  </a:rPr>
                  <a:t>    </a:t>
                </a:r>
                <a:r>
                  <a:rPr lang="en-US" altLang="zh-TW" sz="2800" b="1" dirty="0" err="1">
                    <a:latin typeface="Courier New" panose="02070309020205020404" pitchFamily="49" charset="0"/>
                  </a:rPr>
                  <a:t>int</a:t>
                </a:r>
                <a:r>
                  <a:rPr lang="en-US" altLang="zh-TW" sz="2800" b="1" dirty="0">
                    <a:latin typeface="Courier New" panose="02070309020205020404" pitchFamily="49" charset="0"/>
                  </a:rPr>
                  <a:t> key;</a:t>
                </a:r>
              </a:p>
              <a:p>
                <a:pPr>
                  <a:lnSpc>
                    <a:spcPct val="70000"/>
                  </a:lnSpc>
                  <a:buFont typeface="Monotype Sorts" pitchFamily="2" charset="2"/>
                  <a:buNone/>
                </a:pPr>
                <a:r>
                  <a:rPr lang="en-US" altLang="zh-TW" sz="2800" b="1" dirty="0">
                    <a:latin typeface="Courier New" panose="02070309020205020404" pitchFamily="49" charset="0"/>
                  </a:rPr>
                  <a:t>    /* other data field */</a:t>
                </a:r>
              </a:p>
              <a:p>
                <a:pPr>
                  <a:lnSpc>
                    <a:spcPct val="70000"/>
                  </a:lnSpc>
                  <a:buNone/>
                </a:pPr>
                <a:r>
                  <a:rPr lang="en-US" altLang="zh-TW" sz="2800" b="1" dirty="0">
                    <a:latin typeface="Courier New" panose="02070309020205020404" pitchFamily="49" charset="0"/>
                  </a:rPr>
                  <a:t>} element;</a:t>
                </a: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A68622FC-01B2-3A4E-9E0C-04093E492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1628800"/>
                <a:ext cx="9086850" cy="4267200"/>
              </a:xfrm>
              <a:prstGeom prst="rect">
                <a:avLst/>
              </a:prstGeom>
              <a:blipFill>
                <a:blip r:embed="rId2"/>
                <a:stretch>
                  <a:fillRect l="-1255" t="-267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頁尾版面配置區 3">
            <a:extLst>
              <a:ext uri="{FF2B5EF4-FFF2-40B4-BE49-F238E27FC236}">
                <a16:creationId xmlns:a16="http://schemas.microsoft.com/office/drawing/2014/main" id="{535A5E5C-C423-C64E-895B-936DA150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12" name="投影片編號版面配置區 4">
            <a:extLst>
              <a:ext uri="{FF2B5EF4-FFF2-40B4-BE49-F238E27FC236}">
                <a16:creationId xmlns:a16="http://schemas.microsoft.com/office/drawing/2014/main" id="{00207F17-5EEF-4240-AC6D-3CA0D35CA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A99E-710B-B648-BD6B-AD94227A5670}" type="slidenum">
              <a:rPr lang="en-US" altLang="zh-TW"/>
              <a:pPr/>
              <a:t>114</a:t>
            </a:fld>
            <a:endParaRPr lang="en-US" altLang="zh-TW"/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FCDC3957-C5C5-5B42-BF77-1A5F58C13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952" y="-234280"/>
            <a:ext cx="8077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LSD Radix Sort</a:t>
            </a:r>
          </a:p>
        </p:txBody>
      </p:sp>
      <p:sp>
        <p:nvSpPr>
          <p:cNvPr id="70660" name="Rectangle 4">
            <a:extLst>
              <a:ext uri="{FF2B5EF4-FFF2-40B4-BE49-F238E27FC236}">
                <a16:creationId xmlns:a16="http://schemas.microsoft.com/office/drawing/2014/main" id="{4815FA1C-80D3-924C-827E-5A476180D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9711"/>
            <a:ext cx="9174595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radixSort</a:t>
            </a:r>
            <a:r>
              <a:rPr lang="en-US" altLang="zh-TW" sz="2000" b="1" dirty="0">
                <a:latin typeface="Courier New" panose="02070309020205020404" pitchFamily="49" charset="0"/>
              </a:rPr>
              <a:t>(element a[],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link[],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d,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r,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n)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front[r], rear[r];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, bin, current, first, last;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first = 1;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for (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 = 1;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 &lt; n;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 ++) link[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] = i+1;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link[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] = 0;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zh-TW" sz="20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for (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 = d-1;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 &gt;= 0;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 --)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for (bin = 0; bin &lt; r; bin ++) front[bin] = 0;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zh-TW" sz="20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for (current = first; current; current = link[current])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bin = digit (a[current],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, r);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if (front[bin] == 0) front[bin] = current;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else link[rear[bin]] = current;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rear[bin] = current;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}</a:t>
            </a:r>
          </a:p>
        </p:txBody>
      </p:sp>
      <p:sp>
        <p:nvSpPr>
          <p:cNvPr id="70662" name="Text Box 6">
            <a:extLst>
              <a:ext uri="{FF2B5EF4-FFF2-40B4-BE49-F238E27FC236}">
                <a16:creationId xmlns:a16="http://schemas.microsoft.com/office/drawing/2014/main" id="{4012B9A4-D7E7-B147-A76F-F408DDF02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4288" y="3351433"/>
            <a:ext cx="4302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</a:rPr>
              <a:t>// Initialize bins to be empty queue</a:t>
            </a:r>
          </a:p>
        </p:txBody>
      </p:sp>
      <p:sp>
        <p:nvSpPr>
          <p:cNvPr id="70663" name="Text Box 7">
            <a:extLst>
              <a:ext uri="{FF2B5EF4-FFF2-40B4-BE49-F238E27FC236}">
                <a16:creationId xmlns:a16="http://schemas.microsoft.com/office/drawing/2014/main" id="{52A22C23-F953-CE42-8DD4-7F2862B46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8189" y="4869003"/>
            <a:ext cx="278634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</a:rPr>
              <a:t>// Put records into queues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449AB46-AB24-234F-869F-27998724EF74}"/>
              </a:ext>
            </a:extLst>
          </p:cNvPr>
          <p:cNvGrpSpPr/>
          <p:nvPr/>
        </p:nvGrpSpPr>
        <p:grpSpPr>
          <a:xfrm>
            <a:off x="107504" y="3212975"/>
            <a:ext cx="152400" cy="3381391"/>
            <a:chOff x="768152" y="3570311"/>
            <a:chExt cx="152400" cy="3381391"/>
          </a:xfrm>
        </p:grpSpPr>
        <p:sp>
          <p:nvSpPr>
            <p:cNvPr id="70666" name="Line 10">
              <a:extLst>
                <a:ext uri="{FF2B5EF4-FFF2-40B4-BE49-F238E27FC236}">
                  <a16:creationId xmlns:a16="http://schemas.microsoft.com/office/drawing/2014/main" id="{093360AD-52BA-8C41-933B-737FFE1D15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152" y="3570312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0667" name="Line 11">
              <a:extLst>
                <a:ext uri="{FF2B5EF4-FFF2-40B4-BE49-F238E27FC236}">
                  <a16:creationId xmlns:a16="http://schemas.microsoft.com/office/drawing/2014/main" id="{82B34D3F-FC8C-3040-9899-552091DB3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152" y="3570311"/>
              <a:ext cx="0" cy="33813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3" name="Text Box 6">
            <a:extLst>
              <a:ext uri="{FF2B5EF4-FFF2-40B4-BE49-F238E27FC236}">
                <a16:creationId xmlns:a16="http://schemas.microsoft.com/office/drawing/2014/main" id="{6E086964-6919-5A42-B2E4-9B221EED4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050" y="1822890"/>
            <a:ext cx="51620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</a:rPr>
              <a:t>// Create initial chain of records starting at first</a:t>
            </a: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F0DF9F90-66BB-924C-B51F-46C9C97AC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" y="5191923"/>
            <a:ext cx="76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O(n)</a:t>
            </a: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DC08FA7B-6BE1-2D46-8D3D-BE72A8FA5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08" y="3675303"/>
            <a:ext cx="7152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O(r)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34E3FF6A-5784-3D40-9DF7-A05FBA28D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442" y="1160840"/>
            <a:ext cx="51620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</a:rPr>
              <a:t>// Queue front and rear pointers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E32F022A-E855-7147-98E9-E8DFB25129FA}"/>
              </a:ext>
            </a:extLst>
          </p:cNvPr>
          <p:cNvGrpSpPr/>
          <p:nvPr/>
        </p:nvGrpSpPr>
        <p:grpSpPr>
          <a:xfrm>
            <a:off x="21230" y="0"/>
            <a:ext cx="9228478" cy="5833712"/>
            <a:chOff x="162998" y="-27384"/>
            <a:chExt cx="9228478" cy="5833712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E2B168D6-EE7F-994F-A47C-3AE378602EB3}"/>
                </a:ext>
              </a:extLst>
            </p:cNvPr>
            <p:cNvGrpSpPr/>
            <p:nvPr/>
          </p:nvGrpSpPr>
          <p:grpSpPr>
            <a:xfrm>
              <a:off x="162998" y="-27384"/>
              <a:ext cx="9228478" cy="5833712"/>
              <a:chOff x="162998" y="594880"/>
              <a:chExt cx="9228478" cy="5833712"/>
            </a:xfrm>
          </p:grpSpPr>
          <p:sp>
            <p:nvSpPr>
              <p:cNvPr id="71683" name="Rectangle 3">
                <a:extLst>
                  <a:ext uri="{FF2B5EF4-FFF2-40B4-BE49-F238E27FC236}">
                    <a16:creationId xmlns:a16="http://schemas.microsoft.com/office/drawing/2014/main" id="{2B75D996-EA00-5E4D-AFAD-D55F6FDD4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908719"/>
                <a:ext cx="8229600" cy="55198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lnSpc>
                    <a:spcPct val="70000"/>
                  </a:lnSpc>
                  <a:buFont typeface="Monotype Sorts" pitchFamily="2" charset="2"/>
                  <a:buNone/>
                </a:pPr>
                <a:endParaRPr lang="en-US" altLang="zh-TW" sz="2400" b="1" dirty="0"/>
              </a:p>
              <a:p>
                <a:pPr>
                  <a:lnSpc>
                    <a:spcPct val="70000"/>
                  </a:lnSpc>
                  <a:buFont typeface="Monotype Sorts" pitchFamily="2" charset="2"/>
                  <a:buNone/>
                </a:pPr>
                <a:endParaRPr lang="en-US" altLang="zh-TW" sz="2400" b="1" dirty="0"/>
              </a:p>
              <a:p>
                <a:pPr>
                  <a:lnSpc>
                    <a:spcPct val="70000"/>
                  </a:lnSpc>
                  <a:buFont typeface="Monotype Sorts" pitchFamily="2" charset="2"/>
                  <a:buNone/>
                </a:pPr>
                <a:r>
                  <a:rPr lang="en-US" altLang="zh-TW" sz="2400" b="1" dirty="0"/>
                  <a:t>         </a:t>
                </a:r>
                <a:endParaRPr lang="en-US" altLang="zh-TW" sz="2400" b="1" dirty="0">
                  <a:latin typeface="Courier New" panose="02070309020205020404" pitchFamily="49" charset="0"/>
                </a:endParaRPr>
              </a:p>
              <a:p>
                <a:pPr>
                  <a:lnSpc>
                    <a:spcPct val="70000"/>
                  </a:lnSpc>
                  <a:buFont typeface="Monotype Sorts" pitchFamily="2" charset="2"/>
                  <a:buNone/>
                </a:pPr>
                <a:r>
                  <a:rPr lang="en-US" altLang="zh-TW" sz="2400" b="1" dirty="0">
                    <a:latin typeface="Courier New" panose="02070309020205020404" pitchFamily="49" charset="0"/>
                  </a:rPr>
                  <a:t>    for (bin = 0; !front[bin]; bin ++);</a:t>
                </a:r>
              </a:p>
              <a:p>
                <a:pPr>
                  <a:lnSpc>
                    <a:spcPct val="70000"/>
                  </a:lnSpc>
                  <a:buFont typeface="Monotype Sorts" pitchFamily="2" charset="2"/>
                  <a:buNone/>
                </a:pPr>
                <a:r>
                  <a:rPr lang="en-US" altLang="zh-TW" sz="2400" b="1" dirty="0">
                    <a:latin typeface="Courier New" panose="02070309020205020404" pitchFamily="49" charset="0"/>
                  </a:rPr>
                  <a:t>    first = front[bin]; last = rear[bin];</a:t>
                </a:r>
              </a:p>
              <a:p>
                <a:pPr>
                  <a:lnSpc>
                    <a:spcPct val="70000"/>
                  </a:lnSpc>
                  <a:buFont typeface="Monotype Sorts" pitchFamily="2" charset="2"/>
                  <a:buNone/>
                </a:pPr>
                <a:endParaRPr lang="en-US" altLang="zh-TW" sz="2400" b="1" dirty="0">
                  <a:latin typeface="Courier New" panose="02070309020205020404" pitchFamily="49" charset="0"/>
                </a:endParaRPr>
              </a:p>
              <a:p>
                <a:pPr>
                  <a:lnSpc>
                    <a:spcPct val="70000"/>
                  </a:lnSpc>
                  <a:buFont typeface="Monotype Sorts" pitchFamily="2" charset="2"/>
                  <a:buNone/>
                </a:pPr>
                <a:r>
                  <a:rPr lang="en-US" altLang="zh-TW" sz="2400" b="1" dirty="0">
                    <a:latin typeface="Courier New" panose="02070309020205020404" pitchFamily="49" charset="0"/>
                  </a:rPr>
                  <a:t>    for (bin ++; bin &lt; r; bin ++)</a:t>
                </a:r>
              </a:p>
              <a:p>
                <a:pPr>
                  <a:lnSpc>
                    <a:spcPct val="70000"/>
                  </a:lnSpc>
                  <a:buFont typeface="Monotype Sorts" pitchFamily="2" charset="2"/>
                  <a:buNone/>
                </a:pPr>
                <a:r>
                  <a:rPr lang="en-US" altLang="zh-TW" sz="2400" b="1" dirty="0">
                    <a:latin typeface="Courier New" panose="02070309020205020404" pitchFamily="49" charset="0"/>
                  </a:rPr>
                  <a:t>      if (front[bin]) {</a:t>
                </a:r>
              </a:p>
              <a:p>
                <a:pPr>
                  <a:lnSpc>
                    <a:spcPct val="70000"/>
                  </a:lnSpc>
                  <a:buFont typeface="Monotype Sorts" pitchFamily="2" charset="2"/>
                  <a:buNone/>
                </a:pPr>
                <a:r>
                  <a:rPr lang="en-US" altLang="zh-TW" sz="2400" b="1" dirty="0">
                    <a:latin typeface="Courier New" panose="02070309020205020404" pitchFamily="49" charset="0"/>
                  </a:rPr>
                  <a:t>        link[last] = front[bin];</a:t>
                </a:r>
              </a:p>
              <a:p>
                <a:pPr>
                  <a:lnSpc>
                    <a:spcPct val="70000"/>
                  </a:lnSpc>
                  <a:buFont typeface="Monotype Sorts" pitchFamily="2" charset="2"/>
                  <a:buNone/>
                </a:pPr>
                <a:r>
                  <a:rPr lang="en-US" altLang="zh-TW" sz="2400" b="1" dirty="0">
                    <a:latin typeface="Courier New" panose="02070309020205020404" pitchFamily="49" charset="0"/>
                  </a:rPr>
                  <a:t>        last = rear[bin];</a:t>
                </a:r>
              </a:p>
              <a:p>
                <a:pPr>
                  <a:lnSpc>
                    <a:spcPct val="70000"/>
                  </a:lnSpc>
                  <a:buFont typeface="Monotype Sorts" pitchFamily="2" charset="2"/>
                  <a:buNone/>
                </a:pPr>
                <a:r>
                  <a:rPr lang="en-US" altLang="zh-TW" sz="2400" b="1" dirty="0">
                    <a:latin typeface="Courier New" panose="02070309020205020404" pitchFamily="49" charset="0"/>
                  </a:rPr>
                  <a:t>      }</a:t>
                </a:r>
              </a:p>
              <a:p>
                <a:pPr>
                  <a:lnSpc>
                    <a:spcPct val="70000"/>
                  </a:lnSpc>
                  <a:buFont typeface="Monotype Sorts" pitchFamily="2" charset="2"/>
                  <a:buNone/>
                </a:pPr>
                <a:r>
                  <a:rPr lang="en-US" altLang="zh-TW" sz="2400" b="1" dirty="0">
                    <a:latin typeface="Courier New" panose="02070309020205020404" pitchFamily="49" charset="0"/>
                  </a:rPr>
                  <a:t>    link[last] = 0;</a:t>
                </a:r>
              </a:p>
              <a:p>
                <a:pPr>
                  <a:lnSpc>
                    <a:spcPct val="70000"/>
                  </a:lnSpc>
                  <a:buFont typeface="Monotype Sorts" pitchFamily="2" charset="2"/>
                  <a:buNone/>
                </a:pPr>
                <a:r>
                  <a:rPr lang="en-US" altLang="zh-TW" sz="2400" b="1" dirty="0">
                    <a:latin typeface="Courier New" panose="02070309020205020404" pitchFamily="49" charset="0"/>
                  </a:rPr>
                  <a:t>  }</a:t>
                </a:r>
              </a:p>
              <a:p>
                <a:pPr>
                  <a:lnSpc>
                    <a:spcPct val="70000"/>
                  </a:lnSpc>
                  <a:buFont typeface="Monotype Sorts" pitchFamily="2" charset="2"/>
                  <a:buNone/>
                </a:pPr>
                <a:r>
                  <a:rPr lang="en-US" altLang="zh-TW" sz="2400" b="1" dirty="0">
                    <a:latin typeface="Courier New" panose="02070309020205020404" pitchFamily="49" charset="0"/>
                  </a:rPr>
                  <a:t>  return first;</a:t>
                </a:r>
              </a:p>
              <a:p>
                <a:pPr>
                  <a:lnSpc>
                    <a:spcPct val="70000"/>
                  </a:lnSpc>
                  <a:buFont typeface="Monotype Sorts" pitchFamily="2" charset="2"/>
                  <a:buNone/>
                </a:pPr>
                <a:r>
                  <a:rPr lang="en-US" altLang="zh-TW" sz="2400" b="1" dirty="0">
                    <a:latin typeface="Courier New" panose="02070309020205020404" pitchFamily="49" charset="0"/>
                  </a:rPr>
                  <a:t>}</a:t>
                </a:r>
              </a:p>
            </p:txBody>
          </p:sp>
          <p:sp>
            <p:nvSpPr>
              <p:cNvPr id="71686" name="Text Box 6">
                <a:extLst>
                  <a:ext uri="{FF2B5EF4-FFF2-40B4-BE49-F238E27FC236}">
                    <a16:creationId xmlns:a16="http://schemas.microsoft.com/office/drawing/2014/main" id="{B8EC20C5-E609-644E-99D1-D90F7130FD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7047" y="3339976"/>
                <a:ext cx="709613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ea typeface="新細明體" panose="02020500000000000000" pitchFamily="18" charset="-120"/>
                  </a:rPr>
                  <a:t>O(r)</a:t>
                </a:r>
              </a:p>
            </p:txBody>
          </p:sp>
          <p:sp>
            <p:nvSpPr>
              <p:cNvPr id="71688" name="Text Box 8">
                <a:extLst>
                  <a:ext uri="{FF2B5EF4-FFF2-40B4-BE49-F238E27FC236}">
                    <a16:creationId xmlns:a16="http://schemas.microsoft.com/office/drawing/2014/main" id="{F93BD6BE-D3AA-CC42-A5C3-14B317AB42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2998" y="594880"/>
                <a:ext cx="1592263" cy="519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2800" dirty="0">
                    <a:ea typeface="新細明體" panose="02020500000000000000" pitchFamily="18" charset="-120"/>
                  </a:rPr>
                  <a:t>O(d(</a:t>
                </a:r>
                <a:r>
                  <a:rPr lang="en-US" altLang="zh-TW" sz="2800" dirty="0" err="1">
                    <a:ea typeface="新細明體" panose="02020500000000000000" pitchFamily="18" charset="-120"/>
                  </a:rPr>
                  <a:t>n+r</a:t>
                </a:r>
                <a:r>
                  <a:rPr lang="en-US" altLang="zh-TW" sz="2800" dirty="0">
                    <a:ea typeface="新細明體" panose="02020500000000000000" pitchFamily="18" charset="-120"/>
                  </a:rPr>
                  <a:t>))</a:t>
                </a:r>
              </a:p>
            </p:txBody>
          </p:sp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02AC27E9-1DF8-DB4A-8D6B-A306DF177972}"/>
                  </a:ext>
                </a:extLst>
              </p:cNvPr>
              <p:cNvGrpSpPr/>
              <p:nvPr/>
            </p:nvGrpSpPr>
            <p:grpSpPr>
              <a:xfrm>
                <a:off x="925339" y="1161665"/>
                <a:ext cx="247262" cy="3898776"/>
                <a:chOff x="914400" y="489992"/>
                <a:chExt cx="76200" cy="5181600"/>
              </a:xfrm>
            </p:grpSpPr>
            <p:sp>
              <p:nvSpPr>
                <p:cNvPr id="71689" name="Line 9">
                  <a:extLst>
                    <a:ext uri="{FF2B5EF4-FFF2-40B4-BE49-F238E27FC236}">
                      <a16:creationId xmlns:a16="http://schemas.microsoft.com/office/drawing/2014/main" id="{11E933E6-2689-9D43-AA83-76A544F226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14400" y="5671592"/>
                  <a:ext cx="7620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1690" name="Line 10">
                  <a:extLst>
                    <a:ext uri="{FF2B5EF4-FFF2-40B4-BE49-F238E27FC236}">
                      <a16:creationId xmlns:a16="http://schemas.microsoft.com/office/drawing/2014/main" id="{715AE384-76C6-C34E-A26B-B971F556C3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14400" y="489992"/>
                  <a:ext cx="0" cy="51816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CCE9D800-26CA-3347-8153-E007DFBCAD89}"/>
                  </a:ext>
                </a:extLst>
              </p:cNvPr>
              <p:cNvGrpSpPr/>
              <p:nvPr/>
            </p:nvGrpSpPr>
            <p:grpSpPr>
              <a:xfrm>
                <a:off x="1755261" y="3063381"/>
                <a:ext cx="152400" cy="1219200"/>
                <a:chOff x="1676400" y="3309392"/>
                <a:chExt cx="152400" cy="1219200"/>
              </a:xfrm>
            </p:grpSpPr>
            <p:sp>
              <p:nvSpPr>
                <p:cNvPr id="71691" name="Line 11">
                  <a:extLst>
                    <a:ext uri="{FF2B5EF4-FFF2-40B4-BE49-F238E27FC236}">
                      <a16:creationId xmlns:a16="http://schemas.microsoft.com/office/drawing/2014/main" id="{F7E89465-AB87-2E4E-A54E-383D784657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76400" y="3309392"/>
                  <a:ext cx="7620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1692" name="Line 12">
                  <a:extLst>
                    <a:ext uri="{FF2B5EF4-FFF2-40B4-BE49-F238E27FC236}">
                      <a16:creationId xmlns:a16="http://schemas.microsoft.com/office/drawing/2014/main" id="{4A0B2F80-C622-A240-A9A6-365A372E30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76400" y="3309392"/>
                  <a:ext cx="0" cy="12192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1693" name="Line 13">
                  <a:extLst>
                    <a:ext uri="{FF2B5EF4-FFF2-40B4-BE49-F238E27FC236}">
                      <a16:creationId xmlns:a16="http://schemas.microsoft.com/office/drawing/2014/main" id="{BECE238E-8CEB-2C4B-BC0D-8F86A6F975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76400" y="4528592"/>
                  <a:ext cx="15240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19" name="Text Box 6">
                <a:extLst>
                  <a:ext uri="{FF2B5EF4-FFF2-40B4-BE49-F238E27FC236}">
                    <a16:creationId xmlns:a16="http://schemas.microsoft.com/office/drawing/2014/main" id="{C746DC9A-2752-D44B-A541-6460AF71A1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8976" y="1412776"/>
                <a:ext cx="4302500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TW" sz="2000" dirty="0">
                    <a:ea typeface="新細明體" panose="02020500000000000000" pitchFamily="18" charset="-120"/>
                  </a:rPr>
                  <a:t>// Find first nonempty queue</a:t>
                </a:r>
              </a:p>
            </p:txBody>
          </p:sp>
        </p:grpSp>
        <p:sp>
          <p:nvSpPr>
            <p:cNvPr id="20" name="Text Box 6">
              <a:extLst>
                <a:ext uri="{FF2B5EF4-FFF2-40B4-BE49-F238E27FC236}">
                  <a16:creationId xmlns:a16="http://schemas.microsoft.com/office/drawing/2014/main" id="{649F7FA3-85EB-4E41-9A72-6364AEEF86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9567" y="1891634"/>
              <a:ext cx="43025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ea typeface="新細明體" panose="02020500000000000000" pitchFamily="18" charset="-120"/>
                </a:rPr>
                <a:t>// Concatenate remaining queues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5EC130C4-B66C-1049-B689-90F15FA3A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109" y="4314406"/>
            <a:ext cx="5098379" cy="257097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E5231-61A8-EA43-A94C-C1F421DB96FA}"/>
              </a:ext>
            </a:extLst>
          </p:cNvPr>
          <p:cNvSpPr txBox="1"/>
          <p:nvPr/>
        </p:nvSpPr>
        <p:spPr>
          <a:xfrm>
            <a:off x="5940152" y="3462642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first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F3E4A5C3-7B1E-F14B-BDD9-FE46AA1894D8}"/>
              </a:ext>
            </a:extLst>
          </p:cNvPr>
          <p:cNvCxnSpPr>
            <a:cxnSpLocks/>
            <a:stCxn id="10" idx="2"/>
          </p:cNvCxnSpPr>
          <p:nvPr/>
        </p:nvCxnSpPr>
        <p:spPr bwMode="auto">
          <a:xfrm flipH="1">
            <a:off x="5110230" y="3924307"/>
            <a:ext cx="1169919" cy="728829"/>
          </a:xfrm>
          <a:prstGeom prst="straightConnector1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86144526-FA88-5B4C-9850-02804E5AD213}"/>
              </a:ext>
            </a:extLst>
          </p:cNvPr>
          <p:cNvCxnSpPr>
            <a:cxnSpLocks/>
          </p:cNvCxnSpPr>
          <p:nvPr/>
        </p:nvCxnSpPr>
        <p:spPr bwMode="auto">
          <a:xfrm flipH="1">
            <a:off x="4991962" y="4653136"/>
            <a:ext cx="516143" cy="390099"/>
          </a:xfrm>
          <a:prstGeom prst="straightConnector1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615C202F-2549-264F-B801-35561C9488D7}"/>
              </a:ext>
            </a:extLst>
          </p:cNvPr>
          <p:cNvCxnSpPr>
            <a:cxnSpLocks/>
          </p:cNvCxnSpPr>
          <p:nvPr/>
        </p:nvCxnSpPr>
        <p:spPr bwMode="auto">
          <a:xfrm flipH="1">
            <a:off x="5110230" y="5195635"/>
            <a:ext cx="1509918" cy="105573"/>
          </a:xfrm>
          <a:prstGeom prst="straightConnector1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94DC7B9B-D0CD-1549-B7AE-58EC6E5AD25F}"/>
              </a:ext>
            </a:extLst>
          </p:cNvPr>
          <p:cNvCxnSpPr>
            <a:cxnSpLocks/>
          </p:cNvCxnSpPr>
          <p:nvPr/>
        </p:nvCxnSpPr>
        <p:spPr bwMode="auto">
          <a:xfrm flipH="1">
            <a:off x="5110230" y="5415528"/>
            <a:ext cx="325866" cy="170206"/>
          </a:xfrm>
          <a:prstGeom prst="straightConnector1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47E8FE33-719D-F944-8F5A-D4AADA817A84}"/>
              </a:ext>
            </a:extLst>
          </p:cNvPr>
          <p:cNvCxnSpPr>
            <a:cxnSpLocks/>
          </p:cNvCxnSpPr>
          <p:nvPr/>
        </p:nvCxnSpPr>
        <p:spPr bwMode="auto">
          <a:xfrm flipH="1">
            <a:off x="5110230" y="5624620"/>
            <a:ext cx="325866" cy="170206"/>
          </a:xfrm>
          <a:prstGeom prst="straightConnector1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111A9312-389E-CB4B-9932-D73AEB76C783}"/>
              </a:ext>
            </a:extLst>
          </p:cNvPr>
          <p:cNvCxnSpPr>
            <a:cxnSpLocks/>
          </p:cNvCxnSpPr>
          <p:nvPr/>
        </p:nvCxnSpPr>
        <p:spPr bwMode="auto">
          <a:xfrm flipH="1">
            <a:off x="5110230" y="5843707"/>
            <a:ext cx="397875" cy="414608"/>
          </a:xfrm>
          <a:prstGeom prst="straightConnector1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0CBCB69C-DA9B-8F48-8827-5D62DA962F26}"/>
              </a:ext>
            </a:extLst>
          </p:cNvPr>
          <p:cNvCxnSpPr>
            <a:cxnSpLocks/>
          </p:cNvCxnSpPr>
          <p:nvPr/>
        </p:nvCxnSpPr>
        <p:spPr bwMode="auto">
          <a:xfrm flipH="1">
            <a:off x="5110230" y="6258315"/>
            <a:ext cx="325867" cy="237334"/>
          </a:xfrm>
          <a:prstGeom prst="straightConnector1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90C01602-E90D-2549-BDE9-0F205C0DD80A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 flipH="1">
            <a:off x="7500756" y="3924307"/>
            <a:ext cx="576" cy="2413462"/>
          </a:xfrm>
          <a:prstGeom prst="straightConnector1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BA3F53D-C74C-6C45-9527-52BA9A5FC7B8}"/>
              </a:ext>
            </a:extLst>
          </p:cNvPr>
          <p:cNvSpPr txBox="1"/>
          <p:nvPr/>
        </p:nvSpPr>
        <p:spPr>
          <a:xfrm>
            <a:off x="7195799" y="3462642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last</a:t>
            </a:r>
            <a:endParaRPr kumimoji="1" lang="zh-TW" altLang="en-US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E7E5A4-C9FC-AA43-A784-500BDB65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C657216-94E5-4C44-8980-8D6380F5A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778998-22C4-1945-9138-CBC3EBF82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108-B02E-CE40-89EA-BB6361139B71}" type="slidenum">
              <a:rPr lang="en-US" altLang="zh-TW" smtClean="0"/>
              <a:pPr/>
              <a:t>116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314076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117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2576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Summary of Internal Sorting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16898" y="1052736"/>
                <a:ext cx="8910203" cy="5184576"/>
              </a:xfrm>
            </p:spPr>
            <p:txBody>
              <a:bodyPr/>
              <a:lstStyle/>
              <a:p>
                <a:r>
                  <a:rPr lang="en-US" altLang="zh-TW" dirty="0"/>
                  <a:t>No one method is best for all conditions</a:t>
                </a:r>
              </a:p>
              <a:p>
                <a:pPr lvl="1"/>
                <a:r>
                  <a:rPr lang="en-US" altLang="zh-TW" dirty="0"/>
                  <a:t>Insertion sort: best for small number of </a:t>
                </a:r>
                <a:r>
                  <a:rPr lang="en-US" altLang="zh-TW" i="1" dirty="0"/>
                  <a:t>n</a:t>
                </a:r>
              </a:p>
              <a:p>
                <a:pPr lvl="1"/>
                <a:r>
                  <a:rPr lang="en-US" altLang="zh-TW" dirty="0"/>
                  <a:t>Merge sort:</a:t>
                </a:r>
              </a:p>
              <a:p>
                <a:pPr lvl="2"/>
                <a:r>
                  <a:rPr lang="en-US" altLang="zh-TW" dirty="0"/>
                  <a:t>Best worst-case behavior</a:t>
                </a:r>
              </a:p>
              <a:p>
                <a:pPr lvl="2"/>
                <a:r>
                  <a:rPr lang="en-US" altLang="zh-TW" dirty="0"/>
                  <a:t>Need more space</a:t>
                </a:r>
              </a:p>
              <a:p>
                <a:pPr lvl="1"/>
                <a:r>
                  <a:rPr lang="en-US" altLang="zh-TW" dirty="0"/>
                  <a:t>Quick sort:</a:t>
                </a:r>
              </a:p>
              <a:p>
                <a:pPr lvl="2"/>
                <a:r>
                  <a:rPr lang="en-US" altLang="zh-TW" dirty="0"/>
                  <a:t>Best average-case behavior</a:t>
                </a:r>
              </a:p>
              <a:p>
                <a:pPr lvl="2"/>
                <a:r>
                  <a:rPr lang="en-US" altLang="zh-TW" dirty="0"/>
                  <a:t>Worst case is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Radix sort:</a:t>
                </a:r>
              </a:p>
              <a:p>
                <a:pPr lvl="2"/>
                <a:r>
                  <a:rPr lang="en-US" altLang="zh-TW" dirty="0"/>
                  <a:t>Depends on the size of keys and the number of buckets</a:t>
                </a:r>
              </a:p>
              <a:p>
                <a:r>
                  <a:rPr lang="en-US" altLang="zh-TW" dirty="0"/>
                  <a:t>Hybrid method: quick sort + insertion sort</a:t>
                </a:r>
              </a:p>
            </p:txBody>
          </p:sp>
        </mc:Choice>
        <mc:Fallback xmlns="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16898" y="1052736"/>
                <a:ext cx="8910203" cy="5184576"/>
              </a:xfrm>
              <a:blipFill>
                <a:blip r:embed="rId2"/>
                <a:stretch>
                  <a:fillRect l="-427" t="-1467" b="-78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46987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408976CE-8E6F-DA4B-A4A3-9B83C0DF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22CCD1F8-4C9F-C541-AC62-A13A90CF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A69B4-2EAE-3048-849E-D01C21BB80B7}" type="slidenum">
              <a:rPr lang="en-US" altLang="zh-TW"/>
              <a:pPr/>
              <a:t>118</a:t>
            </a:fld>
            <a:endParaRPr lang="en-US" altLang="zh-TW"/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72419BF2-8E96-F94F-AF88-A5BD4D02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159986"/>
            <a:ext cx="8686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Complexity of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3D8E4C64-7FAF-A24D-8E3E-A22401B2CA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753147"/>
                  </p:ext>
                </p:extLst>
              </p:nvPr>
            </p:nvGraphicFramePr>
            <p:xfrm>
              <a:off x="541130" y="1844824"/>
              <a:ext cx="8395612" cy="3629200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1697507">
                      <a:extLst>
                        <a:ext uri="{9D8B030D-6E8A-4147-A177-3AD203B41FA5}">
                          <a16:colId xmlns:a16="http://schemas.microsoft.com/office/drawing/2014/main" val="3008581300"/>
                        </a:ext>
                      </a:extLst>
                    </a:gridCol>
                    <a:gridCol w="1187068">
                      <a:extLst>
                        <a:ext uri="{9D8B030D-6E8A-4147-A177-3AD203B41FA5}">
                          <a16:colId xmlns:a16="http://schemas.microsoft.com/office/drawing/2014/main" val="1574739962"/>
                        </a:ext>
                      </a:extLst>
                    </a:gridCol>
                    <a:gridCol w="1187068">
                      <a:extLst>
                        <a:ext uri="{9D8B030D-6E8A-4147-A177-3AD203B41FA5}">
                          <a16:colId xmlns:a16="http://schemas.microsoft.com/office/drawing/2014/main" val="2936121207"/>
                        </a:ext>
                      </a:extLst>
                    </a:gridCol>
                    <a:gridCol w="1441323">
                      <a:extLst>
                        <a:ext uri="{9D8B030D-6E8A-4147-A177-3AD203B41FA5}">
                          <a16:colId xmlns:a16="http://schemas.microsoft.com/office/drawing/2014/main" val="4165728557"/>
                        </a:ext>
                      </a:extLst>
                    </a:gridCol>
                    <a:gridCol w="1441323">
                      <a:extLst>
                        <a:ext uri="{9D8B030D-6E8A-4147-A177-3AD203B41FA5}">
                          <a16:colId xmlns:a16="http://schemas.microsoft.com/office/drawing/2014/main" val="3404818955"/>
                        </a:ext>
                      </a:extLst>
                    </a:gridCol>
                    <a:gridCol w="1441323">
                      <a:extLst>
                        <a:ext uri="{9D8B030D-6E8A-4147-A177-3AD203B41FA5}">
                          <a16:colId xmlns:a16="http://schemas.microsoft.com/office/drawing/2014/main" val="4076078443"/>
                        </a:ext>
                      </a:extLst>
                    </a:gridCol>
                  </a:tblGrid>
                  <a:tr h="453650">
                    <a:tc rowSpan="2">
                      <a:txBody>
                        <a:bodyPr/>
                        <a:lstStyle/>
                        <a:p>
                          <a:pPr algn="ctr"/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Stability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Space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Time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76137"/>
                      </a:ext>
                    </a:extLst>
                  </a:tr>
                  <a:tr h="453650"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Best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Average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Worst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7878838"/>
                      </a:ext>
                    </a:extLst>
                  </a:tr>
                  <a:tr h="453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Bubble sort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stable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little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TW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TW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TW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TW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8968011"/>
                      </a:ext>
                    </a:extLst>
                  </a:tr>
                  <a:tr h="453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Insertion sort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stable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little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TW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TW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TW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TW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1441863"/>
                      </a:ext>
                    </a:extLst>
                  </a:tr>
                  <a:tr h="453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Quick sort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unstable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TW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TW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9985356"/>
                      </a:ext>
                    </a:extLst>
                  </a:tr>
                  <a:tr h="453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Merge sort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stable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8404430"/>
                      </a:ext>
                    </a:extLst>
                  </a:tr>
                  <a:tr h="453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Heap sort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unstable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little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0544327"/>
                      </a:ext>
                    </a:extLst>
                  </a:tr>
                  <a:tr h="453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Radix sort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stable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25713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3D8E4C64-7FAF-A24D-8E3E-A22401B2CA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753147"/>
                  </p:ext>
                </p:extLst>
              </p:nvPr>
            </p:nvGraphicFramePr>
            <p:xfrm>
              <a:off x="541130" y="1844824"/>
              <a:ext cx="8395612" cy="3629200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1697507">
                      <a:extLst>
                        <a:ext uri="{9D8B030D-6E8A-4147-A177-3AD203B41FA5}">
                          <a16:colId xmlns:a16="http://schemas.microsoft.com/office/drawing/2014/main" val="3008581300"/>
                        </a:ext>
                      </a:extLst>
                    </a:gridCol>
                    <a:gridCol w="1187068">
                      <a:extLst>
                        <a:ext uri="{9D8B030D-6E8A-4147-A177-3AD203B41FA5}">
                          <a16:colId xmlns:a16="http://schemas.microsoft.com/office/drawing/2014/main" val="1574739962"/>
                        </a:ext>
                      </a:extLst>
                    </a:gridCol>
                    <a:gridCol w="1187068">
                      <a:extLst>
                        <a:ext uri="{9D8B030D-6E8A-4147-A177-3AD203B41FA5}">
                          <a16:colId xmlns:a16="http://schemas.microsoft.com/office/drawing/2014/main" val="2936121207"/>
                        </a:ext>
                      </a:extLst>
                    </a:gridCol>
                    <a:gridCol w="1441323">
                      <a:extLst>
                        <a:ext uri="{9D8B030D-6E8A-4147-A177-3AD203B41FA5}">
                          <a16:colId xmlns:a16="http://schemas.microsoft.com/office/drawing/2014/main" val="4165728557"/>
                        </a:ext>
                      </a:extLst>
                    </a:gridCol>
                    <a:gridCol w="1441323">
                      <a:extLst>
                        <a:ext uri="{9D8B030D-6E8A-4147-A177-3AD203B41FA5}">
                          <a16:colId xmlns:a16="http://schemas.microsoft.com/office/drawing/2014/main" val="3404818955"/>
                        </a:ext>
                      </a:extLst>
                    </a:gridCol>
                    <a:gridCol w="1441323">
                      <a:extLst>
                        <a:ext uri="{9D8B030D-6E8A-4147-A177-3AD203B41FA5}">
                          <a16:colId xmlns:a16="http://schemas.microsoft.com/office/drawing/2014/main" val="4076078443"/>
                        </a:ext>
                      </a:extLst>
                    </a:gridCol>
                  </a:tblGrid>
                  <a:tr h="453650">
                    <a:tc rowSpan="2">
                      <a:txBody>
                        <a:bodyPr/>
                        <a:lstStyle/>
                        <a:p>
                          <a:pPr algn="ctr"/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Stability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Space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Time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76137"/>
                      </a:ext>
                    </a:extLst>
                  </a:tr>
                  <a:tr h="453650"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Best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Average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Worst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7878838"/>
                      </a:ext>
                    </a:extLst>
                  </a:tr>
                  <a:tr h="453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Bubble sort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stable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little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81579" t="-205556" r="-200000" b="-4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384956" t="-205556" r="-101770" b="-4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480702" t="-205556" r="-877" b="-49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8968011"/>
                      </a:ext>
                    </a:extLst>
                  </a:tr>
                  <a:tr h="453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Insertion sort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stable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little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81579" t="-305556" r="-200000" b="-3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384956" t="-305556" r="-101770" b="-3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480702" t="-305556" r="-877" b="-39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1441863"/>
                      </a:ext>
                    </a:extLst>
                  </a:tr>
                  <a:tr h="453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Quick sort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unstable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41489" t="-417143" r="-363830" b="-3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81579" t="-417143" r="-200000" b="-3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384956" t="-417143" r="-101770" b="-3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480702" t="-417143" r="-877" b="-3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9985356"/>
                      </a:ext>
                    </a:extLst>
                  </a:tr>
                  <a:tr h="453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Merge sort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stable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41489" t="-502778" r="-3638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81579" t="-502778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384956" t="-502778" r="-10177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480702" t="-502778" r="-877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8404430"/>
                      </a:ext>
                    </a:extLst>
                  </a:tr>
                  <a:tr h="453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Heap sort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unstable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little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81579" t="-602778" r="-2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384956" t="-602778" r="-10177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480702" t="-602778" r="-87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0544327"/>
                      </a:ext>
                    </a:extLst>
                  </a:tr>
                  <a:tr h="453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Radix sort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>
                              <a:solidFill>
                                <a:schemeClr val="tx1"/>
                              </a:solidFill>
                            </a:rPr>
                            <a:t>stable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41489" t="-702778" r="-36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81579" t="-702778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384956" t="-702778" r="-1017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480702" t="-702778" r="-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25713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6AD32E9-DCF4-1B49-91F7-205515B438B8}"/>
                  </a:ext>
                </a:extLst>
              </p:cNvPr>
              <p:cNvSpPr/>
              <p:nvPr/>
            </p:nvSpPr>
            <p:spPr>
              <a:xfrm>
                <a:off x="4564767" y="5630397"/>
                <a:ext cx="25569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unc>
                        <m:func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𝑘𝑒𝑦</m:t>
                          </m:r>
                        </m:e>
                      </m:func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6AD32E9-DCF4-1B49-91F7-205515B438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767" y="5630397"/>
                <a:ext cx="2556982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FAFE300-85F0-E74C-99FC-CE02B01A1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5" t="2801" r="9991" b="3738"/>
          <a:stretch/>
        </p:blipFill>
        <p:spPr>
          <a:xfrm>
            <a:off x="899591" y="1340768"/>
            <a:ext cx="7200801" cy="4608512"/>
          </a:xfrm>
          <a:prstGeom prst="rect">
            <a:avLst/>
          </a:prstGeom>
        </p:spPr>
      </p:pic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408976CE-8E6F-DA4B-A4A3-9B83C0DF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22CCD1F8-4C9F-C541-AC62-A13A90CF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A69B4-2EAE-3048-849E-D01C21BB80B7}" type="slidenum">
              <a:rPr lang="en-US" altLang="zh-TW"/>
              <a:pPr/>
              <a:t>119</a:t>
            </a:fld>
            <a:endParaRPr lang="en-US" altLang="zh-TW"/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72419BF2-8E96-F94F-AF88-A5BD4D02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159986"/>
            <a:ext cx="8686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Average Computing Time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568757C-83C0-F944-A871-AF3AB9F19F4F}"/>
              </a:ext>
            </a:extLst>
          </p:cNvPr>
          <p:cNvSpPr txBox="1"/>
          <p:nvPr/>
        </p:nvSpPr>
        <p:spPr>
          <a:xfrm>
            <a:off x="3131840" y="1679293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solidFill>
                  <a:schemeClr val="tx1"/>
                </a:solidFill>
              </a:rPr>
              <a:t>Insertion sort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7A036D-9FA6-6240-A4DA-C11D724484E9}"/>
              </a:ext>
            </a:extLst>
          </p:cNvPr>
          <p:cNvSpPr txBox="1"/>
          <p:nvPr/>
        </p:nvSpPr>
        <p:spPr>
          <a:xfrm>
            <a:off x="6300192" y="3933056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tx1"/>
                </a:solidFill>
              </a:rPr>
              <a:t>Heap</a:t>
            </a:r>
            <a:r>
              <a:rPr kumimoji="1" lang="en-US" altLang="zh-TW" sz="2000" dirty="0">
                <a:solidFill>
                  <a:schemeClr val="tx1"/>
                </a:solidFill>
              </a:rPr>
              <a:t> sort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8BCFC2-D808-E441-9513-E278843EE380}"/>
              </a:ext>
            </a:extLst>
          </p:cNvPr>
          <p:cNvSpPr txBox="1"/>
          <p:nvPr/>
        </p:nvSpPr>
        <p:spPr>
          <a:xfrm>
            <a:off x="6948264" y="4869160"/>
            <a:ext cx="12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tx1"/>
                </a:solidFill>
              </a:rPr>
              <a:t>Quick sort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55F949-8EDD-874E-9E01-C115C7595CA8}"/>
              </a:ext>
            </a:extLst>
          </p:cNvPr>
          <p:cNvSpPr txBox="1"/>
          <p:nvPr/>
        </p:nvSpPr>
        <p:spPr>
          <a:xfrm>
            <a:off x="7657017" y="4435068"/>
            <a:ext cx="1295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tx1"/>
                </a:solidFill>
              </a:rPr>
              <a:t>Merge sort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731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82AD602-CAFB-6D44-9297-C3757C3D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E96426-80A4-034E-8971-E1B79875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ED9A1-6971-A64C-AC92-42DBA248173F}" type="slidenum">
              <a:rPr lang="en-US" altLang="zh-TW"/>
              <a:pPr/>
              <a:t>12</a:t>
            </a:fld>
            <a:endParaRPr lang="en-US" altLang="zh-TW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BC1E8A85-8FAC-2F43-BCDA-F8E48CCF83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56592"/>
            <a:ext cx="9143999" cy="6400800"/>
          </a:xfrm>
        </p:spPr>
        <p:txBody>
          <a:bodyPr/>
          <a:lstStyle/>
          <a:p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verify2(element list1[], element list2 [ ],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n,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m)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/* Same task as verify1, but list1 and list2 are sorted */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j;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sort(list1, n); sort(list2, m);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j = 0;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zh-TW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n &amp;&amp; j &lt; m)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(list1[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].key &lt; list2[j].key) {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(“%d is not in list 2 \n”,  list1[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].key);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(list1[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].key == list2[j].key) {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/* compare list1[</a:t>
            </a:r>
            <a:r>
              <a:rPr lang="en-US" altLang="zh-TW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and list2[j] on each of the other field and report any discrepancies */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++;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6" name="Rectangle 1026">
            <a:extLst>
              <a:ext uri="{FF2B5EF4-FFF2-40B4-BE49-F238E27FC236}">
                <a16:creationId xmlns:a16="http://schemas.microsoft.com/office/drawing/2014/main" id="{0D96A45F-FA0D-2C4C-814B-A5BD7E794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494" y="-117861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Verification for ordered Lists</a:t>
            </a:r>
          </a:p>
        </p:txBody>
      </p:sp>
    </p:spTree>
    <p:extLst>
      <p:ext uri="{BB962C8B-B14F-4D97-AF65-F5344CB8AC3E}">
        <p14:creationId xmlns:p14="http://schemas.microsoft.com/office/powerpoint/2010/main" val="26829357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41090F-A6BD-7D4C-863C-F96B00A71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FEE1F10-E8FC-DC4B-9882-4E183EBB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30B6DD-FE7C-5E48-8D22-C39B73AD9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108-B02E-CE40-89EA-BB6361139B71}" type="slidenum">
              <a:rPr lang="en-US" altLang="zh-TW" smtClean="0"/>
              <a:pPr/>
              <a:t>120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761696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B5A70660-7967-6147-A350-E4058181B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6A8DB055-C11F-1240-8C10-70AC6D68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F50C4-3EFC-6949-A5E9-6EC521B7C9F6}" type="slidenum">
              <a:rPr lang="en-US" altLang="zh-TW"/>
              <a:pPr/>
              <a:t>121</a:t>
            </a:fld>
            <a:endParaRPr lang="en-US" altLang="zh-TW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7BDC3A10-F1C8-9A47-9CC4-28B4737FE2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1086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List Sort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3C87B68E-0EFA-8D47-998F-525CAD2413E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772" y="1124744"/>
            <a:ext cx="9118228" cy="5112568"/>
          </a:xfrm>
        </p:spPr>
        <p:txBody>
          <a:bodyPr/>
          <a:lstStyle/>
          <a:p>
            <a:r>
              <a:rPr lang="en-US" altLang="zh-TW" sz="2800" dirty="0"/>
              <a:t>All the sorting methods require </a:t>
            </a:r>
            <a:r>
              <a:rPr lang="en-US" altLang="zh-TW" sz="2800" dirty="0">
                <a:solidFill>
                  <a:srgbClr val="C00000"/>
                </a:solidFill>
              </a:rPr>
              <a:t>excessive data movement</a:t>
            </a:r>
          </a:p>
          <a:p>
            <a:r>
              <a:rPr lang="en-US" altLang="zh-TW" sz="2800" dirty="0"/>
              <a:t>The physical data movement tends to slow down the sorting process</a:t>
            </a:r>
          </a:p>
          <a:p>
            <a:r>
              <a:rPr lang="en-US" altLang="zh-TW" sz="2800" dirty="0"/>
              <a:t>When sorting lists with large records, we have to modify the sorting methods so as to minimize data movement</a:t>
            </a:r>
          </a:p>
          <a:p>
            <a:r>
              <a:rPr lang="en-US" altLang="zh-TW" sz="2800" dirty="0"/>
              <a:t>Methods such as insertion sort and merge sort can be modified to work with </a:t>
            </a:r>
            <a:r>
              <a:rPr lang="en-US" altLang="zh-TW" sz="2800" dirty="0">
                <a:solidFill>
                  <a:srgbClr val="C00000"/>
                </a:solidFill>
              </a:rPr>
              <a:t>a linked list representation </a:t>
            </a:r>
            <a:r>
              <a:rPr lang="en-US" altLang="zh-TW" sz="2800" dirty="0"/>
              <a:t>(e.g., </a:t>
            </a:r>
            <a:r>
              <a:rPr lang="en-US" altLang="zh-TW" sz="2800" i="1" dirty="0"/>
              <a:t>link</a:t>
            </a:r>
            <a:r>
              <a:rPr lang="en-US" altLang="zh-TW" sz="2800" dirty="0"/>
              <a:t>)</a:t>
            </a:r>
          </a:p>
          <a:p>
            <a:r>
              <a:rPr lang="en-US" altLang="zh-TW" sz="2800" dirty="0"/>
              <a:t>After sorting, we may </a:t>
            </a:r>
            <a:r>
              <a:rPr lang="en-US" altLang="zh-TW" sz="2800" dirty="0">
                <a:solidFill>
                  <a:srgbClr val="C00000"/>
                </a:solidFill>
              </a:rPr>
              <a:t>physically rearrange</a:t>
            </a:r>
            <a:r>
              <a:rPr lang="en-US" altLang="zh-TW" sz="2800" dirty="0"/>
              <a:t> the records in place</a:t>
            </a:r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5316208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頁尾版面配置區 2">
            <a:extLst>
              <a:ext uri="{FF2B5EF4-FFF2-40B4-BE49-F238E27FC236}">
                <a16:creationId xmlns:a16="http://schemas.microsoft.com/office/drawing/2014/main" id="{6C781D32-FE56-304A-9E8D-8DD96FA83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EA8518C6-5252-E64B-8285-64266BC2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9918-F54C-DA44-8464-BF649B504E48}" type="slidenum">
              <a:rPr lang="en-US" altLang="zh-TW"/>
              <a:pPr/>
              <a:t>122</a:t>
            </a:fld>
            <a:endParaRPr lang="en-US" altLang="zh-TW"/>
          </a:p>
        </p:txBody>
      </p:sp>
      <p:sp>
        <p:nvSpPr>
          <p:cNvPr id="76804" name="Line 4">
            <a:extLst>
              <a:ext uri="{FF2B5EF4-FFF2-40B4-BE49-F238E27FC236}">
                <a16:creationId xmlns:a16="http://schemas.microsoft.com/office/drawing/2014/main" id="{B857A194-B879-3C4D-9593-E3B66BA316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3369" y="1231978"/>
            <a:ext cx="0" cy="4572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6807" name="Text Box 7">
            <a:extLst>
              <a:ext uri="{FF2B5EF4-FFF2-40B4-BE49-F238E27FC236}">
                <a16:creationId xmlns:a16="http://schemas.microsoft.com/office/drawing/2014/main" id="{AA5F5092-DE15-7E43-846E-A572C6DCB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6" y="1067544"/>
            <a:ext cx="2146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In Place Sorting</a:t>
            </a:r>
          </a:p>
        </p:txBody>
      </p:sp>
      <p:sp>
        <p:nvSpPr>
          <p:cNvPr id="76808" name="Text Box 8">
            <a:extLst>
              <a:ext uri="{FF2B5EF4-FFF2-40B4-BE49-F238E27FC236}">
                <a16:creationId xmlns:a16="http://schemas.microsoft.com/office/drawing/2014/main" id="{4AB3184A-1E89-3344-BB7A-F4CCCD16E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84" y="3039343"/>
            <a:ext cx="16081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R1 &lt;--&gt; R4</a:t>
            </a:r>
          </a:p>
        </p:txBody>
      </p:sp>
      <p:sp>
        <p:nvSpPr>
          <p:cNvPr id="76810" name="Text Box 10">
            <a:extLst>
              <a:ext uri="{FF2B5EF4-FFF2-40B4-BE49-F238E27FC236}">
                <a16:creationId xmlns:a16="http://schemas.microsoft.com/office/drawing/2014/main" id="{C26F02F4-E5E3-2D45-AB7B-1FCD8C0CF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5054" y="5082199"/>
            <a:ext cx="532068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How to know where the predecessor is ?  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i.e., its link should be modified</a:t>
            </a:r>
          </a:p>
        </p:txBody>
      </p:sp>
      <p:sp>
        <p:nvSpPr>
          <p:cNvPr id="76811" name="Rectangle 11">
            <a:extLst>
              <a:ext uri="{FF2B5EF4-FFF2-40B4-BE49-F238E27FC236}">
                <a16:creationId xmlns:a16="http://schemas.microsoft.com/office/drawing/2014/main" id="{CA1E0CD7-CAD9-5142-88C7-7858F577B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2654" y="5082199"/>
            <a:ext cx="53340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9CE1DB-2717-D348-BD1E-D9C19C95AD3D}"/>
              </a:ext>
            </a:extLst>
          </p:cNvPr>
          <p:cNvSpPr txBox="1"/>
          <p:nvPr/>
        </p:nvSpPr>
        <p:spPr>
          <a:xfrm>
            <a:off x="3750694" y="772546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/>
              <a:t>first</a:t>
            </a:r>
            <a:endParaRPr kumimoji="1" lang="zh-TW" altLang="en-US" i="1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874074B-0E3E-CD4C-998B-FCFA5555B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552062"/>
              </p:ext>
            </p:extLst>
          </p:nvPr>
        </p:nvGraphicFramePr>
        <p:xfrm>
          <a:off x="1403648" y="1821059"/>
          <a:ext cx="6552012" cy="10972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73322">
                  <a:extLst>
                    <a:ext uri="{9D8B030D-6E8A-4147-A177-3AD203B41FA5}">
                      <a16:colId xmlns:a16="http://schemas.microsoft.com/office/drawing/2014/main" val="207659521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161869199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6332335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309112611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62126513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8117255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62794210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93695449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1490877048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031177983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343853834"/>
                    </a:ext>
                  </a:extLst>
                </a:gridCol>
              </a:tblGrid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24677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key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17062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linka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521499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D7B10C1D-C57D-B240-829D-FF3E843FC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90386"/>
              </p:ext>
            </p:extLst>
          </p:nvPr>
        </p:nvGraphicFramePr>
        <p:xfrm>
          <a:off x="1403648" y="3673560"/>
          <a:ext cx="6552012" cy="10972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73322">
                  <a:extLst>
                    <a:ext uri="{9D8B030D-6E8A-4147-A177-3AD203B41FA5}">
                      <a16:colId xmlns:a16="http://schemas.microsoft.com/office/drawing/2014/main" val="207659521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161869199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6332335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309112611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62126513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8117255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62794210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93695449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1490877048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031177983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343853834"/>
                    </a:ext>
                  </a:extLst>
                </a:gridCol>
              </a:tblGrid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R1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R4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24677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key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26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17062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linka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521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8441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頁尾版面配置區 2">
            <a:extLst>
              <a:ext uri="{FF2B5EF4-FFF2-40B4-BE49-F238E27FC236}">
                <a16:creationId xmlns:a16="http://schemas.microsoft.com/office/drawing/2014/main" id="{58453804-E5D9-7043-8D4C-D128A2401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26" name="投影片編號版面配置區 3">
            <a:extLst>
              <a:ext uri="{FF2B5EF4-FFF2-40B4-BE49-F238E27FC236}">
                <a16:creationId xmlns:a16="http://schemas.microsoft.com/office/drawing/2014/main" id="{EDB51226-86E8-0644-8B6E-A12DF27B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7134C-D759-CC4D-912C-17A7E4EA28F6}" type="slidenum">
              <a:rPr lang="en-US" altLang="zh-TW"/>
              <a:pPr/>
              <a:t>123</a:t>
            </a:fld>
            <a:endParaRPr lang="en-US" altLang="zh-TW"/>
          </a:p>
        </p:txBody>
      </p:sp>
      <p:sp>
        <p:nvSpPr>
          <p:cNvPr id="77826" name="Text Box 2">
            <a:extLst>
              <a:ext uri="{FF2B5EF4-FFF2-40B4-BE49-F238E27FC236}">
                <a16:creationId xmlns:a16="http://schemas.microsoft.com/office/drawing/2014/main" id="{1A455563-A6BC-2C41-96C7-4C486378D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7538" y="0"/>
            <a:ext cx="298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Doubly Linked List</a:t>
            </a:r>
          </a:p>
        </p:txBody>
      </p:sp>
      <p:sp>
        <p:nvSpPr>
          <p:cNvPr id="77829" name="Line 5">
            <a:extLst>
              <a:ext uri="{FF2B5EF4-FFF2-40B4-BE49-F238E27FC236}">
                <a16:creationId xmlns:a16="http://schemas.microsoft.com/office/drawing/2014/main" id="{897E6D9E-B7E5-6F42-8464-55D12B4758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4952" y="1075686"/>
            <a:ext cx="0" cy="3810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9CF1E1E-077F-F943-9BBC-4560EB313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566749"/>
              </p:ext>
            </p:extLst>
          </p:nvPr>
        </p:nvGraphicFramePr>
        <p:xfrm>
          <a:off x="1603152" y="1489082"/>
          <a:ext cx="6552012" cy="1463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73322">
                  <a:extLst>
                    <a:ext uri="{9D8B030D-6E8A-4147-A177-3AD203B41FA5}">
                      <a16:colId xmlns:a16="http://schemas.microsoft.com/office/drawing/2014/main" val="207659521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161869199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6332335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309112611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62126513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8117255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62794210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93695449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1490877048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031177983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343853834"/>
                    </a:ext>
                  </a:extLst>
                </a:gridCol>
              </a:tblGrid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24677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key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17062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linka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521499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linkb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212037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4C2AF962-B6E9-7B4A-8FE9-432795B57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698429"/>
              </p:ext>
            </p:extLst>
          </p:nvPr>
        </p:nvGraphicFramePr>
        <p:xfrm>
          <a:off x="-7741368" y="2838430"/>
          <a:ext cx="6552012" cy="1463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73322">
                  <a:extLst>
                    <a:ext uri="{9D8B030D-6E8A-4147-A177-3AD203B41FA5}">
                      <a16:colId xmlns:a16="http://schemas.microsoft.com/office/drawing/2014/main" val="207659521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161869199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6332335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309112611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62126513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8117255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62794210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93695449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1490877048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031177983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343853834"/>
                    </a:ext>
                  </a:extLst>
                </a:gridCol>
              </a:tblGrid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24677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key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17062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linka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521499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linkb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212037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EE69730C-2AE3-BB4F-A2B8-B72DE57F7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330655"/>
              </p:ext>
            </p:extLst>
          </p:nvPr>
        </p:nvGraphicFramePr>
        <p:xfrm>
          <a:off x="1603152" y="3218809"/>
          <a:ext cx="6552012" cy="1463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73322">
                  <a:extLst>
                    <a:ext uri="{9D8B030D-6E8A-4147-A177-3AD203B41FA5}">
                      <a16:colId xmlns:a16="http://schemas.microsoft.com/office/drawing/2014/main" val="207659521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161869199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6332335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309112611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62126513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8117255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62794210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93695449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1490877048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031177983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343853834"/>
                    </a:ext>
                  </a:extLst>
                </a:gridCol>
              </a:tblGrid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R1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R4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24677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key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26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17062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linka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521499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linkb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212037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12DCAE5A-AF95-BE47-89CB-F4A55C9A8161}"/>
              </a:ext>
            </a:extLst>
          </p:cNvPr>
          <p:cNvSpPr txBox="1"/>
          <p:nvPr/>
        </p:nvSpPr>
        <p:spPr>
          <a:xfrm>
            <a:off x="4067944" y="692696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/>
              <a:t>first</a:t>
            </a:r>
            <a:endParaRPr kumimoji="1" lang="zh-TW" altLang="en-US" i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A77557-8F22-BC4F-8568-BF06D4F3290E}"/>
              </a:ext>
            </a:extLst>
          </p:cNvPr>
          <p:cNvSpPr txBox="1"/>
          <p:nvPr/>
        </p:nvSpPr>
        <p:spPr>
          <a:xfrm>
            <a:off x="1475656" y="894073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Initial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46839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頁尾版面配置區 2">
            <a:extLst>
              <a:ext uri="{FF2B5EF4-FFF2-40B4-BE49-F238E27FC236}">
                <a16:creationId xmlns:a16="http://schemas.microsoft.com/office/drawing/2014/main" id="{58453804-E5D9-7043-8D4C-D128A2401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26" name="投影片編號版面配置區 3">
            <a:extLst>
              <a:ext uri="{FF2B5EF4-FFF2-40B4-BE49-F238E27FC236}">
                <a16:creationId xmlns:a16="http://schemas.microsoft.com/office/drawing/2014/main" id="{EDB51226-86E8-0644-8B6E-A12DF27B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7134C-D759-CC4D-912C-17A7E4EA28F6}" type="slidenum">
              <a:rPr lang="en-US" altLang="zh-TW"/>
              <a:pPr/>
              <a:t>124</a:t>
            </a:fld>
            <a:endParaRPr lang="en-US" altLang="zh-TW"/>
          </a:p>
        </p:txBody>
      </p:sp>
      <p:sp>
        <p:nvSpPr>
          <p:cNvPr id="77826" name="Text Box 2">
            <a:extLst>
              <a:ext uri="{FF2B5EF4-FFF2-40B4-BE49-F238E27FC236}">
                <a16:creationId xmlns:a16="http://schemas.microsoft.com/office/drawing/2014/main" id="{1A455563-A6BC-2C41-96C7-4C486378D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7538" y="0"/>
            <a:ext cx="298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Doubly Linked List</a:t>
            </a:r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4C2AF962-B6E9-7B4A-8FE9-432795B5772B}"/>
              </a:ext>
            </a:extLst>
          </p:cNvPr>
          <p:cNvGraphicFramePr>
            <a:graphicFrameLocks noGrp="1"/>
          </p:cNvGraphicFramePr>
          <p:nvPr/>
        </p:nvGraphicFramePr>
        <p:xfrm>
          <a:off x="-7741368" y="2838430"/>
          <a:ext cx="6552012" cy="1463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73322">
                  <a:extLst>
                    <a:ext uri="{9D8B030D-6E8A-4147-A177-3AD203B41FA5}">
                      <a16:colId xmlns:a16="http://schemas.microsoft.com/office/drawing/2014/main" val="207659521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161869199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6332335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309112611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62126513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8117255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62794210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93695449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1490877048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031177983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343853834"/>
                    </a:ext>
                  </a:extLst>
                </a:gridCol>
              </a:tblGrid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24677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key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17062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linka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521499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linkb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212037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5BA71949-078E-4249-A3AC-02E6A7EB8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300509"/>
              </p:ext>
            </p:extLst>
          </p:nvPr>
        </p:nvGraphicFramePr>
        <p:xfrm>
          <a:off x="1619672" y="1550919"/>
          <a:ext cx="6552012" cy="1463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73322">
                  <a:extLst>
                    <a:ext uri="{9D8B030D-6E8A-4147-A177-3AD203B41FA5}">
                      <a16:colId xmlns:a16="http://schemas.microsoft.com/office/drawing/2014/main" val="207659521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161869199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6332335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309112611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62126513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8117255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62794210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93695449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1490877048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031177983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343853834"/>
                    </a:ext>
                  </a:extLst>
                </a:gridCol>
              </a:tblGrid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24677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key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17062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linka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521499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linkb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212037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7310E93-BAEF-204D-840A-3CFFBD00A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865042"/>
              </p:ext>
            </p:extLst>
          </p:nvPr>
        </p:nvGraphicFramePr>
        <p:xfrm>
          <a:off x="1619672" y="3235608"/>
          <a:ext cx="6552012" cy="1463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73322">
                  <a:extLst>
                    <a:ext uri="{9D8B030D-6E8A-4147-A177-3AD203B41FA5}">
                      <a16:colId xmlns:a16="http://schemas.microsoft.com/office/drawing/2014/main" val="207659521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161869199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6332335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309112611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62126513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8117255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62794210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93695449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1490877048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031177983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343853834"/>
                    </a:ext>
                  </a:extLst>
                </a:gridCol>
              </a:tblGrid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R2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24677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key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17062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linka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521499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linkb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212037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A71B99D2-C340-3B4F-BE60-C357D35BF4AF}"/>
              </a:ext>
            </a:extLst>
          </p:cNvPr>
          <p:cNvSpPr txBox="1"/>
          <p:nvPr/>
        </p:nvSpPr>
        <p:spPr>
          <a:xfrm>
            <a:off x="1475656" y="894073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R1 is in place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14629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頁尾版面配置區 2">
            <a:extLst>
              <a:ext uri="{FF2B5EF4-FFF2-40B4-BE49-F238E27FC236}">
                <a16:creationId xmlns:a16="http://schemas.microsoft.com/office/drawing/2014/main" id="{58453804-E5D9-7043-8D4C-D128A2401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26" name="投影片編號版面配置區 3">
            <a:extLst>
              <a:ext uri="{FF2B5EF4-FFF2-40B4-BE49-F238E27FC236}">
                <a16:creationId xmlns:a16="http://schemas.microsoft.com/office/drawing/2014/main" id="{EDB51226-86E8-0644-8B6E-A12DF27B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7134C-D759-CC4D-912C-17A7E4EA28F6}" type="slidenum">
              <a:rPr lang="en-US" altLang="zh-TW"/>
              <a:pPr/>
              <a:t>125</a:t>
            </a:fld>
            <a:endParaRPr lang="en-US" altLang="zh-TW"/>
          </a:p>
        </p:txBody>
      </p:sp>
      <p:sp>
        <p:nvSpPr>
          <p:cNvPr id="77826" name="Text Box 2">
            <a:extLst>
              <a:ext uri="{FF2B5EF4-FFF2-40B4-BE49-F238E27FC236}">
                <a16:creationId xmlns:a16="http://schemas.microsoft.com/office/drawing/2014/main" id="{1A455563-A6BC-2C41-96C7-4C486378D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7538" y="0"/>
            <a:ext cx="298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Doubly Linked List</a:t>
            </a:r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4C2AF962-B6E9-7B4A-8FE9-432795B5772B}"/>
              </a:ext>
            </a:extLst>
          </p:cNvPr>
          <p:cNvGraphicFramePr>
            <a:graphicFrameLocks noGrp="1"/>
          </p:cNvGraphicFramePr>
          <p:nvPr/>
        </p:nvGraphicFramePr>
        <p:xfrm>
          <a:off x="-7741368" y="2838430"/>
          <a:ext cx="6552012" cy="1463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73322">
                  <a:extLst>
                    <a:ext uri="{9D8B030D-6E8A-4147-A177-3AD203B41FA5}">
                      <a16:colId xmlns:a16="http://schemas.microsoft.com/office/drawing/2014/main" val="207659521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161869199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6332335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309112611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62126513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8117255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62794210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93695449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1490877048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031177983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343853834"/>
                    </a:ext>
                  </a:extLst>
                </a:gridCol>
              </a:tblGrid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24677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key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17062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linka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521499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linkb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212037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EE69730C-2AE3-BB4F-A2B8-B72DE57F7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819730"/>
              </p:ext>
            </p:extLst>
          </p:nvPr>
        </p:nvGraphicFramePr>
        <p:xfrm>
          <a:off x="1603152" y="3218809"/>
          <a:ext cx="6552012" cy="1463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73322">
                  <a:extLst>
                    <a:ext uri="{9D8B030D-6E8A-4147-A177-3AD203B41FA5}">
                      <a16:colId xmlns:a16="http://schemas.microsoft.com/office/drawing/2014/main" val="207659521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161869199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6332335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309112611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62126513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8117255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62794210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93695449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1490877048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031177983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343853834"/>
                    </a:ext>
                  </a:extLst>
                </a:gridCol>
              </a:tblGrid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R3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R6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24677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key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11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77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17062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linka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521499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linkb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212037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C746AFE-BBAF-9A41-ABA3-A4811B845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751472"/>
              </p:ext>
            </p:extLst>
          </p:nvPr>
        </p:nvGraphicFramePr>
        <p:xfrm>
          <a:off x="1573064" y="1489082"/>
          <a:ext cx="6552012" cy="1463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73322">
                  <a:extLst>
                    <a:ext uri="{9D8B030D-6E8A-4147-A177-3AD203B41FA5}">
                      <a16:colId xmlns:a16="http://schemas.microsoft.com/office/drawing/2014/main" val="207659521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161869199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6332335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309112611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62126513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8117255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62794210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93695449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1490877048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031177983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343853834"/>
                    </a:ext>
                  </a:extLst>
                </a:gridCol>
              </a:tblGrid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R2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24677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key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17062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linka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521499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linkb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212037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3EB4CE1B-7F04-204A-8CB6-7D15DCE757D9}"/>
              </a:ext>
            </a:extLst>
          </p:cNvPr>
          <p:cNvSpPr txBox="1"/>
          <p:nvPr/>
        </p:nvSpPr>
        <p:spPr>
          <a:xfrm>
            <a:off x="1475656" y="894073"/>
            <a:ext cx="2993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R1 and R2 </a:t>
            </a:r>
            <a:r>
              <a:rPr lang="en-US" altLang="zh-TW" dirty="0"/>
              <a:t>are</a:t>
            </a:r>
            <a:r>
              <a:rPr kumimoji="1" lang="en-US" altLang="zh-TW" dirty="0"/>
              <a:t> in place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827482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頁尾版面配置區 2">
            <a:extLst>
              <a:ext uri="{FF2B5EF4-FFF2-40B4-BE49-F238E27FC236}">
                <a16:creationId xmlns:a16="http://schemas.microsoft.com/office/drawing/2014/main" id="{58453804-E5D9-7043-8D4C-D128A2401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26" name="投影片編號版面配置區 3">
            <a:extLst>
              <a:ext uri="{FF2B5EF4-FFF2-40B4-BE49-F238E27FC236}">
                <a16:creationId xmlns:a16="http://schemas.microsoft.com/office/drawing/2014/main" id="{EDB51226-86E8-0644-8B6E-A12DF27B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7134C-D759-CC4D-912C-17A7E4EA28F6}" type="slidenum">
              <a:rPr lang="en-US" altLang="zh-TW"/>
              <a:pPr/>
              <a:t>126</a:t>
            </a:fld>
            <a:endParaRPr lang="en-US" altLang="zh-TW"/>
          </a:p>
        </p:txBody>
      </p:sp>
      <p:sp>
        <p:nvSpPr>
          <p:cNvPr id="77826" name="Text Box 2">
            <a:extLst>
              <a:ext uri="{FF2B5EF4-FFF2-40B4-BE49-F238E27FC236}">
                <a16:creationId xmlns:a16="http://schemas.microsoft.com/office/drawing/2014/main" id="{1A455563-A6BC-2C41-96C7-4C486378D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7538" y="0"/>
            <a:ext cx="298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Doubly Linked List</a:t>
            </a:r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4C2AF962-B6E9-7B4A-8FE9-432795B5772B}"/>
              </a:ext>
            </a:extLst>
          </p:cNvPr>
          <p:cNvGraphicFramePr>
            <a:graphicFrameLocks noGrp="1"/>
          </p:cNvGraphicFramePr>
          <p:nvPr/>
        </p:nvGraphicFramePr>
        <p:xfrm>
          <a:off x="-7741368" y="2838430"/>
          <a:ext cx="6552012" cy="1463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73322">
                  <a:extLst>
                    <a:ext uri="{9D8B030D-6E8A-4147-A177-3AD203B41FA5}">
                      <a16:colId xmlns:a16="http://schemas.microsoft.com/office/drawing/2014/main" val="207659521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161869199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6332335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309112611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62126513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8117255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62794210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93695449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1490877048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031177983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343853834"/>
                    </a:ext>
                  </a:extLst>
                </a:gridCol>
              </a:tblGrid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24677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key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17062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linka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521499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linkb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212037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EE69730C-2AE3-BB4F-A2B8-B72DE57F7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88862"/>
              </p:ext>
            </p:extLst>
          </p:nvPr>
        </p:nvGraphicFramePr>
        <p:xfrm>
          <a:off x="1603152" y="3218809"/>
          <a:ext cx="6552012" cy="1463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73322">
                  <a:extLst>
                    <a:ext uri="{9D8B030D-6E8A-4147-A177-3AD203B41FA5}">
                      <a16:colId xmlns:a16="http://schemas.microsoft.com/office/drawing/2014/main" val="207659521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161869199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6332335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309112611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62126513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8117255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62794210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93695449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1490877048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031177983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343853834"/>
                    </a:ext>
                  </a:extLst>
                </a:gridCol>
              </a:tblGrid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R4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R8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24677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key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15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26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17062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linka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521499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linkb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21203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AE89E15-494F-764E-AFDE-E8E2C6E95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464902"/>
              </p:ext>
            </p:extLst>
          </p:nvPr>
        </p:nvGraphicFramePr>
        <p:xfrm>
          <a:off x="1603152" y="1489082"/>
          <a:ext cx="6552012" cy="1463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73322">
                  <a:extLst>
                    <a:ext uri="{9D8B030D-6E8A-4147-A177-3AD203B41FA5}">
                      <a16:colId xmlns:a16="http://schemas.microsoft.com/office/drawing/2014/main" val="207659521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161869199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6332335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309112611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62126513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8117255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62794210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93695449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1490877048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031177983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343853834"/>
                    </a:ext>
                  </a:extLst>
                </a:gridCol>
              </a:tblGrid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24677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key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17062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linka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521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linkb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212037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966F8F66-E565-5242-878F-8BCF74C74432}"/>
              </a:ext>
            </a:extLst>
          </p:cNvPr>
          <p:cNvSpPr txBox="1"/>
          <p:nvPr/>
        </p:nvSpPr>
        <p:spPr>
          <a:xfrm>
            <a:off x="1475656" y="894073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R1, R2, and R3 </a:t>
            </a:r>
            <a:r>
              <a:rPr lang="en-US" altLang="zh-TW" dirty="0"/>
              <a:t>are</a:t>
            </a:r>
            <a:r>
              <a:rPr kumimoji="1" lang="en-US" altLang="zh-TW" dirty="0"/>
              <a:t> in place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5535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2">
            <a:extLst>
              <a:ext uri="{FF2B5EF4-FFF2-40B4-BE49-F238E27FC236}">
                <a16:creationId xmlns:a16="http://schemas.microsoft.com/office/drawing/2014/main" id="{042C2033-45B5-EF43-A2BC-00D201C30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0CA3CE46-C971-C844-9A66-808F5628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D04E-A671-9647-9431-D4D1BDA35557}" type="slidenum">
              <a:rPr lang="en-US" altLang="zh-TW"/>
              <a:pPr/>
              <a:t>127</a:t>
            </a:fld>
            <a:endParaRPr lang="en-US" altLang="zh-TW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A8FC882F-A84E-394D-B312-25C57B953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46" y="134119"/>
            <a:ext cx="8153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Algorithm for List Sort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596DFD62-6671-244B-8B40-6788EE2C1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628800"/>
            <a:ext cx="90868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void listSort1(element a[],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n,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first)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, current,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prev</a:t>
            </a:r>
            <a:r>
              <a:rPr lang="en-US" altLang="zh-TW" sz="2800" b="1" dirty="0">
                <a:latin typeface="Courier New" panose="02070309020205020404" pitchFamily="49" charset="0"/>
              </a:rPr>
              <a:t> = 0;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element temp;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for (current=first; current; 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current=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linka</a:t>
            </a:r>
            <a:r>
              <a:rPr lang="en-US" altLang="zh-TW" sz="2800" b="1" dirty="0">
                <a:latin typeface="Courier New" panose="02070309020205020404" pitchFamily="49" charset="0"/>
              </a:rPr>
              <a:t>[current]) 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linkb</a:t>
            </a:r>
            <a:r>
              <a:rPr lang="en-US" altLang="zh-TW" sz="2800" b="1" dirty="0">
                <a:latin typeface="Courier New" panose="02070309020205020404" pitchFamily="49" charset="0"/>
              </a:rPr>
              <a:t>[current] =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prev</a:t>
            </a:r>
            <a:r>
              <a:rPr lang="en-US" altLang="zh-TW" sz="28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prev</a:t>
            </a:r>
            <a:r>
              <a:rPr lang="en-US" altLang="zh-TW" sz="2800" b="1" dirty="0">
                <a:latin typeface="Courier New" panose="02070309020205020404" pitchFamily="49" charset="0"/>
              </a:rPr>
              <a:t> = current;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}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13FC78C-D5CD-5942-B27E-7C020B096509}"/>
              </a:ext>
            </a:extLst>
          </p:cNvPr>
          <p:cNvGrpSpPr/>
          <p:nvPr/>
        </p:nvGrpSpPr>
        <p:grpSpPr>
          <a:xfrm>
            <a:off x="4548970" y="3419500"/>
            <a:ext cx="4060092" cy="533400"/>
            <a:chOff x="3534594" y="3305200"/>
            <a:chExt cx="4060092" cy="533400"/>
          </a:xfrm>
        </p:grpSpPr>
        <p:sp>
          <p:nvSpPr>
            <p:cNvPr id="79876" name="Text Box 4">
              <a:extLst>
                <a:ext uri="{FF2B5EF4-FFF2-40B4-BE49-F238E27FC236}">
                  <a16:creationId xmlns:a16="http://schemas.microsoft.com/office/drawing/2014/main" id="{CDF1D84B-23FB-8E4F-9371-2C741A935A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9682" y="3381400"/>
              <a:ext cx="399500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000" dirty="0">
                  <a:ea typeface="新細明體" panose="02020500000000000000" pitchFamily="18" charset="-120"/>
                </a:rPr>
                <a:t>Convert chain into a doubly lined list</a:t>
              </a:r>
            </a:p>
          </p:txBody>
        </p:sp>
        <p:sp>
          <p:nvSpPr>
            <p:cNvPr id="79877" name="Rectangle 5">
              <a:extLst>
                <a:ext uri="{FF2B5EF4-FFF2-40B4-BE49-F238E27FC236}">
                  <a16:creationId xmlns:a16="http://schemas.microsoft.com/office/drawing/2014/main" id="{9EEE920F-1300-1149-ABEC-0A3166317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4594" y="3305200"/>
              <a:ext cx="4060092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79878" name="Text Box 6">
            <a:extLst>
              <a:ext uri="{FF2B5EF4-FFF2-40B4-BE49-F238E27FC236}">
                <a16:creationId xmlns:a16="http://schemas.microsoft.com/office/drawing/2014/main" id="{888E42F4-2A89-2E4F-B657-0AEB307E2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46" y="4581128"/>
            <a:ext cx="663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</a:rPr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40721136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9A18EF00-8D63-884F-959B-ED0EFFCB9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3161-6D1D-B44A-99BC-1081BED6B4D3}" type="slidenum">
              <a:rPr lang="en-US" altLang="zh-TW"/>
              <a:pPr/>
              <a:t>128</a:t>
            </a:fld>
            <a:endParaRPr lang="en-US" altLang="zh-TW"/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9A75282F-8ED4-D147-9EFB-502D9595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6866" y="2626568"/>
            <a:ext cx="941139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for 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=1;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&lt;n;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++) 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if (first!=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) 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      if (</a:t>
            </a:r>
            <a:r>
              <a:rPr lang="en-US" altLang="zh-TW" sz="2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linka</a:t>
            </a:r>
            <a:r>
              <a:rPr lang="en-US" altLang="zh-TW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[</a:t>
            </a:r>
            <a:r>
              <a:rPr lang="en-US" altLang="zh-TW" sz="2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])</a:t>
            </a:r>
            <a:r>
              <a:rPr lang="en-US" altLang="zh-TW" sz="2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linkb</a:t>
            </a:r>
            <a:r>
              <a:rPr lang="en-US" altLang="zh-TW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[</a:t>
            </a:r>
            <a:r>
              <a:rPr lang="en-US" altLang="zh-TW" sz="2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linka</a:t>
            </a:r>
            <a:r>
              <a:rPr lang="en-US" altLang="zh-TW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[</a:t>
            </a:r>
            <a:r>
              <a:rPr lang="en-US" altLang="zh-TW" sz="2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]] = first;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      </a:t>
            </a:r>
            <a:r>
              <a:rPr lang="en-US" altLang="zh-TW" sz="2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linka</a:t>
            </a:r>
            <a:r>
              <a:rPr lang="en-US" altLang="zh-TW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[</a:t>
            </a:r>
            <a:r>
              <a:rPr lang="en-US" altLang="zh-TW" sz="2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linkb</a:t>
            </a:r>
            <a:r>
              <a:rPr lang="en-US" altLang="zh-TW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[</a:t>
            </a:r>
            <a:r>
              <a:rPr lang="en-US" altLang="zh-TW" sz="2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]] = first;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</a:t>
            </a:r>
            <a:r>
              <a:rPr lang="en-US" altLang="zh-TW" sz="2800" b="1" dirty="0">
                <a:solidFill>
                  <a:srgbClr val="00B0F0"/>
                </a:solidFill>
                <a:latin typeface="Courier New" panose="02070309020205020404" pitchFamily="49" charset="0"/>
              </a:rPr>
              <a:t>SWAP(a[first], a[</a:t>
            </a:r>
            <a:r>
              <a:rPr lang="en-US" altLang="zh-TW" sz="2800" b="1" dirty="0" err="1">
                <a:solidFill>
                  <a:srgbClr val="00B0F0"/>
                </a:solidFill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solidFill>
                  <a:srgbClr val="00B0F0"/>
                </a:solidFill>
                <a:latin typeface="Courier New" panose="02070309020205020404" pitchFamily="49" charset="0"/>
              </a:rPr>
              <a:t>], temp);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solidFill>
                  <a:srgbClr val="00B0F0"/>
                </a:solidFill>
                <a:latin typeface="Courier New" panose="02070309020205020404" pitchFamily="49" charset="0"/>
              </a:rPr>
              <a:t>      SWAP(</a:t>
            </a:r>
            <a:r>
              <a:rPr lang="en-US" altLang="zh-TW" sz="2800" b="1" dirty="0" err="1">
                <a:solidFill>
                  <a:srgbClr val="00B0F0"/>
                </a:solidFill>
                <a:latin typeface="Courier New" panose="02070309020205020404" pitchFamily="49" charset="0"/>
              </a:rPr>
              <a:t>linka</a:t>
            </a:r>
            <a:r>
              <a:rPr lang="en-US" altLang="zh-TW" sz="2800" b="1" dirty="0">
                <a:solidFill>
                  <a:srgbClr val="00B0F0"/>
                </a:solidFill>
                <a:latin typeface="Courier New" panose="02070309020205020404" pitchFamily="49" charset="0"/>
              </a:rPr>
              <a:t>[first], </a:t>
            </a:r>
            <a:r>
              <a:rPr lang="en-US" altLang="zh-TW" sz="2800" b="1" dirty="0" err="1">
                <a:solidFill>
                  <a:srgbClr val="00B0F0"/>
                </a:solidFill>
                <a:latin typeface="Courier New" panose="02070309020205020404" pitchFamily="49" charset="0"/>
              </a:rPr>
              <a:t>linka</a:t>
            </a:r>
            <a:r>
              <a:rPr lang="en-US" altLang="zh-TW" sz="2800" b="1" dirty="0">
                <a:solidFill>
                  <a:srgbClr val="00B0F0"/>
                </a:solidFill>
                <a:latin typeface="Courier New" panose="02070309020205020404" pitchFamily="49" charset="0"/>
              </a:rPr>
              <a:t>[</a:t>
            </a:r>
            <a:r>
              <a:rPr lang="en-US" altLang="zh-TW" sz="2800" b="1" dirty="0" err="1">
                <a:solidFill>
                  <a:srgbClr val="00B0F0"/>
                </a:solidFill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solidFill>
                  <a:srgbClr val="00B0F0"/>
                </a:solidFill>
                <a:latin typeface="Courier New" panose="02070309020205020404" pitchFamily="49" charset="0"/>
              </a:rPr>
              <a:t>], temp);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solidFill>
                  <a:srgbClr val="00B0F0"/>
                </a:solidFill>
                <a:latin typeface="Courier New" panose="02070309020205020404" pitchFamily="49" charset="0"/>
              </a:rPr>
              <a:t>      SWAP(</a:t>
            </a:r>
            <a:r>
              <a:rPr lang="en-US" altLang="zh-TW" sz="2800" b="1" dirty="0" err="1">
                <a:solidFill>
                  <a:srgbClr val="00B0F0"/>
                </a:solidFill>
                <a:latin typeface="Courier New" panose="02070309020205020404" pitchFamily="49" charset="0"/>
              </a:rPr>
              <a:t>linkb</a:t>
            </a:r>
            <a:r>
              <a:rPr lang="en-US" altLang="zh-TW" sz="2800" b="1" dirty="0">
                <a:solidFill>
                  <a:srgbClr val="00B0F0"/>
                </a:solidFill>
                <a:latin typeface="Courier New" panose="02070309020205020404" pitchFamily="49" charset="0"/>
              </a:rPr>
              <a:t>[first], </a:t>
            </a:r>
            <a:r>
              <a:rPr lang="en-US" altLang="zh-TW" sz="2800" b="1" dirty="0" err="1">
                <a:solidFill>
                  <a:srgbClr val="00B0F0"/>
                </a:solidFill>
                <a:latin typeface="Courier New" panose="02070309020205020404" pitchFamily="49" charset="0"/>
              </a:rPr>
              <a:t>linkb</a:t>
            </a:r>
            <a:r>
              <a:rPr lang="en-US" altLang="zh-TW" sz="2800" b="1" dirty="0">
                <a:solidFill>
                  <a:srgbClr val="00B0F0"/>
                </a:solidFill>
                <a:latin typeface="Courier New" panose="02070309020205020404" pitchFamily="49" charset="0"/>
              </a:rPr>
              <a:t>[</a:t>
            </a:r>
            <a:r>
              <a:rPr lang="en-US" altLang="zh-TW" sz="2800" b="1" dirty="0" err="1">
                <a:solidFill>
                  <a:srgbClr val="00B0F0"/>
                </a:solidFill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solidFill>
                  <a:srgbClr val="00B0F0"/>
                </a:solidFill>
                <a:latin typeface="Courier New" panose="02070309020205020404" pitchFamily="49" charset="0"/>
              </a:rPr>
              <a:t>], temp);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}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first =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linka</a:t>
            </a:r>
            <a:r>
              <a:rPr lang="en-US" altLang="zh-TW" sz="2800" b="1" dirty="0">
                <a:latin typeface="Courier New" panose="02070309020205020404" pitchFamily="49" charset="0"/>
              </a:rPr>
              <a:t>[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];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}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901" name="Text Box 5">
                <a:extLst>
                  <a:ext uri="{FF2B5EF4-FFF2-40B4-BE49-F238E27FC236}">
                    <a16:creationId xmlns:a16="http://schemas.microsoft.com/office/drawing/2014/main" id="{A2F8B633-5FA5-3E44-AC81-2FB0144A09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9592" y="6411883"/>
                <a:ext cx="3797258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𝑂</m:t>
                    </m:r>
                    <m:r>
                      <a:rPr lang="en-US" altLang="zh-TW" sz="20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sz="2000" i="1" dirty="0" err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𝑠</m:t>
                    </m:r>
                    <m:r>
                      <a:rPr lang="en-US" altLang="zh-TW" sz="2000" i="1" dirty="0" err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𝑛</m:t>
                    </m:r>
                    <m:r>
                      <a:rPr lang="en-US" altLang="zh-TW" sz="20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sz="2000" dirty="0">
                    <a:ea typeface="新細明體" panose="02020500000000000000" pitchFamily="18" charset="-12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𝑠</m:t>
                    </m:r>
                  </m:oMath>
                </a14:m>
                <a:r>
                  <a:rPr lang="en-US" altLang="zh-TW" sz="2000" dirty="0">
                    <a:ea typeface="新細明體" panose="02020500000000000000" pitchFamily="18" charset="-120"/>
                  </a:rPr>
                  <a:t> is the record length</a:t>
                </a:r>
              </a:p>
            </p:txBody>
          </p:sp>
        </mc:Choice>
        <mc:Fallback xmlns="">
          <p:sp>
            <p:nvSpPr>
              <p:cNvPr id="80901" name="Text Box 5">
                <a:extLst>
                  <a:ext uri="{FF2B5EF4-FFF2-40B4-BE49-F238E27FC236}">
                    <a16:creationId xmlns:a16="http://schemas.microsoft.com/office/drawing/2014/main" id="{A2F8B633-5FA5-3E44-AC81-2FB0144A0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9592" y="6411883"/>
                <a:ext cx="3797258" cy="400110"/>
              </a:xfrm>
              <a:prstGeom prst="rect">
                <a:avLst/>
              </a:prstGeom>
              <a:blipFill>
                <a:blip r:embed="rId2"/>
                <a:stretch>
                  <a:fillRect t="-6250" r="-1000" b="-25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C426EF93-1E0A-8D47-9747-0057D980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60346"/>
            <a:ext cx="4253096" cy="213475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D21C269-0325-6346-9B74-4EA89C39F39A}"/>
              </a:ext>
            </a:extLst>
          </p:cNvPr>
          <p:cNvSpPr txBox="1"/>
          <p:nvPr/>
        </p:nvSpPr>
        <p:spPr>
          <a:xfrm>
            <a:off x="1475656" y="3370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R1, R2, and R3 </a:t>
            </a:r>
            <a:r>
              <a:rPr lang="en-US" altLang="zh-TW" dirty="0"/>
              <a:t>are</a:t>
            </a:r>
            <a:r>
              <a:rPr kumimoji="1" lang="en-US" altLang="zh-TW" dirty="0"/>
              <a:t> in place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58714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B5A70660-7967-6147-A350-E4058181B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6A8DB055-C11F-1240-8C10-70AC6D68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F50C4-3EFC-6949-A5E9-6EC521B7C9F6}" type="slidenum">
              <a:rPr lang="en-US" altLang="zh-TW"/>
              <a:pPr/>
              <a:t>129</a:t>
            </a:fld>
            <a:endParaRPr lang="en-US" altLang="zh-TW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7BDC3A10-F1C8-9A47-9CC4-28B4737FE2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1086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Table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707" name="Rectangle 3">
                <a:extLst>
                  <a:ext uri="{FF2B5EF4-FFF2-40B4-BE49-F238E27FC236}">
                    <a16:creationId xmlns:a16="http://schemas.microsoft.com/office/drawing/2014/main" id="{3C87B68E-0EFA-8D47-998F-525CAD2413E0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25772" y="1124744"/>
                <a:ext cx="9118228" cy="5112568"/>
              </a:xfrm>
            </p:spPr>
            <p:txBody>
              <a:bodyPr/>
              <a:lstStyle/>
              <a:p>
                <a:r>
                  <a:rPr lang="en-US" altLang="zh-TW" sz="2800" dirty="0"/>
                  <a:t>The </a:t>
                </a:r>
                <a:r>
                  <a:rPr lang="en-US" altLang="zh-TW" sz="2800" dirty="0">
                    <a:solidFill>
                      <a:srgbClr val="7030A0"/>
                    </a:solidFill>
                  </a:rPr>
                  <a:t>list</a:t>
                </a:r>
                <a:r>
                  <a:rPr lang="en-US" altLang="zh-TW" sz="2800" dirty="0"/>
                  <a:t> sort technique </a:t>
                </a:r>
                <a:r>
                  <a:rPr lang="en-US" altLang="zh-TW" sz="2800" dirty="0">
                    <a:solidFill>
                      <a:srgbClr val="7030A0"/>
                    </a:solidFill>
                  </a:rPr>
                  <a:t>is not well suited </a:t>
                </a:r>
                <a:r>
                  <a:rPr lang="en-US" altLang="zh-TW" sz="2800" dirty="0"/>
                  <a:t>for </a:t>
                </a:r>
                <a:r>
                  <a:rPr lang="en-US" altLang="zh-TW" sz="2800" dirty="0">
                    <a:solidFill>
                      <a:srgbClr val="7030A0"/>
                    </a:solidFill>
                  </a:rPr>
                  <a:t>quick sort and heap sort</a:t>
                </a:r>
              </a:p>
              <a:p>
                <a:r>
                  <a:rPr lang="en-US" altLang="zh-TW" sz="2800" dirty="0"/>
                  <a:t>One can maintain an auxiliary table,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2800" dirty="0"/>
                  <a:t>, with one entry per record, an </a:t>
                </a:r>
                <a:r>
                  <a:rPr lang="en-US" altLang="zh-TW" sz="2800" dirty="0">
                    <a:solidFill>
                      <a:srgbClr val="C00000"/>
                    </a:solidFill>
                  </a:rPr>
                  <a:t>indirect reference </a:t>
                </a:r>
                <a:r>
                  <a:rPr lang="en-US" altLang="zh-TW" sz="2800" dirty="0"/>
                  <a:t>to the record</a:t>
                </a:r>
              </a:p>
              <a:p>
                <a:r>
                  <a:rPr lang="en-US" altLang="zh-TW" sz="2800" dirty="0"/>
                  <a:t>Initially,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8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altLang="zh-TW" sz="2800" i="1" dirty="0" err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TW" sz="2800" dirty="0"/>
              </a:p>
              <a:p>
                <a:r>
                  <a:rPr lang="en-US" altLang="zh-TW" sz="2800" dirty="0"/>
                  <a:t>When a swap are required, only the table entries are exchanged</a:t>
                </a:r>
              </a:p>
              <a:p>
                <a:r>
                  <a:rPr lang="en-US" altLang="zh-TW" sz="2800" dirty="0"/>
                  <a:t>After sorting, the elements 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</m:d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,  …, 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2800" dirty="0"/>
                  <a:t> in the list are sorted</a:t>
                </a:r>
              </a:p>
              <a:p>
                <a:endParaRPr lang="en-US" altLang="zh-TW" sz="2800" dirty="0"/>
              </a:p>
              <a:p>
                <a:r>
                  <a:rPr lang="en-US" altLang="zh-TW" sz="2800" dirty="0">
                    <a:solidFill>
                      <a:srgbClr val="C00000"/>
                    </a:solidFill>
                  </a:rPr>
                  <a:t>Table sort is suitable for all sorting methods</a:t>
                </a:r>
              </a:p>
            </p:txBody>
          </p:sp>
        </mc:Choice>
        <mc:Fallback xmlns="">
          <p:sp>
            <p:nvSpPr>
              <p:cNvPr id="72707" name="Rectangle 3">
                <a:extLst>
                  <a:ext uri="{FF2B5EF4-FFF2-40B4-BE49-F238E27FC236}">
                    <a16:creationId xmlns:a16="http://schemas.microsoft.com/office/drawing/2014/main" id="{3C87B68E-0EFA-8D47-998F-525CAD2413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25772" y="1124744"/>
                <a:ext cx="9118228" cy="5112568"/>
              </a:xfrm>
              <a:blipFill>
                <a:blip r:embed="rId3"/>
                <a:stretch>
                  <a:fillRect l="-139" t="-1241" b="-8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892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52D1571-1206-1A47-8830-E0B9207C5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F4CEA5-651C-1B48-B253-305708928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878E8-5F4F-A64E-A16E-5451A5C452BE}" type="slidenum">
              <a:rPr lang="en-US" altLang="zh-TW"/>
              <a:pPr/>
              <a:t>13</a:t>
            </a:fld>
            <a:endParaRPr lang="en-US" altLang="zh-TW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FB38F5A9-2246-C14C-8C63-FDB00FAD92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76" y="410089"/>
            <a:ext cx="9027820" cy="5334000"/>
          </a:xfrm>
        </p:spPr>
        <p:txBody>
          <a:bodyPr/>
          <a:lstStyle/>
          <a:p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else {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(“%d is not in list 1\n”, list2[j].key);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for(;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n;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(“%d is not in list 2\n”, list1[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].key);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for(; j &lt; m;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(“%d is not in list 1\n”, list2[j].key);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4706D0-BD06-2A46-A966-303D84FAB85E}"/>
              </a:ext>
            </a:extLst>
          </p:cNvPr>
          <p:cNvSpPr/>
          <p:nvPr/>
        </p:nvSpPr>
        <p:spPr>
          <a:xfrm>
            <a:off x="467544" y="5957172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u="sng" dirty="0">
                <a:solidFill>
                  <a:schemeClr val="tx1"/>
                </a:solidFill>
              </a:rPr>
              <a:t>*Program 7.3: </a:t>
            </a:r>
            <a:r>
              <a:rPr lang="en-US" altLang="zh-TW" u="sng" dirty="0">
                <a:solidFill>
                  <a:schemeClr val="tx1"/>
                </a:solidFill>
              </a:rPr>
              <a:t>Fast verification of two sorted lists (p.337)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9709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B5A70660-7967-6147-A350-E4058181B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6A8DB055-C11F-1240-8C10-70AC6D68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F50C4-3EFC-6949-A5E9-6EC521B7C9F6}" type="slidenum">
              <a:rPr lang="en-US" altLang="zh-TW"/>
              <a:pPr/>
              <a:t>130</a:t>
            </a:fld>
            <a:endParaRPr lang="en-US" altLang="zh-TW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7BDC3A10-F1C8-9A47-9CC4-28B4737FE2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1086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Permutation Cycle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3C87B68E-0EFA-8D47-998F-525CAD2413E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772" y="908720"/>
            <a:ext cx="9118228" cy="5112568"/>
          </a:xfrm>
        </p:spPr>
        <p:txBody>
          <a:bodyPr/>
          <a:lstStyle/>
          <a:p>
            <a:r>
              <a:rPr lang="en-US" altLang="zh-TW" sz="2800" dirty="0"/>
              <a:t>After sorting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Permutation [3, 2, 8, 5, 7, 1, 4, 6]</a:t>
            </a:r>
          </a:p>
          <a:p>
            <a:r>
              <a:rPr lang="en-US" altLang="zh-TW" sz="2800" dirty="0"/>
              <a:t>Every permutation is made up of </a:t>
            </a:r>
            <a:r>
              <a:rPr lang="en-US" altLang="zh-TW" sz="2800" dirty="0">
                <a:solidFill>
                  <a:srgbClr val="C00000"/>
                </a:solidFill>
              </a:rPr>
              <a:t>disjoint permutation cycles</a:t>
            </a:r>
            <a:r>
              <a:rPr lang="en-US" altLang="zh-TW" sz="2800" dirty="0"/>
              <a:t>:</a:t>
            </a:r>
          </a:p>
          <a:p>
            <a:r>
              <a:rPr lang="en-US" altLang="zh-TW" sz="2800" dirty="0"/>
              <a:t>(1, 3, 8, 6) is a nontrivial cycle</a:t>
            </a:r>
          </a:p>
          <a:p>
            <a:pPr lvl="1"/>
            <a:r>
              <a:rPr lang="en-US" altLang="zh-TW" sz="2400" dirty="0"/>
              <a:t>R1 now is in position 3, R3 in position 8, R8 is in position 6, R6 is position.</a:t>
            </a:r>
          </a:p>
          <a:p>
            <a:r>
              <a:rPr lang="en-US" altLang="zh-TW" sz="2800" dirty="0"/>
              <a:t>(4, 5, 7) is another nontrivial cycle</a:t>
            </a:r>
          </a:p>
          <a:p>
            <a:r>
              <a:rPr lang="en-US" altLang="zh-TW" sz="2800" dirty="0"/>
              <a:t>(2) is a trivial cycle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D623E89-14C6-D043-A77E-7761D3464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097489"/>
              </p:ext>
            </p:extLst>
          </p:nvPr>
        </p:nvGraphicFramePr>
        <p:xfrm>
          <a:off x="2627784" y="1271762"/>
          <a:ext cx="5376274" cy="10972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73322">
                  <a:extLst>
                    <a:ext uri="{9D8B030D-6E8A-4147-A177-3AD203B41FA5}">
                      <a16:colId xmlns:a16="http://schemas.microsoft.com/office/drawing/2014/main" val="207659521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161869199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6332335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309112611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62126513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8117255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62794210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93695449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1490877048"/>
                    </a:ext>
                  </a:extLst>
                </a:gridCol>
              </a:tblGrid>
              <a:tr h="344156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724677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key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517062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521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052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B5A70660-7967-6147-A350-E4058181B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6A8DB055-C11F-1240-8C10-70AC6D68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F50C4-3EFC-6949-A5E9-6EC521B7C9F6}" type="slidenum">
              <a:rPr lang="en-US" altLang="zh-TW"/>
              <a:pPr/>
              <a:t>131</a:t>
            </a:fld>
            <a:endParaRPr lang="en-US" altLang="zh-TW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7BDC3A10-F1C8-9A47-9CC4-28B4737FE2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1086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Example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D623E89-14C6-D043-A77E-7761D3464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253521"/>
              </p:ext>
            </p:extLst>
          </p:nvPr>
        </p:nvGraphicFramePr>
        <p:xfrm>
          <a:off x="1691680" y="2324145"/>
          <a:ext cx="5376274" cy="10972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73322">
                  <a:extLst>
                    <a:ext uri="{9D8B030D-6E8A-4147-A177-3AD203B41FA5}">
                      <a16:colId xmlns:a16="http://schemas.microsoft.com/office/drawing/2014/main" val="207659521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161869199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6332335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309112611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62126513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8117255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62794210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93695449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1490877048"/>
                    </a:ext>
                  </a:extLst>
                </a:gridCol>
              </a:tblGrid>
              <a:tr h="12813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24677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key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517062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521499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5F45DBE5-3C38-B647-A6AE-027398325730}"/>
              </a:ext>
            </a:extLst>
          </p:cNvPr>
          <p:cNvSpPr txBox="1"/>
          <p:nvPr/>
        </p:nvSpPr>
        <p:spPr>
          <a:xfrm>
            <a:off x="685800" y="963774"/>
            <a:ext cx="265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Initial configuration</a:t>
            </a:r>
            <a:endParaRPr kumimoji="1" lang="zh-TW" altLang="en-US" dirty="0"/>
          </a:p>
        </p:txBody>
      </p:sp>
      <p:sp>
        <p:nvSpPr>
          <p:cNvPr id="8" name="弧形向下箭號 7">
            <a:extLst>
              <a:ext uri="{FF2B5EF4-FFF2-40B4-BE49-F238E27FC236}">
                <a16:creationId xmlns:a16="http://schemas.microsoft.com/office/drawing/2014/main" id="{BDA1ACBE-B0F9-5340-850A-9266EACAF8C0}"/>
              </a:ext>
            </a:extLst>
          </p:cNvPr>
          <p:cNvSpPr/>
          <p:nvPr/>
        </p:nvSpPr>
        <p:spPr bwMode="auto">
          <a:xfrm flipH="1">
            <a:off x="2483768" y="1501958"/>
            <a:ext cx="1330575" cy="745669"/>
          </a:xfrm>
          <a:prstGeom prst="curvedDownArrow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弧形向下箭號 10">
            <a:extLst>
              <a:ext uri="{FF2B5EF4-FFF2-40B4-BE49-F238E27FC236}">
                <a16:creationId xmlns:a16="http://schemas.microsoft.com/office/drawing/2014/main" id="{7E79CEDE-058A-2F42-B318-754DF07A0D45}"/>
              </a:ext>
            </a:extLst>
          </p:cNvPr>
          <p:cNvSpPr/>
          <p:nvPr/>
        </p:nvSpPr>
        <p:spPr bwMode="auto">
          <a:xfrm flipH="1">
            <a:off x="3814342" y="1484074"/>
            <a:ext cx="3061913" cy="745669"/>
          </a:xfrm>
          <a:prstGeom prst="curvedDownArrow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2" name="弧形向下箭號 11">
            <a:extLst>
              <a:ext uri="{FF2B5EF4-FFF2-40B4-BE49-F238E27FC236}">
                <a16:creationId xmlns:a16="http://schemas.microsoft.com/office/drawing/2014/main" id="{FBDB1251-2157-9442-9ACC-0DB67063BA34}"/>
              </a:ext>
            </a:extLst>
          </p:cNvPr>
          <p:cNvSpPr/>
          <p:nvPr/>
        </p:nvSpPr>
        <p:spPr bwMode="auto">
          <a:xfrm flipV="1">
            <a:off x="5459452" y="3455581"/>
            <a:ext cx="1416803" cy="822188"/>
          </a:xfrm>
          <a:prstGeom prst="curvedDownArrow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3" name="弧形向下箭號 12">
            <a:extLst>
              <a:ext uri="{FF2B5EF4-FFF2-40B4-BE49-F238E27FC236}">
                <a16:creationId xmlns:a16="http://schemas.microsoft.com/office/drawing/2014/main" id="{E869F627-A1B4-E840-8589-374C1F8014F1}"/>
              </a:ext>
            </a:extLst>
          </p:cNvPr>
          <p:cNvSpPr/>
          <p:nvPr/>
        </p:nvSpPr>
        <p:spPr bwMode="auto">
          <a:xfrm flipV="1">
            <a:off x="2484636" y="3497943"/>
            <a:ext cx="3095476" cy="822188"/>
          </a:xfrm>
          <a:prstGeom prst="curvedDownArrow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542ACD60-CEDA-914D-B877-F66EB6D30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689763"/>
              </p:ext>
            </p:extLst>
          </p:nvPr>
        </p:nvGraphicFramePr>
        <p:xfrm>
          <a:off x="1691680" y="4816662"/>
          <a:ext cx="5376274" cy="10972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73322">
                  <a:extLst>
                    <a:ext uri="{9D8B030D-6E8A-4147-A177-3AD203B41FA5}">
                      <a16:colId xmlns:a16="http://schemas.microsoft.com/office/drawing/2014/main" val="207659521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161869199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6332335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309112611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62126513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8117255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62794210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93695449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1490877048"/>
                    </a:ext>
                  </a:extLst>
                </a:gridCol>
              </a:tblGrid>
              <a:tr h="12813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24677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key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517062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521499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01C3F439-B9BF-8F40-B778-4CB4EE606178}"/>
              </a:ext>
            </a:extLst>
          </p:cNvPr>
          <p:cNvSpPr txBox="1"/>
          <p:nvPr/>
        </p:nvSpPr>
        <p:spPr>
          <a:xfrm>
            <a:off x="685800" y="4277769"/>
            <a:ext cx="3701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After rearrange of first cycle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64180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B5A70660-7967-6147-A350-E4058181B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6A8DB055-C11F-1240-8C10-70AC6D68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F50C4-3EFC-6949-A5E9-6EC521B7C9F6}" type="slidenum">
              <a:rPr lang="en-US" altLang="zh-TW"/>
              <a:pPr/>
              <a:t>132</a:t>
            </a:fld>
            <a:endParaRPr lang="en-US" altLang="zh-TW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7BDC3A10-F1C8-9A47-9CC4-28B4737FE2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1086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Example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D623E89-14C6-D043-A77E-7761D3464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626031"/>
              </p:ext>
            </p:extLst>
          </p:nvPr>
        </p:nvGraphicFramePr>
        <p:xfrm>
          <a:off x="1691680" y="2324145"/>
          <a:ext cx="5376274" cy="10972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73322">
                  <a:extLst>
                    <a:ext uri="{9D8B030D-6E8A-4147-A177-3AD203B41FA5}">
                      <a16:colId xmlns:a16="http://schemas.microsoft.com/office/drawing/2014/main" val="207659521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161869199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6332335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309112611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62126513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8117255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62794210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93695449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1490877048"/>
                    </a:ext>
                  </a:extLst>
                </a:gridCol>
              </a:tblGrid>
              <a:tr h="12813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724677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key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517062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521499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5F45DBE5-3C38-B647-A6AE-027398325730}"/>
              </a:ext>
            </a:extLst>
          </p:cNvPr>
          <p:cNvSpPr txBox="1"/>
          <p:nvPr/>
        </p:nvSpPr>
        <p:spPr>
          <a:xfrm>
            <a:off x="685800" y="963774"/>
            <a:ext cx="3701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After rearrange of first cycle</a:t>
            </a:r>
            <a:endParaRPr kumimoji="1" lang="zh-TW" altLang="en-US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542ACD60-CEDA-914D-B877-F66EB6D30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210637"/>
              </p:ext>
            </p:extLst>
          </p:nvPr>
        </p:nvGraphicFramePr>
        <p:xfrm>
          <a:off x="1691680" y="4816662"/>
          <a:ext cx="5376274" cy="10972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73322">
                  <a:extLst>
                    <a:ext uri="{9D8B030D-6E8A-4147-A177-3AD203B41FA5}">
                      <a16:colId xmlns:a16="http://schemas.microsoft.com/office/drawing/2014/main" val="207659521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161869199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6332335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309112611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262126513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78117255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627942102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3936954497"/>
                    </a:ext>
                  </a:extLst>
                </a:gridCol>
                <a:gridCol w="587869">
                  <a:extLst>
                    <a:ext uri="{9D8B030D-6E8A-4147-A177-3AD203B41FA5}">
                      <a16:colId xmlns:a16="http://schemas.microsoft.com/office/drawing/2014/main" val="1490877048"/>
                    </a:ext>
                  </a:extLst>
                </a:gridCol>
              </a:tblGrid>
              <a:tr h="12813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724677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key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517062"/>
                  </a:ext>
                </a:extLst>
              </a:tr>
              <a:tr h="344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521499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01C3F439-B9BF-8F40-B778-4CB4EE606178}"/>
              </a:ext>
            </a:extLst>
          </p:cNvPr>
          <p:cNvSpPr txBox="1"/>
          <p:nvPr/>
        </p:nvSpPr>
        <p:spPr>
          <a:xfrm>
            <a:off x="685800" y="4277769"/>
            <a:ext cx="3701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After rearrange of first cycle</a:t>
            </a:r>
            <a:endParaRPr kumimoji="1" lang="zh-TW" altLang="en-US" dirty="0"/>
          </a:p>
        </p:txBody>
      </p:sp>
      <p:sp>
        <p:nvSpPr>
          <p:cNvPr id="17" name="弧形向下箭號 16">
            <a:extLst>
              <a:ext uri="{FF2B5EF4-FFF2-40B4-BE49-F238E27FC236}">
                <a16:creationId xmlns:a16="http://schemas.microsoft.com/office/drawing/2014/main" id="{87142D7A-9547-6A45-B287-C21B78F2ECBA}"/>
              </a:ext>
            </a:extLst>
          </p:cNvPr>
          <p:cNvSpPr/>
          <p:nvPr/>
        </p:nvSpPr>
        <p:spPr bwMode="auto">
          <a:xfrm flipH="1">
            <a:off x="4211960" y="1509447"/>
            <a:ext cx="864096" cy="745669"/>
          </a:xfrm>
          <a:prstGeom prst="curvedDownArrow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8" name="弧形向下箭號 17">
            <a:extLst>
              <a:ext uri="{FF2B5EF4-FFF2-40B4-BE49-F238E27FC236}">
                <a16:creationId xmlns:a16="http://schemas.microsoft.com/office/drawing/2014/main" id="{7BFD9EC3-D6A9-324A-A4B9-2C2DD0B3EA44}"/>
              </a:ext>
            </a:extLst>
          </p:cNvPr>
          <p:cNvSpPr/>
          <p:nvPr/>
        </p:nvSpPr>
        <p:spPr bwMode="auto">
          <a:xfrm flipH="1">
            <a:off x="4932040" y="1509446"/>
            <a:ext cx="1296144" cy="745669"/>
          </a:xfrm>
          <a:prstGeom prst="curvedDownArrow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9" name="弧形向下箭號 18">
            <a:extLst>
              <a:ext uri="{FF2B5EF4-FFF2-40B4-BE49-F238E27FC236}">
                <a16:creationId xmlns:a16="http://schemas.microsoft.com/office/drawing/2014/main" id="{861669E5-7204-5C4B-92A1-47F3FA55F42D}"/>
              </a:ext>
            </a:extLst>
          </p:cNvPr>
          <p:cNvSpPr/>
          <p:nvPr/>
        </p:nvSpPr>
        <p:spPr bwMode="auto">
          <a:xfrm flipV="1">
            <a:off x="4319972" y="3465853"/>
            <a:ext cx="1980220" cy="767488"/>
          </a:xfrm>
          <a:prstGeom prst="curvedDownArrow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48314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6E8F5250-D3AD-7D42-B9EE-814179E99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C4C8BDAE-6687-6549-81C8-D37FBC288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688-2CD9-D74F-8DEC-4FF6B20D14B0}" type="slidenum">
              <a:rPr lang="en-US" altLang="zh-TW"/>
              <a:pPr/>
              <a:t>133</a:t>
            </a:fld>
            <a:endParaRPr lang="en-US" altLang="zh-TW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E3533C9A-7ECE-F848-976B-E6BE7AF33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123031"/>
            <a:ext cx="8153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Algorithm for Table Sort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9D082479-0952-5D4B-BD59-6DA73F5A5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1556792"/>
            <a:ext cx="90868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void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tableSort</a:t>
            </a:r>
            <a:r>
              <a:rPr lang="en-US" altLang="zh-TW" sz="2800" b="1" dirty="0">
                <a:latin typeface="Courier New" panose="02070309020205020404" pitchFamily="49" charset="0"/>
              </a:rPr>
              <a:t>(element a[],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n,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t[])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, current, next;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element temp;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for 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=0;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&lt;n-1;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++)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if (t[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]!=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) 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temp</a:t>
            </a:r>
            <a:r>
              <a:rPr lang="zh-TW" altLang="en-US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>
                <a:latin typeface="Courier New" panose="02070309020205020404" pitchFamily="49" charset="0"/>
              </a:rPr>
              <a:t>= a[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];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current=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  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AC33582-CDF8-024E-96BA-39E2F4A7E7DC}"/>
              </a:ext>
            </a:extLst>
          </p:cNvPr>
          <p:cNvSpPr txBox="1"/>
          <p:nvPr/>
        </p:nvSpPr>
        <p:spPr>
          <a:xfrm>
            <a:off x="5965974" y="3861048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// Non-trivial cycle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85556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EB6B604B-59B5-2646-A6CA-36E1CFFE4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A63440E6-1A14-6E40-AB94-AC0F5B146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9EF9-B039-F241-82CF-DB79E9211920}" type="slidenum">
              <a:rPr lang="en-US" altLang="zh-TW"/>
              <a:pPr/>
              <a:t>134</a:t>
            </a:fld>
            <a:endParaRPr lang="en-US" altLang="zh-TW"/>
          </a:p>
        </p:txBody>
      </p:sp>
      <p:sp>
        <p:nvSpPr>
          <p:cNvPr id="88068" name="Rectangle 4">
            <a:extLst>
              <a:ext uri="{FF2B5EF4-FFF2-40B4-BE49-F238E27FC236}">
                <a16:creationId xmlns:a16="http://schemas.microsoft.com/office/drawing/2014/main" id="{952D33F1-0CA5-5843-9A5D-48C0B533F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832" y="2482552"/>
            <a:ext cx="90868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70000"/>
              </a:lnSpc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do 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next = t[current];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</a:t>
            </a:r>
            <a:r>
              <a:rPr lang="en-US" altLang="zh-TW" sz="2800" b="1" dirty="0">
                <a:solidFill>
                  <a:srgbClr val="E3AB01"/>
                </a:solidFill>
                <a:latin typeface="Courier New" panose="02070309020205020404" pitchFamily="49" charset="0"/>
              </a:rPr>
              <a:t>a[current] = a[next];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solidFill>
                  <a:srgbClr val="E3AB01"/>
                </a:solidFill>
                <a:latin typeface="Courier New" panose="02070309020205020404" pitchFamily="49" charset="0"/>
              </a:rPr>
              <a:t>      t[current]</a:t>
            </a:r>
            <a:r>
              <a:rPr lang="zh-TW" altLang="en-US" sz="2800" b="1" dirty="0">
                <a:solidFill>
                  <a:srgbClr val="E3AB01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800" b="1" dirty="0">
                <a:solidFill>
                  <a:srgbClr val="E3AB01"/>
                </a:solidFill>
                <a:latin typeface="Courier New" panose="02070309020205020404" pitchFamily="49" charset="0"/>
              </a:rPr>
              <a:t>= current;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current = next;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} while (t[current]!=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a[current] = temp;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t[current] = current;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}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59C5CCF-EFC5-D941-9FB4-9DD7D864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3772"/>
            <a:ext cx="5410200" cy="27305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3E564E6-B894-6B4E-ADB4-3A01ED4ABFC9}"/>
              </a:ext>
            </a:extLst>
          </p:cNvPr>
          <p:cNvSpPr txBox="1"/>
          <p:nvPr/>
        </p:nvSpPr>
        <p:spPr>
          <a:xfrm>
            <a:off x="2212938" y="153003"/>
            <a:ext cx="224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current = </a:t>
            </a:r>
            <a:r>
              <a:rPr lang="en-US" altLang="zh-TW" dirty="0" err="1"/>
              <a:t>i</a:t>
            </a:r>
            <a:r>
              <a:rPr kumimoji="1" lang="en-US" altLang="zh-TW" dirty="0"/>
              <a:t> = 4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6372A12-AF9C-0844-BD8F-AED61D4E2539}"/>
              </a:ext>
            </a:extLst>
          </p:cNvPr>
          <p:cNvSpPr txBox="1"/>
          <p:nvPr/>
        </p:nvSpPr>
        <p:spPr>
          <a:xfrm>
            <a:off x="2555776" y="2193368"/>
            <a:ext cx="224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current = 6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05EF802-C941-2342-83C9-511E1C1338DB}"/>
              </a:ext>
            </a:extLst>
          </p:cNvPr>
          <p:cNvSpPr txBox="1"/>
          <p:nvPr/>
        </p:nvSpPr>
        <p:spPr>
          <a:xfrm>
            <a:off x="6025406" y="128206"/>
            <a:ext cx="224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current = 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73997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41090F-A6BD-7D4C-863C-F96B00A71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FEE1F10-E8FC-DC4B-9882-4E183EBB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30B6DD-FE7C-5E48-8D22-C39B73AD9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108-B02E-CE40-89EA-BB6361139B71}" type="slidenum">
              <a:rPr lang="en-US" altLang="zh-TW" smtClean="0"/>
              <a:pPr/>
              <a:t>135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340549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1F717C1C-33E3-D846-A0E8-52C273D3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9AB81A41-CF88-9B49-A184-AF304648D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D0C7-CB06-0A4C-BC97-FC47A8A2C7A5}" type="slidenum">
              <a:rPr lang="en-US" altLang="zh-TW"/>
              <a:pPr/>
              <a:t>136</a:t>
            </a:fld>
            <a:endParaRPr lang="en-US" altLang="zh-TW"/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B162BC54-F8A1-B246-8177-7582EB2D8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8864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External Sorting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BF64D256-4D4F-8542-8249-243C7CDF4DC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752" y="1556792"/>
            <a:ext cx="9036496" cy="3600400"/>
          </a:xfrm>
        </p:spPr>
        <p:txBody>
          <a:bodyPr/>
          <a:lstStyle/>
          <a:p>
            <a:r>
              <a:rPr lang="en-US" altLang="zh-TW" sz="2800" dirty="0"/>
              <a:t>Some lists are too large to fit in the memory of a computer</a:t>
            </a:r>
          </a:p>
          <a:p>
            <a:pPr lvl="1"/>
            <a:r>
              <a:rPr lang="en-US" altLang="zh-TW" sz="2400" dirty="0"/>
              <a:t>Some records are stored in the disk</a:t>
            </a:r>
            <a:endParaRPr lang="en-US" altLang="zh-TW" sz="2800" dirty="0"/>
          </a:p>
          <a:p>
            <a:r>
              <a:rPr lang="en-US" altLang="zh-TW" sz="2800" dirty="0"/>
              <a:t>Merge sort</a:t>
            </a:r>
          </a:p>
          <a:p>
            <a:pPr lvl="1"/>
            <a:r>
              <a:rPr lang="en-US" altLang="zh-TW" sz="2400" dirty="0"/>
              <a:t>Segments of the input list are sorted (using an internal method)</a:t>
            </a:r>
          </a:p>
          <a:p>
            <a:pPr lvl="1"/>
            <a:r>
              <a:rPr lang="en-US" altLang="zh-TW" sz="2400" dirty="0"/>
              <a:t>Sorted segments (called runs) are written onto external storage</a:t>
            </a:r>
          </a:p>
          <a:p>
            <a:pPr lvl="1"/>
            <a:r>
              <a:rPr lang="en-US" altLang="zh-TW" sz="2400" dirty="0"/>
              <a:t>Runs are merged until only run is left</a:t>
            </a:r>
            <a:endParaRPr lang="en-US" altLang="zh-TW" sz="20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0711513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1F717C1C-33E3-D846-A0E8-52C273D3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9AB81A41-CF88-9B49-A184-AF304648D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D0C7-CB06-0A4C-BC97-FC47A8A2C7A5}" type="slidenum">
              <a:rPr lang="en-US" altLang="zh-TW"/>
              <a:pPr/>
              <a:t>137</a:t>
            </a:fld>
            <a:endParaRPr lang="en-US" altLang="zh-TW"/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B162BC54-F8A1-B246-8177-7582EB2D8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17140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Example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BF64D256-4D4F-8542-8249-243C7CDF4DC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619" y="764704"/>
            <a:ext cx="9036496" cy="5264813"/>
          </a:xfrm>
        </p:spPr>
        <p:txBody>
          <a:bodyPr/>
          <a:lstStyle/>
          <a:p>
            <a:r>
              <a:rPr lang="en-US" altLang="zh-TW" sz="2800" dirty="0"/>
              <a:t>Consider a computer which is capable of sorting 750 records is used to sort 4500 records (i.e., 6x)</a:t>
            </a:r>
          </a:p>
          <a:p>
            <a:r>
              <a:rPr lang="en-US" altLang="zh-TW" sz="2800" dirty="0"/>
              <a:t>Six runs are generated with each run sorting 750 records</a:t>
            </a:r>
            <a:r>
              <a:rPr lang="zh-TW" altLang="en-US" sz="2800" dirty="0"/>
              <a:t> </a:t>
            </a:r>
            <a:r>
              <a:rPr lang="en-US" altLang="zh-TW" sz="2800" dirty="0"/>
              <a:t>by internal sort</a:t>
            </a:r>
          </a:p>
          <a:p>
            <a:r>
              <a:rPr lang="en-US" altLang="zh-TW" sz="2800" dirty="0"/>
              <a:t>Disk has a block length of 250 records</a:t>
            </a:r>
          </a:p>
          <a:p>
            <a:r>
              <a:rPr lang="en-US" altLang="zh-TW" sz="2800" dirty="0"/>
              <a:t>Allocate </a:t>
            </a:r>
            <a:r>
              <a:rPr lang="en-US" altLang="zh-TW" sz="2800" dirty="0">
                <a:solidFill>
                  <a:srgbClr val="C00000"/>
                </a:solidFill>
              </a:rPr>
              <a:t>three 250-record blocks </a:t>
            </a:r>
            <a:r>
              <a:rPr lang="en-US" altLang="zh-TW" sz="2800" dirty="0"/>
              <a:t>of internal memory for performing merging runs</a:t>
            </a:r>
          </a:p>
          <a:p>
            <a:r>
              <a:rPr lang="en-US" altLang="zh-TW" sz="2800" dirty="0"/>
              <a:t>Two for input run 2 runs and the last one is for output</a:t>
            </a:r>
          </a:p>
          <a:p>
            <a:r>
              <a:rPr lang="en-US" altLang="zh-TW" sz="2800" dirty="0"/>
              <a:t>Three factors contributing to the read/write time of disk:</a:t>
            </a:r>
          </a:p>
          <a:p>
            <a:pPr lvl="1"/>
            <a:r>
              <a:rPr lang="en-US" altLang="zh-TW" sz="2400" dirty="0"/>
              <a:t>Seek time</a:t>
            </a:r>
          </a:p>
          <a:p>
            <a:pPr lvl="1"/>
            <a:r>
              <a:rPr lang="en-US" altLang="zh-TW" sz="2400" dirty="0"/>
              <a:t>Latency time</a:t>
            </a:r>
          </a:p>
          <a:p>
            <a:pPr lvl="1"/>
            <a:r>
              <a:rPr lang="en-US" altLang="zh-TW" sz="2400" dirty="0"/>
              <a:t>Transmission time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E3C0A56-CE5F-264A-9215-C47602F4F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102244"/>
              </p:ext>
            </p:extLst>
          </p:nvPr>
        </p:nvGraphicFramePr>
        <p:xfrm>
          <a:off x="3491880" y="5544061"/>
          <a:ext cx="1512168" cy="3708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30888123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23174573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149570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05467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6D8BF39F-8341-114A-93FE-9B88ED248D89}"/>
              </a:ext>
            </a:extLst>
          </p:cNvPr>
          <p:cNvSpPr txBox="1"/>
          <p:nvPr/>
        </p:nvSpPr>
        <p:spPr>
          <a:xfrm>
            <a:off x="3783735" y="5914901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1-750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3665354-B172-6F49-90E3-DAD7F3F33927}"/>
              </a:ext>
            </a:extLst>
          </p:cNvPr>
          <p:cNvSpPr txBox="1"/>
          <p:nvPr/>
        </p:nvSpPr>
        <p:spPr>
          <a:xfrm>
            <a:off x="3767089" y="50496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Run 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25B2655-37C4-8A4D-BD6F-59937EA7F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527957"/>
              </p:ext>
            </p:extLst>
          </p:nvPr>
        </p:nvGraphicFramePr>
        <p:xfrm>
          <a:off x="5161546" y="5544061"/>
          <a:ext cx="1512168" cy="3708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30888123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23174573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149570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05467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E3C732B1-3A86-984B-B4DF-0828BAFB6E75}"/>
              </a:ext>
            </a:extLst>
          </p:cNvPr>
          <p:cNvSpPr txBox="1"/>
          <p:nvPr/>
        </p:nvSpPr>
        <p:spPr>
          <a:xfrm>
            <a:off x="5226625" y="5914901"/>
            <a:ext cx="1367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751-1500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537ABB-02A0-4B40-9163-EEF3EAA89762}"/>
              </a:ext>
            </a:extLst>
          </p:cNvPr>
          <p:cNvSpPr txBox="1"/>
          <p:nvPr/>
        </p:nvSpPr>
        <p:spPr>
          <a:xfrm>
            <a:off x="5436755" y="5049604"/>
            <a:ext cx="928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Run 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F8ED7BC-66A3-644A-8693-E5477D7C1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289607"/>
              </p:ext>
            </p:extLst>
          </p:nvPr>
        </p:nvGraphicFramePr>
        <p:xfrm>
          <a:off x="7307387" y="5544061"/>
          <a:ext cx="1512168" cy="3708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30888123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23174573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149570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05467"/>
                  </a:ext>
                </a:extLst>
              </a:tr>
            </a:tbl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7037F919-B2CE-5D43-B421-F6DA69DD765B}"/>
              </a:ext>
            </a:extLst>
          </p:cNvPr>
          <p:cNvSpPr txBox="1"/>
          <p:nvPr/>
        </p:nvSpPr>
        <p:spPr>
          <a:xfrm>
            <a:off x="7316298" y="5914901"/>
            <a:ext cx="161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3751-4500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8A164A7-7DD8-4A4A-A919-D9FF9903F63A}"/>
              </a:ext>
            </a:extLst>
          </p:cNvPr>
          <p:cNvSpPr txBox="1"/>
          <p:nvPr/>
        </p:nvSpPr>
        <p:spPr>
          <a:xfrm>
            <a:off x="7582596" y="5049604"/>
            <a:ext cx="928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Run 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C076C78-CB22-2841-B8DC-3BB9FC27A0EF}"/>
              </a:ext>
            </a:extLst>
          </p:cNvPr>
          <p:cNvSpPr txBox="1"/>
          <p:nvPr/>
        </p:nvSpPr>
        <p:spPr>
          <a:xfrm>
            <a:off x="6769311" y="545323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…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77428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投影片編號版面配置區 3">
            <a:extLst>
              <a:ext uri="{FF2B5EF4-FFF2-40B4-BE49-F238E27FC236}">
                <a16:creationId xmlns:a16="http://schemas.microsoft.com/office/drawing/2014/main" id="{84B00960-CF29-C449-9DB1-F9967911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7F1D-52D3-2F48-AEF9-B512320AC549}" type="slidenum">
              <a:rPr lang="en-US" altLang="zh-TW"/>
              <a:pPr/>
              <a:t>138</a:t>
            </a:fld>
            <a:endParaRPr lang="en-US" altLang="zh-TW"/>
          </a:p>
        </p:txBody>
      </p:sp>
      <p:sp>
        <p:nvSpPr>
          <p:cNvPr id="92172" name="Line 12">
            <a:extLst>
              <a:ext uri="{FF2B5EF4-FFF2-40B4-BE49-F238E27FC236}">
                <a16:creationId xmlns:a16="http://schemas.microsoft.com/office/drawing/2014/main" id="{856BF160-7C02-7F4E-A126-4DDF337675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038" y="2667000"/>
            <a:ext cx="760412" cy="760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173" name="Line 13">
            <a:extLst>
              <a:ext uri="{FF2B5EF4-FFF2-40B4-BE49-F238E27FC236}">
                <a16:creationId xmlns:a16="http://schemas.microsoft.com/office/drawing/2014/main" id="{FC90F153-33AC-1D49-BA13-57DC4FAD8C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43038" y="2667000"/>
            <a:ext cx="912812" cy="760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174" name="Line 14">
            <a:extLst>
              <a:ext uri="{FF2B5EF4-FFF2-40B4-BE49-F238E27FC236}">
                <a16:creationId xmlns:a16="http://schemas.microsoft.com/office/drawing/2014/main" id="{B400E28F-7E1B-004C-B3C9-B20EF496D1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1438" y="2667000"/>
            <a:ext cx="684212" cy="760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175" name="Line 15">
            <a:extLst>
              <a:ext uri="{FF2B5EF4-FFF2-40B4-BE49-F238E27FC236}">
                <a16:creationId xmlns:a16="http://schemas.microsoft.com/office/drawing/2014/main" id="{7327262D-6737-A746-A98D-A81E3125F3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7238" y="2667000"/>
            <a:ext cx="989012" cy="760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176" name="Line 16">
            <a:extLst>
              <a:ext uri="{FF2B5EF4-FFF2-40B4-BE49-F238E27FC236}">
                <a16:creationId xmlns:a16="http://schemas.microsoft.com/office/drawing/2014/main" id="{6C24F398-C54A-614D-8BC0-C7F036C048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1838" y="2667000"/>
            <a:ext cx="608012" cy="760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177" name="Line 17">
            <a:extLst>
              <a:ext uri="{FF2B5EF4-FFF2-40B4-BE49-F238E27FC236}">
                <a16:creationId xmlns:a16="http://schemas.microsoft.com/office/drawing/2014/main" id="{50D7A602-6664-C440-A873-D4E6BBEA5A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91438" y="2667000"/>
            <a:ext cx="736600" cy="760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178" name="Rectangle 18">
            <a:extLst>
              <a:ext uri="{FF2B5EF4-FFF2-40B4-BE49-F238E27FC236}">
                <a16:creationId xmlns:a16="http://schemas.microsoft.com/office/drawing/2014/main" id="{F5E8AB51-EAB0-9C44-B3FC-4EA5FDE24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4652963"/>
            <a:ext cx="6083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571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714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86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/>
              <a:t>3000 Records</a:t>
            </a:r>
          </a:p>
        </p:txBody>
      </p:sp>
      <p:sp>
        <p:nvSpPr>
          <p:cNvPr id="92179" name="Line 19">
            <a:extLst>
              <a:ext uri="{FF2B5EF4-FFF2-40B4-BE49-F238E27FC236}">
                <a16:creationId xmlns:a16="http://schemas.microsoft.com/office/drawing/2014/main" id="{317D6D96-88F4-8F4C-A224-721B6BB291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238" y="3810000"/>
            <a:ext cx="1446212" cy="8366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180" name="Line 20">
            <a:extLst>
              <a:ext uri="{FF2B5EF4-FFF2-40B4-BE49-F238E27FC236}">
                <a16:creationId xmlns:a16="http://schemas.microsoft.com/office/drawing/2014/main" id="{EC6972B8-55E2-4F46-9A48-970C603D7B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67038" y="3810000"/>
            <a:ext cx="1674812" cy="8366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181" name="Rectangle 21">
            <a:extLst>
              <a:ext uri="{FF2B5EF4-FFF2-40B4-BE49-F238E27FC236}">
                <a16:creationId xmlns:a16="http://schemas.microsoft.com/office/drawing/2014/main" id="{BE6A2C27-DE1F-8E47-AEC6-75F79240D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5872163"/>
            <a:ext cx="89027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571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714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86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/>
              <a:t>4500 Records</a:t>
            </a:r>
          </a:p>
        </p:txBody>
      </p:sp>
      <p:sp>
        <p:nvSpPr>
          <p:cNvPr id="92182" name="Line 22">
            <a:extLst>
              <a:ext uri="{FF2B5EF4-FFF2-40B4-BE49-F238E27FC236}">
                <a16:creationId xmlns:a16="http://schemas.microsoft.com/office/drawing/2014/main" id="{231056A4-51EA-9149-AC33-FFF9A12340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3238" y="5029200"/>
            <a:ext cx="2284412" cy="8366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183" name="Line 23">
            <a:extLst>
              <a:ext uri="{FF2B5EF4-FFF2-40B4-BE49-F238E27FC236}">
                <a16:creationId xmlns:a16="http://schemas.microsoft.com/office/drawing/2014/main" id="{2D6F65F7-A000-BF46-8A63-EA846AAD76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9238" y="3810000"/>
            <a:ext cx="2436812" cy="2055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185" name="Text Box 25">
            <a:extLst>
              <a:ext uri="{FF2B5EF4-FFF2-40B4-BE49-F238E27FC236}">
                <a16:creationId xmlns:a16="http://schemas.microsoft.com/office/drawing/2014/main" id="{EB654F79-FFF7-9B45-842F-9D46589C6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0"/>
            <a:ext cx="5245645" cy="157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File: 4500 records, a[1], …, a[4500]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Internal memory: 750 records (3 blocks)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Block length: 250 records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Input disk vs. scratch pad (disk)</a:t>
            </a:r>
          </a:p>
        </p:txBody>
      </p:sp>
      <p:sp>
        <p:nvSpPr>
          <p:cNvPr id="92186" name="Text Box 26">
            <a:extLst>
              <a:ext uri="{FF2B5EF4-FFF2-40B4-BE49-F238E27FC236}">
                <a16:creationId xmlns:a16="http://schemas.microsoft.com/office/drawing/2014/main" id="{846A05DF-F2A7-DB4B-9E83-DDC9C8000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313" y="1412875"/>
            <a:ext cx="81867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TW" dirty="0"/>
              <a:t>(1) sort three blocks at a time and write them out onto scratch pad</a:t>
            </a:r>
          </a:p>
          <a:p>
            <a:r>
              <a:rPr lang="en-US" altLang="zh-TW" dirty="0"/>
              <a:t>(2) three blocks: two input buffers &amp; one output buffer</a:t>
            </a:r>
          </a:p>
        </p:txBody>
      </p:sp>
      <p:sp>
        <p:nvSpPr>
          <p:cNvPr id="92187" name="Text Box 27">
            <a:extLst>
              <a:ext uri="{FF2B5EF4-FFF2-40B4-BE49-F238E27FC236}">
                <a16:creationId xmlns:a16="http://schemas.microsoft.com/office/drawing/2014/main" id="{1CFFBFA1-E3BA-6446-A956-355B3C3BD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284984" y="5640240"/>
            <a:ext cx="4117131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TW" dirty="0"/>
              <a:t>(1 + 2 + 2/3) * 18 * 2  (i.e., I/O)</a:t>
            </a:r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AACED70E-BB6B-E24C-B9DB-8344E16DD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963313"/>
              </p:ext>
            </p:extLst>
          </p:nvPr>
        </p:nvGraphicFramePr>
        <p:xfrm>
          <a:off x="82191" y="2338705"/>
          <a:ext cx="1249449" cy="3708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16483">
                  <a:extLst>
                    <a:ext uri="{9D8B030D-6E8A-4147-A177-3AD203B41FA5}">
                      <a16:colId xmlns:a16="http://schemas.microsoft.com/office/drawing/2014/main" val="308881233"/>
                    </a:ext>
                  </a:extLst>
                </a:gridCol>
                <a:gridCol w="416483">
                  <a:extLst>
                    <a:ext uri="{9D8B030D-6E8A-4147-A177-3AD203B41FA5}">
                      <a16:colId xmlns:a16="http://schemas.microsoft.com/office/drawing/2014/main" val="3231745730"/>
                    </a:ext>
                  </a:extLst>
                </a:gridCol>
                <a:gridCol w="416483">
                  <a:extLst>
                    <a:ext uri="{9D8B030D-6E8A-4147-A177-3AD203B41FA5}">
                      <a16:colId xmlns:a16="http://schemas.microsoft.com/office/drawing/2014/main" val="3149570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05467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0367E828-A0FA-EA4C-A67A-6C82BC7B5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450977"/>
              </p:ext>
            </p:extLst>
          </p:nvPr>
        </p:nvGraphicFramePr>
        <p:xfrm>
          <a:off x="1666007" y="2338705"/>
          <a:ext cx="1249449" cy="3708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16483">
                  <a:extLst>
                    <a:ext uri="{9D8B030D-6E8A-4147-A177-3AD203B41FA5}">
                      <a16:colId xmlns:a16="http://schemas.microsoft.com/office/drawing/2014/main" val="308881233"/>
                    </a:ext>
                  </a:extLst>
                </a:gridCol>
                <a:gridCol w="416483">
                  <a:extLst>
                    <a:ext uri="{9D8B030D-6E8A-4147-A177-3AD203B41FA5}">
                      <a16:colId xmlns:a16="http://schemas.microsoft.com/office/drawing/2014/main" val="3231745730"/>
                    </a:ext>
                  </a:extLst>
                </a:gridCol>
                <a:gridCol w="416483">
                  <a:extLst>
                    <a:ext uri="{9D8B030D-6E8A-4147-A177-3AD203B41FA5}">
                      <a16:colId xmlns:a16="http://schemas.microsoft.com/office/drawing/2014/main" val="3149570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05467"/>
                  </a:ext>
                </a:extLst>
              </a:tr>
            </a:tbl>
          </a:graphicData>
        </a:graphic>
      </p:graphicFrame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9F945F19-CFA9-574F-8BF7-CE1F6BC0C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45725"/>
              </p:ext>
            </p:extLst>
          </p:nvPr>
        </p:nvGraphicFramePr>
        <p:xfrm>
          <a:off x="3277118" y="2338705"/>
          <a:ext cx="1249449" cy="3708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16483">
                  <a:extLst>
                    <a:ext uri="{9D8B030D-6E8A-4147-A177-3AD203B41FA5}">
                      <a16:colId xmlns:a16="http://schemas.microsoft.com/office/drawing/2014/main" val="308881233"/>
                    </a:ext>
                  </a:extLst>
                </a:gridCol>
                <a:gridCol w="416483">
                  <a:extLst>
                    <a:ext uri="{9D8B030D-6E8A-4147-A177-3AD203B41FA5}">
                      <a16:colId xmlns:a16="http://schemas.microsoft.com/office/drawing/2014/main" val="3231745730"/>
                    </a:ext>
                  </a:extLst>
                </a:gridCol>
                <a:gridCol w="416483">
                  <a:extLst>
                    <a:ext uri="{9D8B030D-6E8A-4147-A177-3AD203B41FA5}">
                      <a16:colId xmlns:a16="http://schemas.microsoft.com/office/drawing/2014/main" val="3149570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05467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51400E5D-18C9-B643-B48D-6BD1206E9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099482"/>
              </p:ext>
            </p:extLst>
          </p:nvPr>
        </p:nvGraphicFramePr>
        <p:xfrm>
          <a:off x="4888229" y="2338705"/>
          <a:ext cx="1249449" cy="3708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16483">
                  <a:extLst>
                    <a:ext uri="{9D8B030D-6E8A-4147-A177-3AD203B41FA5}">
                      <a16:colId xmlns:a16="http://schemas.microsoft.com/office/drawing/2014/main" val="308881233"/>
                    </a:ext>
                  </a:extLst>
                </a:gridCol>
                <a:gridCol w="416483">
                  <a:extLst>
                    <a:ext uri="{9D8B030D-6E8A-4147-A177-3AD203B41FA5}">
                      <a16:colId xmlns:a16="http://schemas.microsoft.com/office/drawing/2014/main" val="3231745730"/>
                    </a:ext>
                  </a:extLst>
                </a:gridCol>
                <a:gridCol w="416483">
                  <a:extLst>
                    <a:ext uri="{9D8B030D-6E8A-4147-A177-3AD203B41FA5}">
                      <a16:colId xmlns:a16="http://schemas.microsoft.com/office/drawing/2014/main" val="3149570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05467"/>
                  </a:ext>
                </a:extLst>
              </a:tr>
            </a:tbl>
          </a:graphicData>
        </a:graphic>
      </p:graphicFrame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0A864628-C431-544C-BFD2-142220964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41091"/>
              </p:ext>
            </p:extLst>
          </p:nvPr>
        </p:nvGraphicFramePr>
        <p:xfrm>
          <a:off x="6372200" y="2338080"/>
          <a:ext cx="1249449" cy="3708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16483">
                  <a:extLst>
                    <a:ext uri="{9D8B030D-6E8A-4147-A177-3AD203B41FA5}">
                      <a16:colId xmlns:a16="http://schemas.microsoft.com/office/drawing/2014/main" val="308881233"/>
                    </a:ext>
                  </a:extLst>
                </a:gridCol>
                <a:gridCol w="416483">
                  <a:extLst>
                    <a:ext uri="{9D8B030D-6E8A-4147-A177-3AD203B41FA5}">
                      <a16:colId xmlns:a16="http://schemas.microsoft.com/office/drawing/2014/main" val="3231745730"/>
                    </a:ext>
                  </a:extLst>
                </a:gridCol>
                <a:gridCol w="416483">
                  <a:extLst>
                    <a:ext uri="{9D8B030D-6E8A-4147-A177-3AD203B41FA5}">
                      <a16:colId xmlns:a16="http://schemas.microsoft.com/office/drawing/2014/main" val="3149570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05467"/>
                  </a:ext>
                </a:extLst>
              </a:tr>
            </a:tbl>
          </a:graphicData>
        </a:graphic>
      </p:graphicFrame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7279AC38-2024-7F47-9B10-74F7E32FD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145985"/>
              </p:ext>
            </p:extLst>
          </p:nvPr>
        </p:nvGraphicFramePr>
        <p:xfrm>
          <a:off x="7812360" y="2323675"/>
          <a:ext cx="1249449" cy="3708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16483">
                  <a:extLst>
                    <a:ext uri="{9D8B030D-6E8A-4147-A177-3AD203B41FA5}">
                      <a16:colId xmlns:a16="http://schemas.microsoft.com/office/drawing/2014/main" val="308881233"/>
                    </a:ext>
                  </a:extLst>
                </a:gridCol>
                <a:gridCol w="416483">
                  <a:extLst>
                    <a:ext uri="{9D8B030D-6E8A-4147-A177-3AD203B41FA5}">
                      <a16:colId xmlns:a16="http://schemas.microsoft.com/office/drawing/2014/main" val="3231745730"/>
                    </a:ext>
                  </a:extLst>
                </a:gridCol>
                <a:gridCol w="416483">
                  <a:extLst>
                    <a:ext uri="{9D8B030D-6E8A-4147-A177-3AD203B41FA5}">
                      <a16:colId xmlns:a16="http://schemas.microsoft.com/office/drawing/2014/main" val="3149570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05467"/>
                  </a:ext>
                </a:extLst>
              </a:tr>
            </a:tbl>
          </a:graphicData>
        </a:graphic>
      </p:graphicFrame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0583543D-E62E-FE4B-BB8A-C12F94AB5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78157"/>
              </p:ext>
            </p:extLst>
          </p:nvPr>
        </p:nvGraphicFramePr>
        <p:xfrm>
          <a:off x="6984875" y="547072"/>
          <a:ext cx="1512168" cy="3708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30888123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23174573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149570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05467"/>
                  </a:ext>
                </a:extLst>
              </a:tr>
            </a:tbl>
          </a:graphicData>
        </a:graphic>
      </p:graphicFrame>
      <p:sp>
        <p:nvSpPr>
          <p:cNvPr id="37" name="文字方塊 36">
            <a:extLst>
              <a:ext uri="{FF2B5EF4-FFF2-40B4-BE49-F238E27FC236}">
                <a16:creationId xmlns:a16="http://schemas.microsoft.com/office/drawing/2014/main" id="{1CE5A5BE-04B9-854C-8E67-4DA1104D6FEE}"/>
              </a:ext>
            </a:extLst>
          </p:cNvPr>
          <p:cNvSpPr txBox="1"/>
          <p:nvPr/>
        </p:nvSpPr>
        <p:spPr>
          <a:xfrm>
            <a:off x="6940079" y="943743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750 records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097D8AF-9CFA-4044-8A1D-00779E888906}"/>
              </a:ext>
            </a:extLst>
          </p:cNvPr>
          <p:cNvSpPr txBox="1"/>
          <p:nvPr/>
        </p:nvSpPr>
        <p:spPr>
          <a:xfrm>
            <a:off x="7260084" y="52615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Run 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C757C53E-D039-1643-817D-D28E35C2F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419276"/>
              </p:ext>
            </p:extLst>
          </p:nvPr>
        </p:nvGraphicFramePr>
        <p:xfrm>
          <a:off x="303762" y="3446872"/>
          <a:ext cx="2351124" cy="3708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91854">
                  <a:extLst>
                    <a:ext uri="{9D8B030D-6E8A-4147-A177-3AD203B41FA5}">
                      <a16:colId xmlns:a16="http://schemas.microsoft.com/office/drawing/2014/main" val="308881233"/>
                    </a:ext>
                  </a:extLst>
                </a:gridCol>
                <a:gridCol w="391854">
                  <a:extLst>
                    <a:ext uri="{9D8B030D-6E8A-4147-A177-3AD203B41FA5}">
                      <a16:colId xmlns:a16="http://schemas.microsoft.com/office/drawing/2014/main" val="3231745730"/>
                    </a:ext>
                  </a:extLst>
                </a:gridCol>
                <a:gridCol w="391854">
                  <a:extLst>
                    <a:ext uri="{9D8B030D-6E8A-4147-A177-3AD203B41FA5}">
                      <a16:colId xmlns:a16="http://schemas.microsoft.com/office/drawing/2014/main" val="4278007746"/>
                    </a:ext>
                  </a:extLst>
                </a:gridCol>
                <a:gridCol w="391854">
                  <a:extLst>
                    <a:ext uri="{9D8B030D-6E8A-4147-A177-3AD203B41FA5}">
                      <a16:colId xmlns:a16="http://schemas.microsoft.com/office/drawing/2014/main" val="166109229"/>
                    </a:ext>
                  </a:extLst>
                </a:gridCol>
                <a:gridCol w="391854">
                  <a:extLst>
                    <a:ext uri="{9D8B030D-6E8A-4147-A177-3AD203B41FA5}">
                      <a16:colId xmlns:a16="http://schemas.microsoft.com/office/drawing/2014/main" val="3149570058"/>
                    </a:ext>
                  </a:extLst>
                </a:gridCol>
                <a:gridCol w="391854">
                  <a:extLst>
                    <a:ext uri="{9D8B030D-6E8A-4147-A177-3AD203B41FA5}">
                      <a16:colId xmlns:a16="http://schemas.microsoft.com/office/drawing/2014/main" val="1188809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05467"/>
                  </a:ext>
                </a:extLst>
              </a:tr>
            </a:tbl>
          </a:graphicData>
        </a:graphic>
      </p:graphicFrame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D41E3F4F-55F4-B34B-A45D-E3620EFE9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350758"/>
              </p:ext>
            </p:extLst>
          </p:nvPr>
        </p:nvGraphicFramePr>
        <p:xfrm>
          <a:off x="3419872" y="3446872"/>
          <a:ext cx="2351124" cy="3708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91854">
                  <a:extLst>
                    <a:ext uri="{9D8B030D-6E8A-4147-A177-3AD203B41FA5}">
                      <a16:colId xmlns:a16="http://schemas.microsoft.com/office/drawing/2014/main" val="308881233"/>
                    </a:ext>
                  </a:extLst>
                </a:gridCol>
                <a:gridCol w="391854">
                  <a:extLst>
                    <a:ext uri="{9D8B030D-6E8A-4147-A177-3AD203B41FA5}">
                      <a16:colId xmlns:a16="http://schemas.microsoft.com/office/drawing/2014/main" val="3231745730"/>
                    </a:ext>
                  </a:extLst>
                </a:gridCol>
                <a:gridCol w="391854">
                  <a:extLst>
                    <a:ext uri="{9D8B030D-6E8A-4147-A177-3AD203B41FA5}">
                      <a16:colId xmlns:a16="http://schemas.microsoft.com/office/drawing/2014/main" val="4278007746"/>
                    </a:ext>
                  </a:extLst>
                </a:gridCol>
                <a:gridCol w="391854">
                  <a:extLst>
                    <a:ext uri="{9D8B030D-6E8A-4147-A177-3AD203B41FA5}">
                      <a16:colId xmlns:a16="http://schemas.microsoft.com/office/drawing/2014/main" val="166109229"/>
                    </a:ext>
                  </a:extLst>
                </a:gridCol>
                <a:gridCol w="391854">
                  <a:extLst>
                    <a:ext uri="{9D8B030D-6E8A-4147-A177-3AD203B41FA5}">
                      <a16:colId xmlns:a16="http://schemas.microsoft.com/office/drawing/2014/main" val="3149570058"/>
                    </a:ext>
                  </a:extLst>
                </a:gridCol>
                <a:gridCol w="391854">
                  <a:extLst>
                    <a:ext uri="{9D8B030D-6E8A-4147-A177-3AD203B41FA5}">
                      <a16:colId xmlns:a16="http://schemas.microsoft.com/office/drawing/2014/main" val="1188809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05467"/>
                  </a:ext>
                </a:extLst>
              </a:tr>
            </a:tbl>
          </a:graphicData>
        </a:graphic>
      </p:graphicFrame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EB28FFFC-B87A-CF40-93F9-B3FA5FEA3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453080"/>
              </p:ext>
            </p:extLst>
          </p:nvPr>
        </p:nvGraphicFramePr>
        <p:xfrm>
          <a:off x="6547644" y="3429000"/>
          <a:ext cx="2351124" cy="3708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91854">
                  <a:extLst>
                    <a:ext uri="{9D8B030D-6E8A-4147-A177-3AD203B41FA5}">
                      <a16:colId xmlns:a16="http://schemas.microsoft.com/office/drawing/2014/main" val="308881233"/>
                    </a:ext>
                  </a:extLst>
                </a:gridCol>
                <a:gridCol w="391854">
                  <a:extLst>
                    <a:ext uri="{9D8B030D-6E8A-4147-A177-3AD203B41FA5}">
                      <a16:colId xmlns:a16="http://schemas.microsoft.com/office/drawing/2014/main" val="3231745730"/>
                    </a:ext>
                  </a:extLst>
                </a:gridCol>
                <a:gridCol w="391854">
                  <a:extLst>
                    <a:ext uri="{9D8B030D-6E8A-4147-A177-3AD203B41FA5}">
                      <a16:colId xmlns:a16="http://schemas.microsoft.com/office/drawing/2014/main" val="4278007746"/>
                    </a:ext>
                  </a:extLst>
                </a:gridCol>
                <a:gridCol w="391854">
                  <a:extLst>
                    <a:ext uri="{9D8B030D-6E8A-4147-A177-3AD203B41FA5}">
                      <a16:colId xmlns:a16="http://schemas.microsoft.com/office/drawing/2014/main" val="166109229"/>
                    </a:ext>
                  </a:extLst>
                </a:gridCol>
                <a:gridCol w="391854">
                  <a:extLst>
                    <a:ext uri="{9D8B030D-6E8A-4147-A177-3AD203B41FA5}">
                      <a16:colId xmlns:a16="http://schemas.microsoft.com/office/drawing/2014/main" val="3149570058"/>
                    </a:ext>
                  </a:extLst>
                </a:gridCol>
                <a:gridCol w="391854">
                  <a:extLst>
                    <a:ext uri="{9D8B030D-6E8A-4147-A177-3AD203B41FA5}">
                      <a16:colId xmlns:a16="http://schemas.microsoft.com/office/drawing/2014/main" val="1188809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0546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41090F-A6BD-7D4C-863C-F96B00A71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FEE1F10-E8FC-DC4B-9882-4E183EBB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30B6DD-FE7C-5E48-8D22-C39B73AD9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108-B02E-CE40-89EA-BB6361139B71}" type="slidenum">
              <a:rPr lang="en-US" altLang="zh-TW" smtClean="0"/>
              <a:pPr/>
              <a:t>139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55260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A5C264-80EB-7A42-8126-F50C6F19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Applications of Sorting </a:t>
            </a:r>
          </a:p>
        </p:txBody>
      </p:sp>
      <p:sp>
        <p:nvSpPr>
          <p:cNvPr id="34819" name="Rectangle 1027">
            <a:extLst>
              <a:ext uri="{FF2B5EF4-FFF2-40B4-BE49-F238E27FC236}">
                <a16:creationId xmlns:a16="http://schemas.microsoft.com/office/drawing/2014/main" id="{05DA6F4D-AA0D-7642-B947-FDDE886C53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143000"/>
            <a:ext cx="7772400" cy="1981200"/>
          </a:xfrm>
        </p:spPr>
        <p:txBody>
          <a:bodyPr/>
          <a:lstStyle/>
          <a:p>
            <a:r>
              <a:rPr lang="en-US" altLang="zh-TW" dirty="0"/>
              <a:t>We have seen the uses of sorting</a:t>
            </a:r>
          </a:p>
          <a:p>
            <a:pPr lvl="1"/>
            <a:r>
              <a:rPr lang="en-US" altLang="zh-TW" dirty="0"/>
              <a:t>An aid in searching</a:t>
            </a:r>
          </a:p>
          <a:p>
            <a:pPr lvl="1"/>
            <a:r>
              <a:rPr lang="en-US" altLang="zh-TW" dirty="0"/>
              <a:t>Comparison of two lists</a:t>
            </a:r>
          </a:p>
          <a:p>
            <a:r>
              <a:rPr lang="en-US" altLang="zh-TW" dirty="0"/>
              <a:t>Sorting is used in many applications</a:t>
            </a:r>
          </a:p>
          <a:p>
            <a:pPr lvl="1"/>
            <a:r>
              <a:rPr lang="en-US" altLang="zh-TW" dirty="0"/>
              <a:t>Estimated 25% of all computing time is spent on sorting</a:t>
            </a:r>
          </a:p>
          <a:p>
            <a:r>
              <a:rPr lang="en-US" altLang="zh-TW" dirty="0"/>
              <a:t>No one sorting method is the best for all initial orderings of the list being sorted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86057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8810CA98-EA1B-2544-A4F6-80C72CE8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B17C0634-FEBF-704C-B0B3-99CC4E8B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2011F-AD92-D640-899B-4FB50FD656A1}" type="slidenum">
              <a:rPr lang="en-US" altLang="zh-TW"/>
              <a:pPr/>
              <a:t>140</a:t>
            </a:fld>
            <a:endParaRPr lang="en-US" altLang="zh-TW"/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F59C9386-4F8C-3C4A-8CF6-D7EED6E66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2226" y="-17140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Optimal Merging of Runs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F2376E24-F95A-364A-87D8-068EBBD6A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342" y="987004"/>
            <a:ext cx="8928992" cy="1324468"/>
          </a:xfrm>
        </p:spPr>
        <p:txBody>
          <a:bodyPr/>
          <a:lstStyle/>
          <a:p>
            <a:r>
              <a:rPr lang="en-US" altLang="zh-TW" dirty="0">
                <a:sym typeface="Symbol" pitchFamily="2" charset="2"/>
              </a:rPr>
              <a:t>When runs are of </a:t>
            </a:r>
            <a:r>
              <a:rPr lang="en-US" altLang="zh-TW" dirty="0">
                <a:solidFill>
                  <a:srgbClr val="C00000"/>
                </a:solidFill>
                <a:sym typeface="Symbol" pitchFamily="2" charset="2"/>
              </a:rPr>
              <a:t>different sizes</a:t>
            </a:r>
            <a:r>
              <a:rPr lang="en-US" altLang="zh-TW" dirty="0">
                <a:sym typeface="Symbol" pitchFamily="2" charset="2"/>
              </a:rPr>
              <a:t>, it is more important to determine the run merge strategy</a:t>
            </a:r>
          </a:p>
          <a:p>
            <a:endParaRPr lang="en-US" altLang="zh-TW" dirty="0">
              <a:sym typeface="Symbol" pitchFamily="2" charset="2"/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CD02B0CA-B4FA-C94B-8D5B-A151D8EF5FF5}"/>
              </a:ext>
            </a:extLst>
          </p:cNvPr>
          <p:cNvGrpSpPr/>
          <p:nvPr/>
        </p:nvGrpSpPr>
        <p:grpSpPr>
          <a:xfrm>
            <a:off x="5274712" y="2085828"/>
            <a:ext cx="2661715" cy="3529750"/>
            <a:chOff x="824725" y="2356544"/>
            <a:chExt cx="2661715" cy="3529750"/>
          </a:xfrm>
        </p:grpSpPr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2C3E9094-0D37-CF4E-AD4C-62E24C0C484F}"/>
                </a:ext>
              </a:extLst>
            </p:cNvPr>
            <p:cNvSpPr/>
            <p:nvPr/>
          </p:nvSpPr>
          <p:spPr bwMode="auto">
            <a:xfrm>
              <a:off x="2229586" y="2356544"/>
              <a:ext cx="688378" cy="65225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26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C9D16C7A-AC21-904F-9AAB-1E702C5A7384}"/>
                </a:ext>
              </a:extLst>
            </p:cNvPr>
            <p:cNvSpPr/>
            <p:nvPr/>
          </p:nvSpPr>
          <p:spPr bwMode="auto">
            <a:xfrm>
              <a:off x="1647273" y="3334492"/>
              <a:ext cx="672329" cy="65225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11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1461B98A-6731-F64A-936A-9856B23FB32F}"/>
                </a:ext>
              </a:extLst>
            </p:cNvPr>
            <p:cNvSpPr/>
            <p:nvPr/>
          </p:nvSpPr>
          <p:spPr bwMode="auto">
            <a:xfrm>
              <a:off x="1208576" y="4351285"/>
              <a:ext cx="672329" cy="65225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 6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ED7A2A2-2CA3-F541-B8DF-01CDE0CAAEA4}"/>
                </a:ext>
              </a:extLst>
            </p:cNvPr>
            <p:cNvSpPr/>
            <p:nvPr/>
          </p:nvSpPr>
          <p:spPr bwMode="auto">
            <a:xfrm>
              <a:off x="2946440" y="3446747"/>
              <a:ext cx="540000" cy="540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2010601000101010101" pitchFamily="2" charset="-120"/>
                </a:rPr>
                <a:t>15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7EB7C63-EFAF-0F45-A38B-AF6930E245C3}"/>
                </a:ext>
              </a:extLst>
            </p:cNvPr>
            <p:cNvSpPr/>
            <p:nvPr/>
          </p:nvSpPr>
          <p:spPr bwMode="auto">
            <a:xfrm>
              <a:off x="2234645" y="4475224"/>
              <a:ext cx="540000" cy="46384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2010601000101010101" pitchFamily="2" charset="-120"/>
                </a:rPr>
                <a:t>5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82D5DC6-243A-7742-97A7-ADE55C671CD5}"/>
                </a:ext>
              </a:extLst>
            </p:cNvPr>
            <p:cNvSpPr/>
            <p:nvPr/>
          </p:nvSpPr>
          <p:spPr bwMode="auto">
            <a:xfrm>
              <a:off x="1678587" y="5422448"/>
              <a:ext cx="540000" cy="46384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2010601000101010101" pitchFamily="2" charset="-120"/>
                </a:rPr>
                <a:t>4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960FD49-BEAA-0341-82D1-CA915E14E83F}"/>
                </a:ext>
              </a:extLst>
            </p:cNvPr>
            <p:cNvSpPr/>
            <p:nvPr/>
          </p:nvSpPr>
          <p:spPr bwMode="auto">
            <a:xfrm>
              <a:off x="824725" y="5422448"/>
              <a:ext cx="540000" cy="46384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2010601000101010101" pitchFamily="2" charset="-120"/>
                </a:rPr>
                <a:t>2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94290732-5EE2-CF44-BAB0-5D6AB77E749E}"/>
                </a:ext>
              </a:extLst>
            </p:cNvPr>
            <p:cNvCxnSpPr>
              <a:stCxn id="51" idx="3"/>
              <a:endCxn id="55" idx="0"/>
            </p:cNvCxnSpPr>
            <p:nvPr/>
          </p:nvCxnSpPr>
          <p:spPr bwMode="auto">
            <a:xfrm flipH="1">
              <a:off x="1094725" y="4908019"/>
              <a:ext cx="212311" cy="514429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0C05A8CF-7743-E447-BAFC-4762CCD9B6D1}"/>
                </a:ext>
              </a:extLst>
            </p:cNvPr>
            <p:cNvCxnSpPr>
              <a:cxnSpLocks/>
              <a:stCxn id="51" idx="5"/>
              <a:endCxn id="54" idx="0"/>
            </p:cNvCxnSpPr>
            <p:nvPr/>
          </p:nvCxnSpPr>
          <p:spPr bwMode="auto">
            <a:xfrm>
              <a:off x="1782445" y="4908019"/>
              <a:ext cx="166142" cy="514429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DEF2C953-568D-444B-9924-10B9EADCD678}"/>
                </a:ext>
              </a:extLst>
            </p:cNvPr>
            <p:cNvCxnSpPr>
              <a:cxnSpLocks/>
              <a:stCxn id="50" idx="5"/>
              <a:endCxn id="53" idx="0"/>
            </p:cNvCxnSpPr>
            <p:nvPr/>
          </p:nvCxnSpPr>
          <p:spPr bwMode="auto">
            <a:xfrm>
              <a:off x="2221142" y="3891226"/>
              <a:ext cx="283503" cy="58399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699632CA-1E18-A749-9773-AC240F663E5E}"/>
                </a:ext>
              </a:extLst>
            </p:cNvPr>
            <p:cNvCxnSpPr>
              <a:cxnSpLocks/>
              <a:stCxn id="50" idx="3"/>
              <a:endCxn id="51" idx="0"/>
            </p:cNvCxnSpPr>
            <p:nvPr/>
          </p:nvCxnSpPr>
          <p:spPr bwMode="auto">
            <a:xfrm flipH="1">
              <a:off x="1544741" y="3891226"/>
              <a:ext cx="200992" cy="460059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63B5BAB8-DB44-A54F-91BD-A7DE9282BB9A}"/>
                </a:ext>
              </a:extLst>
            </p:cNvPr>
            <p:cNvCxnSpPr>
              <a:cxnSpLocks/>
              <a:stCxn id="49" idx="3"/>
              <a:endCxn id="50" idx="0"/>
            </p:cNvCxnSpPr>
            <p:nvPr/>
          </p:nvCxnSpPr>
          <p:spPr bwMode="auto">
            <a:xfrm flipH="1">
              <a:off x="1983438" y="2913278"/>
              <a:ext cx="346959" cy="42121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9A22E67E-FB50-9640-AC06-15854696B527}"/>
                </a:ext>
              </a:extLst>
            </p:cNvPr>
            <p:cNvCxnSpPr>
              <a:cxnSpLocks/>
              <a:stCxn id="49" idx="5"/>
              <a:endCxn id="52" idx="0"/>
            </p:cNvCxnSpPr>
            <p:nvPr/>
          </p:nvCxnSpPr>
          <p:spPr bwMode="auto">
            <a:xfrm>
              <a:off x="2817153" y="2913278"/>
              <a:ext cx="399287" cy="533469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F31E0CD4-62A0-0746-A67C-E7F87037A8DB}"/>
              </a:ext>
            </a:extLst>
          </p:cNvPr>
          <p:cNvGrpSpPr/>
          <p:nvPr/>
        </p:nvGrpSpPr>
        <p:grpSpPr>
          <a:xfrm>
            <a:off x="505409" y="2402391"/>
            <a:ext cx="3074627" cy="2641075"/>
            <a:chOff x="5004048" y="2294738"/>
            <a:chExt cx="3074627" cy="2641075"/>
          </a:xfrm>
        </p:grpSpPr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A6CBA7BA-B2A4-E043-9900-01EF4EA6B0BC}"/>
                </a:ext>
              </a:extLst>
            </p:cNvPr>
            <p:cNvSpPr/>
            <p:nvPr/>
          </p:nvSpPr>
          <p:spPr bwMode="auto">
            <a:xfrm>
              <a:off x="6159402" y="2294738"/>
              <a:ext cx="688378" cy="65225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26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023766E8-3070-C746-A258-678BADE01234}"/>
                </a:ext>
              </a:extLst>
            </p:cNvPr>
            <p:cNvSpPr/>
            <p:nvPr/>
          </p:nvSpPr>
          <p:spPr bwMode="auto">
            <a:xfrm>
              <a:off x="6989981" y="3356992"/>
              <a:ext cx="688378" cy="65225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20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8608F835-2439-3F4F-9B80-7F2AFA36E31F}"/>
                </a:ext>
              </a:extLst>
            </p:cNvPr>
            <p:cNvSpPr/>
            <p:nvPr/>
          </p:nvSpPr>
          <p:spPr bwMode="auto">
            <a:xfrm>
              <a:off x="5387899" y="3362727"/>
              <a:ext cx="672329" cy="65225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 6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9422E13-3510-494E-BB99-A65EB2138014}"/>
                </a:ext>
              </a:extLst>
            </p:cNvPr>
            <p:cNvSpPr/>
            <p:nvPr/>
          </p:nvSpPr>
          <p:spPr bwMode="auto">
            <a:xfrm>
              <a:off x="7538675" y="4395813"/>
              <a:ext cx="540000" cy="540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2010601000101010101" pitchFamily="2" charset="-120"/>
                </a:rPr>
                <a:t>15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FFB423AC-CDBE-1048-BBB6-0D46B3B780DA}"/>
                </a:ext>
              </a:extLst>
            </p:cNvPr>
            <p:cNvSpPr/>
            <p:nvPr/>
          </p:nvSpPr>
          <p:spPr bwMode="auto">
            <a:xfrm>
              <a:off x="6683968" y="4433890"/>
              <a:ext cx="540000" cy="46384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2010601000101010101" pitchFamily="2" charset="-120"/>
                </a:rPr>
                <a:t>5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6F90ADC6-548C-3A41-9604-4A17324D3671}"/>
                </a:ext>
              </a:extLst>
            </p:cNvPr>
            <p:cNvSpPr/>
            <p:nvPr/>
          </p:nvSpPr>
          <p:spPr bwMode="auto">
            <a:xfrm>
              <a:off x="5857910" y="4433890"/>
              <a:ext cx="540000" cy="46384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2010601000101010101" pitchFamily="2" charset="-120"/>
                </a:rPr>
                <a:t>4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259CD972-551F-3843-A44B-26BC9BD403EA}"/>
                </a:ext>
              </a:extLst>
            </p:cNvPr>
            <p:cNvSpPr/>
            <p:nvPr/>
          </p:nvSpPr>
          <p:spPr bwMode="auto">
            <a:xfrm>
              <a:off x="5004048" y="4433890"/>
              <a:ext cx="540000" cy="46384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2010601000101010101" pitchFamily="2" charset="-120"/>
                </a:rPr>
                <a:t>2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EB54DA64-607A-8A49-A220-0F6EC95DD733}"/>
                </a:ext>
              </a:extLst>
            </p:cNvPr>
            <p:cNvCxnSpPr>
              <a:stCxn id="68" idx="3"/>
              <a:endCxn id="72" idx="0"/>
            </p:cNvCxnSpPr>
            <p:nvPr/>
          </p:nvCxnSpPr>
          <p:spPr bwMode="auto">
            <a:xfrm flipH="1">
              <a:off x="5274048" y="3919461"/>
              <a:ext cx="212311" cy="514429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376ECE36-FAF2-3C41-9C0E-A7769A6AB222}"/>
                </a:ext>
              </a:extLst>
            </p:cNvPr>
            <p:cNvCxnSpPr>
              <a:cxnSpLocks/>
              <a:stCxn id="68" idx="5"/>
              <a:endCxn id="71" idx="0"/>
            </p:cNvCxnSpPr>
            <p:nvPr/>
          </p:nvCxnSpPr>
          <p:spPr bwMode="auto">
            <a:xfrm>
              <a:off x="5961768" y="3919461"/>
              <a:ext cx="166142" cy="514429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A3A85D75-84B3-6B47-9DE3-9533EB912256}"/>
                </a:ext>
              </a:extLst>
            </p:cNvPr>
            <p:cNvCxnSpPr>
              <a:cxnSpLocks/>
              <a:stCxn id="67" idx="3"/>
              <a:endCxn id="70" idx="0"/>
            </p:cNvCxnSpPr>
            <p:nvPr/>
          </p:nvCxnSpPr>
          <p:spPr bwMode="auto">
            <a:xfrm flipH="1">
              <a:off x="6953968" y="3913726"/>
              <a:ext cx="136824" cy="52016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815373D8-38DC-7840-B02E-956A1911B88E}"/>
                </a:ext>
              </a:extLst>
            </p:cNvPr>
            <p:cNvCxnSpPr>
              <a:cxnSpLocks/>
              <a:stCxn id="65" idx="3"/>
              <a:endCxn id="68" idx="0"/>
            </p:cNvCxnSpPr>
            <p:nvPr/>
          </p:nvCxnSpPr>
          <p:spPr bwMode="auto">
            <a:xfrm flipH="1">
              <a:off x="5724064" y="2851472"/>
              <a:ext cx="536149" cy="511255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309BFE2A-2DB3-5044-986E-80BF53367FFB}"/>
                </a:ext>
              </a:extLst>
            </p:cNvPr>
            <p:cNvCxnSpPr>
              <a:cxnSpLocks/>
              <a:stCxn id="65" idx="5"/>
              <a:endCxn id="67" idx="0"/>
            </p:cNvCxnSpPr>
            <p:nvPr/>
          </p:nvCxnSpPr>
          <p:spPr bwMode="auto">
            <a:xfrm>
              <a:off x="6746969" y="2851472"/>
              <a:ext cx="587201" cy="50552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FD267DC1-1355-5B40-84DE-A7863EB52C52}"/>
                </a:ext>
              </a:extLst>
            </p:cNvPr>
            <p:cNvCxnSpPr>
              <a:cxnSpLocks/>
              <a:stCxn id="67" idx="5"/>
              <a:endCxn id="69" idx="0"/>
            </p:cNvCxnSpPr>
            <p:nvPr/>
          </p:nvCxnSpPr>
          <p:spPr bwMode="auto">
            <a:xfrm>
              <a:off x="7577548" y="3913726"/>
              <a:ext cx="231127" cy="48208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302618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8810CA98-EA1B-2544-A4F6-80C72CE8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B17C0634-FEBF-704C-B0B3-99CC4E8B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2011F-AD92-D640-899B-4FB50FD656A1}" type="slidenum">
              <a:rPr lang="en-US" altLang="zh-TW"/>
              <a:pPr/>
              <a:t>141</a:t>
            </a:fld>
            <a:endParaRPr lang="en-US" altLang="zh-TW"/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F59C9386-4F8C-3C4A-8CF6-D7EED6E66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2226" y="-17140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Optimal Merging of Runs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F2376E24-F95A-364A-87D8-068EBBD6A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342" y="987004"/>
            <a:ext cx="8928992" cy="1324468"/>
          </a:xfrm>
        </p:spPr>
        <p:txBody>
          <a:bodyPr/>
          <a:lstStyle/>
          <a:p>
            <a:r>
              <a:rPr lang="en-US" altLang="zh-TW" dirty="0">
                <a:sym typeface="Symbol" pitchFamily="2" charset="2"/>
              </a:rPr>
              <a:t>When runs are of </a:t>
            </a:r>
            <a:r>
              <a:rPr lang="en-US" altLang="zh-TW" dirty="0">
                <a:solidFill>
                  <a:srgbClr val="C00000"/>
                </a:solidFill>
                <a:sym typeface="Symbol" pitchFamily="2" charset="2"/>
              </a:rPr>
              <a:t>different sizes</a:t>
            </a:r>
            <a:r>
              <a:rPr lang="en-US" altLang="zh-TW" dirty="0">
                <a:sym typeface="Symbol" pitchFamily="2" charset="2"/>
              </a:rPr>
              <a:t>, it is more important to determine the run merge strategy</a:t>
            </a:r>
          </a:p>
          <a:p>
            <a:endParaRPr lang="en-US" altLang="zh-TW" dirty="0">
              <a:sym typeface="Symbol" pitchFamily="2" charset="2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1C2B6CCF-E1B6-4D47-AA5D-F265A1F62BA7}"/>
              </a:ext>
            </a:extLst>
          </p:cNvPr>
          <p:cNvGrpSpPr/>
          <p:nvPr/>
        </p:nvGrpSpPr>
        <p:grpSpPr>
          <a:xfrm>
            <a:off x="5274712" y="2085828"/>
            <a:ext cx="2661715" cy="3529750"/>
            <a:chOff x="824725" y="2356544"/>
            <a:chExt cx="2661715" cy="3529750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92CCCCC2-5B45-5A46-87B6-67F8815ED767}"/>
                </a:ext>
              </a:extLst>
            </p:cNvPr>
            <p:cNvSpPr/>
            <p:nvPr/>
          </p:nvSpPr>
          <p:spPr bwMode="auto">
            <a:xfrm>
              <a:off x="2229586" y="2356544"/>
              <a:ext cx="688378" cy="65225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26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E0BE4E6E-2EEA-BE44-B7A7-ACE109FB6820}"/>
                </a:ext>
              </a:extLst>
            </p:cNvPr>
            <p:cNvSpPr/>
            <p:nvPr/>
          </p:nvSpPr>
          <p:spPr bwMode="auto">
            <a:xfrm>
              <a:off x="1647273" y="3334492"/>
              <a:ext cx="672329" cy="65225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11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5EF24775-98E8-944E-82B0-E6BE73A26322}"/>
                </a:ext>
              </a:extLst>
            </p:cNvPr>
            <p:cNvSpPr/>
            <p:nvPr/>
          </p:nvSpPr>
          <p:spPr bwMode="auto">
            <a:xfrm>
              <a:off x="1208576" y="4351285"/>
              <a:ext cx="672329" cy="65225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 6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8E93125-7E63-9941-9268-03EC4029E8B3}"/>
                </a:ext>
              </a:extLst>
            </p:cNvPr>
            <p:cNvSpPr/>
            <p:nvPr/>
          </p:nvSpPr>
          <p:spPr bwMode="auto">
            <a:xfrm>
              <a:off x="2946440" y="3446747"/>
              <a:ext cx="540000" cy="540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2010601000101010101" pitchFamily="2" charset="-120"/>
                </a:rPr>
                <a:t>15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BBC798-4D91-D044-88D2-365E5573934A}"/>
                </a:ext>
              </a:extLst>
            </p:cNvPr>
            <p:cNvSpPr/>
            <p:nvPr/>
          </p:nvSpPr>
          <p:spPr bwMode="auto">
            <a:xfrm>
              <a:off x="2234645" y="4475224"/>
              <a:ext cx="540000" cy="46384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2010601000101010101" pitchFamily="2" charset="-120"/>
                </a:rPr>
                <a:t>5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06D4ADC-9F86-4647-A60F-C3589E493F51}"/>
                </a:ext>
              </a:extLst>
            </p:cNvPr>
            <p:cNvSpPr/>
            <p:nvPr/>
          </p:nvSpPr>
          <p:spPr bwMode="auto">
            <a:xfrm>
              <a:off x="1678587" y="5422448"/>
              <a:ext cx="540000" cy="46384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2010601000101010101" pitchFamily="2" charset="-120"/>
                </a:rPr>
                <a:t>4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1815034-F190-C047-83C1-3F44915D35E8}"/>
                </a:ext>
              </a:extLst>
            </p:cNvPr>
            <p:cNvSpPr/>
            <p:nvPr/>
          </p:nvSpPr>
          <p:spPr bwMode="auto">
            <a:xfrm>
              <a:off x="824725" y="5422448"/>
              <a:ext cx="540000" cy="46384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2010601000101010101" pitchFamily="2" charset="-120"/>
                </a:rPr>
                <a:t>2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5F328397-D48A-4C49-B56F-14CD00A64ECA}"/>
                </a:ext>
              </a:extLst>
            </p:cNvPr>
            <p:cNvCxnSpPr>
              <a:stCxn id="9" idx="3"/>
              <a:endCxn id="16" idx="0"/>
            </p:cNvCxnSpPr>
            <p:nvPr/>
          </p:nvCxnSpPr>
          <p:spPr bwMode="auto">
            <a:xfrm flipH="1">
              <a:off x="1094725" y="4908019"/>
              <a:ext cx="212311" cy="514429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F2B0803B-38BB-DF49-85A3-EDD3D6D17B59}"/>
                </a:ext>
              </a:extLst>
            </p:cNvPr>
            <p:cNvCxnSpPr>
              <a:cxnSpLocks/>
              <a:stCxn id="9" idx="5"/>
              <a:endCxn id="15" idx="0"/>
            </p:cNvCxnSpPr>
            <p:nvPr/>
          </p:nvCxnSpPr>
          <p:spPr bwMode="auto">
            <a:xfrm>
              <a:off x="1782445" y="4908019"/>
              <a:ext cx="166142" cy="514429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C6482617-CB6F-8442-8AFB-F0B6860E69BE}"/>
                </a:ext>
              </a:extLst>
            </p:cNvPr>
            <p:cNvCxnSpPr>
              <a:cxnSpLocks/>
              <a:stCxn id="8" idx="5"/>
              <a:endCxn id="14" idx="0"/>
            </p:cNvCxnSpPr>
            <p:nvPr/>
          </p:nvCxnSpPr>
          <p:spPr bwMode="auto">
            <a:xfrm>
              <a:off x="2221142" y="3891226"/>
              <a:ext cx="283503" cy="58399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759A3279-8C8F-0F4B-A0BA-61D71A2ADB98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 bwMode="auto">
            <a:xfrm flipH="1">
              <a:off x="1544741" y="3891226"/>
              <a:ext cx="200992" cy="460059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FE4DF882-2AC6-F34F-96E5-DF4F48D198E5}"/>
                </a:ext>
              </a:extLst>
            </p:cNvPr>
            <p:cNvCxnSpPr>
              <a:cxnSpLocks/>
              <a:stCxn id="2" idx="3"/>
              <a:endCxn id="8" idx="0"/>
            </p:cNvCxnSpPr>
            <p:nvPr/>
          </p:nvCxnSpPr>
          <p:spPr bwMode="auto">
            <a:xfrm flipH="1">
              <a:off x="1983438" y="2913278"/>
              <a:ext cx="346959" cy="42121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924AB9A7-D327-9348-806B-11FA58E35CBC}"/>
                </a:ext>
              </a:extLst>
            </p:cNvPr>
            <p:cNvCxnSpPr>
              <a:cxnSpLocks/>
              <a:stCxn id="2" idx="5"/>
              <a:endCxn id="10" idx="0"/>
            </p:cNvCxnSpPr>
            <p:nvPr/>
          </p:nvCxnSpPr>
          <p:spPr bwMode="auto">
            <a:xfrm>
              <a:off x="2817153" y="2913278"/>
              <a:ext cx="399287" cy="533469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AA4048C3-E428-254E-A693-A5B9CCABD960}"/>
              </a:ext>
            </a:extLst>
          </p:cNvPr>
          <p:cNvGrpSpPr/>
          <p:nvPr/>
        </p:nvGrpSpPr>
        <p:grpSpPr>
          <a:xfrm>
            <a:off x="505409" y="2402391"/>
            <a:ext cx="3074627" cy="2641075"/>
            <a:chOff x="5004048" y="2294738"/>
            <a:chExt cx="3074627" cy="2641075"/>
          </a:xfrm>
        </p:grpSpPr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FF20B7D9-A2BA-0040-AAAB-599999460440}"/>
                </a:ext>
              </a:extLst>
            </p:cNvPr>
            <p:cNvSpPr/>
            <p:nvPr/>
          </p:nvSpPr>
          <p:spPr bwMode="auto">
            <a:xfrm>
              <a:off x="6159402" y="2294738"/>
              <a:ext cx="688378" cy="65225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26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08DD319E-5EB4-2942-85F5-43C7F04BB836}"/>
                </a:ext>
              </a:extLst>
            </p:cNvPr>
            <p:cNvSpPr/>
            <p:nvPr/>
          </p:nvSpPr>
          <p:spPr bwMode="auto">
            <a:xfrm>
              <a:off x="6989981" y="3356992"/>
              <a:ext cx="688378" cy="65225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20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7A304BD4-D758-A242-9D33-C595CFA58AB6}"/>
                </a:ext>
              </a:extLst>
            </p:cNvPr>
            <p:cNvSpPr/>
            <p:nvPr/>
          </p:nvSpPr>
          <p:spPr bwMode="auto">
            <a:xfrm>
              <a:off x="5387899" y="3362727"/>
              <a:ext cx="672329" cy="652255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 6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98E95C9-1D88-4D44-A98A-8077A96487EC}"/>
                </a:ext>
              </a:extLst>
            </p:cNvPr>
            <p:cNvSpPr/>
            <p:nvPr/>
          </p:nvSpPr>
          <p:spPr bwMode="auto">
            <a:xfrm>
              <a:off x="7538675" y="4395813"/>
              <a:ext cx="540000" cy="540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2010601000101010101" pitchFamily="2" charset="-120"/>
                </a:rPr>
                <a:t>15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1944296-A461-8742-BF44-AD59F49817B9}"/>
                </a:ext>
              </a:extLst>
            </p:cNvPr>
            <p:cNvSpPr/>
            <p:nvPr/>
          </p:nvSpPr>
          <p:spPr bwMode="auto">
            <a:xfrm>
              <a:off x="6683968" y="4433890"/>
              <a:ext cx="540000" cy="46384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2010601000101010101" pitchFamily="2" charset="-120"/>
                </a:rPr>
                <a:t>5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4696670-DE9E-8F42-814E-2F484C76D7E1}"/>
                </a:ext>
              </a:extLst>
            </p:cNvPr>
            <p:cNvSpPr/>
            <p:nvPr/>
          </p:nvSpPr>
          <p:spPr bwMode="auto">
            <a:xfrm>
              <a:off x="5857910" y="4433890"/>
              <a:ext cx="540000" cy="46384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2010601000101010101" pitchFamily="2" charset="-120"/>
                </a:rPr>
                <a:t>4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5FEA422-EFB3-554D-BA4C-D52F5B2A282F}"/>
                </a:ext>
              </a:extLst>
            </p:cNvPr>
            <p:cNvSpPr/>
            <p:nvPr/>
          </p:nvSpPr>
          <p:spPr bwMode="auto">
            <a:xfrm>
              <a:off x="5004048" y="4433890"/>
              <a:ext cx="540000" cy="46384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2010601000101010101" pitchFamily="2" charset="-120"/>
                </a:rPr>
                <a:t>2</a:t>
              </a:r>
              <a:endParaRPr kumimoji="1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A4F8C221-E129-8443-BD99-DEDF263A163E}"/>
                </a:ext>
              </a:extLst>
            </p:cNvPr>
            <p:cNvCxnSpPr>
              <a:stCxn id="37" idx="3"/>
              <a:endCxn id="41" idx="0"/>
            </p:cNvCxnSpPr>
            <p:nvPr/>
          </p:nvCxnSpPr>
          <p:spPr bwMode="auto">
            <a:xfrm flipH="1">
              <a:off x="5274048" y="3919461"/>
              <a:ext cx="212311" cy="514429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C451B5AE-B192-7D4F-B211-3450DE842529}"/>
                </a:ext>
              </a:extLst>
            </p:cNvPr>
            <p:cNvCxnSpPr>
              <a:cxnSpLocks/>
              <a:stCxn id="37" idx="5"/>
              <a:endCxn id="40" idx="0"/>
            </p:cNvCxnSpPr>
            <p:nvPr/>
          </p:nvCxnSpPr>
          <p:spPr bwMode="auto">
            <a:xfrm>
              <a:off x="5961768" y="3919461"/>
              <a:ext cx="166142" cy="514429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F4AFAB19-A7F2-DD46-9D7E-838C15C2F7B9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 bwMode="auto">
            <a:xfrm flipH="1">
              <a:off x="6953968" y="3913726"/>
              <a:ext cx="136824" cy="52016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0100498B-6361-914E-973B-E1D2F000CB10}"/>
                </a:ext>
              </a:extLst>
            </p:cNvPr>
            <p:cNvCxnSpPr>
              <a:cxnSpLocks/>
              <a:stCxn id="35" idx="3"/>
              <a:endCxn id="37" idx="0"/>
            </p:cNvCxnSpPr>
            <p:nvPr/>
          </p:nvCxnSpPr>
          <p:spPr bwMode="auto">
            <a:xfrm flipH="1">
              <a:off x="5724064" y="2851472"/>
              <a:ext cx="536149" cy="511255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A95DD15A-4B91-2841-8744-A49E1E514F7D}"/>
                </a:ext>
              </a:extLst>
            </p:cNvPr>
            <p:cNvCxnSpPr>
              <a:cxnSpLocks/>
              <a:stCxn id="35" idx="5"/>
              <a:endCxn id="36" idx="0"/>
            </p:cNvCxnSpPr>
            <p:nvPr/>
          </p:nvCxnSpPr>
          <p:spPr bwMode="auto">
            <a:xfrm>
              <a:off x="6746969" y="2851472"/>
              <a:ext cx="587201" cy="50552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CF07B2B9-13BE-0D41-BD20-FD22423D6463}"/>
                </a:ext>
              </a:extLst>
            </p:cNvPr>
            <p:cNvCxnSpPr>
              <a:cxnSpLocks/>
              <a:stCxn id="36" idx="5"/>
              <a:endCxn id="38" idx="0"/>
            </p:cNvCxnSpPr>
            <p:nvPr/>
          </p:nvCxnSpPr>
          <p:spPr bwMode="auto">
            <a:xfrm>
              <a:off x="7577548" y="3913726"/>
              <a:ext cx="231127" cy="48208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D005FA8E-998F-674C-9996-B3E9C24645E1}"/>
              </a:ext>
            </a:extLst>
          </p:cNvPr>
          <p:cNvSpPr txBox="1"/>
          <p:nvPr/>
        </p:nvSpPr>
        <p:spPr>
          <a:xfrm>
            <a:off x="5088264" y="5640209"/>
            <a:ext cx="3870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Weighted external path length</a:t>
            </a:r>
          </a:p>
          <a:p>
            <a:r>
              <a:rPr kumimoji="1" lang="en-US" altLang="zh-TW" dirty="0"/>
              <a:t>= 2*3 + 4*3 + 5*2 + 15*1</a:t>
            </a:r>
          </a:p>
          <a:p>
            <a:r>
              <a:rPr lang="en-US" altLang="zh-TW" dirty="0"/>
              <a:t>= 43</a:t>
            </a:r>
            <a:endParaRPr kumimoji="1" lang="en-US" altLang="zh-TW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133E4D0F-9546-F143-BFD6-A688A4006C50}"/>
              </a:ext>
            </a:extLst>
          </p:cNvPr>
          <p:cNvSpPr txBox="1"/>
          <p:nvPr/>
        </p:nvSpPr>
        <p:spPr>
          <a:xfrm>
            <a:off x="312832" y="5268037"/>
            <a:ext cx="3870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Weighted external path length</a:t>
            </a:r>
          </a:p>
          <a:p>
            <a:r>
              <a:rPr kumimoji="1" lang="en-US" altLang="zh-TW" dirty="0"/>
              <a:t>= 2*2 + 4*2 + 5*2 + 15*2</a:t>
            </a:r>
          </a:p>
          <a:p>
            <a:r>
              <a:rPr lang="en-US" altLang="zh-TW" dirty="0"/>
              <a:t>= 52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97245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8810CA98-EA1B-2544-A4F6-80C72CE8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B17C0634-FEBF-704C-B0B3-99CC4E8B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2011F-AD92-D640-899B-4FB50FD656A1}" type="slidenum">
              <a:rPr lang="en-US" altLang="zh-TW"/>
              <a:pPr/>
              <a:t>142</a:t>
            </a:fld>
            <a:endParaRPr lang="en-US" altLang="zh-TW"/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F59C9386-4F8C-3C4A-8CF6-D7EED6E66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2226" y="-17140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Huffman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283" name="Rectangle 3">
                <a:extLst>
                  <a:ext uri="{FF2B5EF4-FFF2-40B4-BE49-F238E27FC236}">
                    <a16:creationId xmlns:a16="http://schemas.microsoft.com/office/drawing/2014/main" id="{F2376E24-F95A-364A-87D8-068EBBD6AD1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7342" y="692696"/>
                <a:ext cx="8928992" cy="1324468"/>
              </a:xfrm>
            </p:spPr>
            <p:txBody>
              <a:bodyPr/>
              <a:lstStyle/>
              <a:p>
                <a:r>
                  <a:rPr lang="en-US" altLang="zh-TW" sz="2800" dirty="0">
                    <a:sym typeface="Symbol" pitchFamily="2" charset="2"/>
                  </a:rPr>
                  <a:t>Assume we want to obtain an optimal set of codes for messages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𝑀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  <a:sym typeface="Symbol" pitchFamily="2" charset="2"/>
                      </a:rPr>
                      <m:t>,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𝑀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2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  <a:sym typeface="Symbol" pitchFamily="2" charset="2"/>
                      </a:rPr>
                      <m:t>,…,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𝑀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𝑛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TW" sz="2800" dirty="0">
                  <a:sym typeface="Symbol" pitchFamily="2" charset="2"/>
                </a:endParaRPr>
              </a:p>
              <a:p>
                <a:r>
                  <a:rPr lang="en-US" altLang="zh-TW" sz="2800" dirty="0">
                    <a:sym typeface="Symbol" pitchFamily="2" charset="2"/>
                  </a:rPr>
                  <a:t>Each code is a binary string that will be used for transmission of the corresponding message</a:t>
                </a:r>
              </a:p>
              <a:p>
                <a:r>
                  <a:rPr lang="en-US" altLang="zh-TW" sz="2800" dirty="0">
                    <a:sym typeface="Symbol" pitchFamily="2" charset="2"/>
                  </a:rPr>
                  <a:t>At receiving end, a decode tree is used to decode the binary string and get back the message</a:t>
                </a:r>
              </a:p>
              <a:p>
                <a:r>
                  <a:rPr lang="en-US" altLang="zh-TW" sz="2800" dirty="0">
                    <a:sym typeface="Symbol" pitchFamily="2" charset="2"/>
                  </a:rPr>
                  <a:t>A zero is interpreted as </a:t>
                </a:r>
                <a:r>
                  <a:rPr lang="en-US" altLang="zh-TW" sz="2800">
                    <a:sym typeface="Symbol" pitchFamily="2" charset="2"/>
                  </a:rPr>
                  <a:t>a </a:t>
                </a:r>
                <a:r>
                  <a:rPr lang="en-US" altLang="zh-TW" sz="2800" dirty="0">
                    <a:sym typeface="Symbol" pitchFamily="2" charset="2"/>
                  </a:rPr>
                  <a:t>l</a:t>
                </a:r>
                <a:r>
                  <a:rPr lang="en-US" altLang="zh-TW" sz="2800">
                    <a:sym typeface="Symbol" pitchFamily="2" charset="2"/>
                  </a:rPr>
                  <a:t>eft </a:t>
                </a:r>
                <a:r>
                  <a:rPr lang="en-US" altLang="zh-TW" sz="2800" dirty="0">
                    <a:sym typeface="Symbol" pitchFamily="2" charset="2"/>
                  </a:rPr>
                  <a:t>branch and a one as a right branch</a:t>
                </a:r>
              </a:p>
              <a:p>
                <a:r>
                  <a:rPr lang="en-US" altLang="zh-TW" sz="2800" dirty="0">
                    <a:sym typeface="Symbol" pitchFamily="2" charset="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𝑞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800" dirty="0">
                    <a:sym typeface="Symbol" pitchFamily="2" charset="2"/>
                  </a:rPr>
                  <a:t> is the relative frequency with which message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sym typeface="Symbol" pitchFamily="2" charset="2"/>
                          </a:rPr>
                          <m:t>𝑀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800" dirty="0">
                    <a:sym typeface="Symbol" pitchFamily="2" charset="2"/>
                  </a:rPr>
                  <a:t> will be transmitted, the expected decoding time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sz="2800" i="1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800" i="1">
                            <a:latin typeface="Cambria Math" panose="02040503050406030204" pitchFamily="18" charset="0"/>
                            <a:sym typeface="Symbol" pitchFamily="2" charset="2"/>
                          </a:rPr>
                          <m:t>1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sym typeface="Symbol" pitchFamily="2" charset="2"/>
                          </a:rPr>
                          <m:t>≤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sym typeface="Symbol" pitchFamily="2" charset="2"/>
                          </a:rPr>
                          <m:t>𝑖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sym typeface="Symbol" pitchFamily="2" charset="2"/>
                          </a:rPr>
                          <m:t>≤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sym typeface="Symbol" pitchFamily="2" charset="2"/>
                          </a:rPr>
                          <m:t>𝑛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sym typeface="Symbol" pitchFamily="2" charset="2"/>
                          </a:rPr>
                          <m:t>−1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sz="2800" dirty="0">
                    <a:sym typeface="Symbol" pitchFamily="2" charset="2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𝑑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800" dirty="0">
                    <a:sym typeface="Symbol" pitchFamily="2" charset="2"/>
                  </a:rPr>
                  <a:t> is the distance of the external node for message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𝑀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800" dirty="0">
                    <a:sym typeface="Symbol" pitchFamily="2" charset="2"/>
                  </a:rPr>
                  <a:t> from the root node</a:t>
                </a:r>
              </a:p>
            </p:txBody>
          </p:sp>
        </mc:Choice>
        <mc:Fallback xmlns="">
          <p:sp>
            <p:nvSpPr>
              <p:cNvPr id="97283" name="Rectangle 3">
                <a:extLst>
                  <a:ext uri="{FF2B5EF4-FFF2-40B4-BE49-F238E27FC236}">
                    <a16:creationId xmlns:a16="http://schemas.microsoft.com/office/drawing/2014/main" id="{F2376E24-F95A-364A-87D8-068EBBD6AD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7342" y="692696"/>
                <a:ext cx="8928992" cy="1324468"/>
              </a:xfrm>
              <a:blipFill>
                <a:blip r:embed="rId2"/>
                <a:stretch>
                  <a:fillRect l="-2131" t="-4762" r="-426" b="-3628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8682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6DAB8D-C8DC-6040-83F1-FFBC982D9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A4B7D5-5AEE-A24A-92DA-2B0A65DF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D98CD-6ADE-1448-96CE-B1CC388914B6}" type="slidenum">
              <a:rPr lang="en-US" altLang="zh-TW"/>
              <a:pPr/>
              <a:t>143</a:t>
            </a:fld>
            <a:endParaRPr lang="en-US" altLang="zh-TW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C9C35E51-33CD-1541-BCBF-5FAD8A2FA7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16632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Merging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B49B3CEC-C931-5440-8689-6D6846B8CA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1380" y="1484784"/>
            <a:ext cx="7772400" cy="4114800"/>
          </a:xfrm>
        </p:spPr>
        <p:txBody>
          <a:bodyPr/>
          <a:lstStyle/>
          <a:p>
            <a:r>
              <a:rPr lang="en-US" altLang="zh-TW" dirty="0"/>
              <a:t>Given two sorted lists</a:t>
            </a:r>
            <a:br>
              <a:rPr lang="en-US" altLang="zh-TW" dirty="0"/>
            </a:br>
            <a:r>
              <a:rPr lang="en-US" altLang="zh-TW" dirty="0"/>
              <a:t>	(list[</a:t>
            </a:r>
            <a:r>
              <a:rPr lang="en-US" altLang="zh-TW" dirty="0" err="1"/>
              <a:t>i</a:t>
            </a:r>
            <a:r>
              <a:rPr lang="en-US" altLang="zh-TW" dirty="0"/>
              <a:t>], …, list[m])</a:t>
            </a:r>
            <a:br>
              <a:rPr lang="en-US" altLang="zh-TW" dirty="0"/>
            </a:br>
            <a:r>
              <a:rPr lang="en-US" altLang="zh-TW" dirty="0"/>
              <a:t>	(list[m+1], …, list[n])</a:t>
            </a:r>
            <a:br>
              <a:rPr lang="en-US" altLang="zh-TW" dirty="0"/>
            </a:br>
            <a:r>
              <a:rPr lang="en-US" altLang="zh-TW" dirty="0"/>
              <a:t>generate a single sorted list</a:t>
            </a:r>
            <a:br>
              <a:rPr lang="en-US" altLang="zh-TW" dirty="0"/>
            </a:br>
            <a:r>
              <a:rPr lang="en-US" altLang="zh-TW" dirty="0"/>
              <a:t>	(sorted[</a:t>
            </a:r>
            <a:r>
              <a:rPr lang="en-US" altLang="zh-TW" dirty="0" err="1"/>
              <a:t>i</a:t>
            </a:r>
            <a:r>
              <a:rPr lang="en-US" altLang="zh-TW" dirty="0"/>
              <a:t>], …, sorted[n])</a:t>
            </a:r>
          </a:p>
          <a:p>
            <a:r>
              <a:rPr lang="en-US" altLang="zh-TW" dirty="0"/>
              <a:t>O(n) space vs. O(1) space</a:t>
            </a:r>
          </a:p>
        </p:txBody>
      </p:sp>
    </p:spTree>
    <p:extLst>
      <p:ext uri="{BB962C8B-B14F-4D97-AF65-F5344CB8AC3E}">
        <p14:creationId xmlns:p14="http://schemas.microsoft.com/office/powerpoint/2010/main" val="1928437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頁尾版面配置區 3">
            <a:extLst>
              <a:ext uri="{FF2B5EF4-FFF2-40B4-BE49-F238E27FC236}">
                <a16:creationId xmlns:a16="http://schemas.microsoft.com/office/drawing/2014/main" id="{36C71CA9-56B4-0341-9440-8CFBAE973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50" name="投影片編號版面配置區 4">
            <a:extLst>
              <a:ext uri="{FF2B5EF4-FFF2-40B4-BE49-F238E27FC236}">
                <a16:creationId xmlns:a16="http://schemas.microsoft.com/office/drawing/2014/main" id="{60380A43-3CD1-D44B-B27B-A0F54DE0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7D07E-CECE-0E4B-AEED-E793D737084A}" type="slidenum">
              <a:rPr lang="en-US" altLang="zh-TW"/>
              <a:pPr/>
              <a:t>144</a:t>
            </a:fld>
            <a:endParaRPr lang="en-US" altLang="zh-TW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BA1C770-2276-8541-98BB-D96A538F6D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8229600" cy="838200"/>
          </a:xfrm>
        </p:spPr>
        <p:txBody>
          <a:bodyPr/>
          <a:lstStyle/>
          <a:p>
            <a:r>
              <a:rPr lang="en-US" altLang="zh-TW" sz="2200" b="1" u="sng" dirty="0"/>
              <a:t>*Figure 7.5:</a:t>
            </a:r>
            <a:r>
              <a:rPr lang="en-US" altLang="zh-TW" sz="2200" u="sng" dirty="0"/>
              <a:t>First eight lines for O(1) space merge example (p337)</a:t>
            </a:r>
            <a:endParaRPr lang="en-US" altLang="zh-TW" sz="2400" b="1" u="sng" dirty="0"/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4579D385-770D-2B47-BB11-6AF7BDE1B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85800"/>
            <a:ext cx="5983288" cy="574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4" name="Text Box 8">
            <a:extLst>
              <a:ext uri="{FF2B5EF4-FFF2-40B4-BE49-F238E27FC236}">
                <a16:creationId xmlns:a16="http://schemas.microsoft.com/office/drawing/2014/main" id="{814A5161-5A30-A94F-9B7C-692CFB7E9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623888"/>
            <a:ext cx="1562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000">
                <a:ea typeface="新細明體" panose="02020500000000000000" pitchFamily="18" charset="-120"/>
              </a:rPr>
              <a:t>file 1 (sorted)</a:t>
            </a:r>
          </a:p>
        </p:txBody>
      </p:sp>
      <p:sp>
        <p:nvSpPr>
          <p:cNvPr id="14345" name="Rectangle 9">
            <a:extLst>
              <a:ext uri="{FF2B5EF4-FFF2-40B4-BE49-F238E27FC236}">
                <a16:creationId xmlns:a16="http://schemas.microsoft.com/office/drawing/2014/main" id="{55B8AF72-BF05-8946-A8D9-F205B1782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609600"/>
            <a:ext cx="1562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anose="02020500000000000000" pitchFamily="18" charset="-120"/>
              </a:rPr>
              <a:t>file 2 (sorted)</a:t>
            </a:r>
          </a:p>
        </p:txBody>
      </p:sp>
      <p:sp>
        <p:nvSpPr>
          <p:cNvPr id="14346" name="Text Box 10">
            <a:extLst>
              <a:ext uri="{FF2B5EF4-FFF2-40B4-BE49-F238E27FC236}">
                <a16:creationId xmlns:a16="http://schemas.microsoft.com/office/drawing/2014/main" id="{04197328-8982-194A-9374-183EEC21B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4325" y="1157288"/>
            <a:ext cx="11064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anose="02020500000000000000" pitchFamily="18" charset="-120"/>
              </a:rPr>
              <a:t>discover </a:t>
            </a:r>
          </a:p>
        </p:txBody>
      </p:sp>
      <p:graphicFrame>
        <p:nvGraphicFramePr>
          <p:cNvPr id="14347" name="Object 11">
            <a:extLst>
              <a:ext uri="{FF2B5EF4-FFF2-40B4-BE49-F238E27FC236}">
                <a16:creationId xmlns:a16="http://schemas.microsoft.com/office/drawing/2014/main" id="{C56732DF-A296-114E-A0C3-AE2CB3036D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0800" y="1143000"/>
          <a:ext cx="5207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85" name="方程式" r:id="rId4" imgW="12001500" imgH="9359900" progId="Equation.2">
                  <p:embed/>
                </p:oleObj>
              </mc:Choice>
              <mc:Fallback>
                <p:oleObj name="方程式" r:id="rId4" imgW="12001500" imgH="9359900" progId="Equation.2">
                  <p:embed/>
                  <p:pic>
                    <p:nvPicPr>
                      <p:cNvPr id="14347" name="Object 11">
                        <a:extLst>
                          <a:ext uri="{FF2B5EF4-FFF2-40B4-BE49-F238E27FC236}">
                            <a16:creationId xmlns:a16="http://schemas.microsoft.com/office/drawing/2014/main" id="{C56732DF-A296-114E-A0C3-AE2CB3036D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1143000"/>
                        <a:ext cx="52070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8" name="Text Box 12">
            <a:extLst>
              <a:ext uri="{FF2B5EF4-FFF2-40B4-BE49-F238E27FC236}">
                <a16:creationId xmlns:a16="http://schemas.microsoft.com/office/drawing/2014/main" id="{DD66F5E5-4582-E948-B195-F71E5DB01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8325" y="1157288"/>
            <a:ext cx="649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anose="02020500000000000000" pitchFamily="18" charset="-120"/>
              </a:rPr>
              <a:t>keys</a:t>
            </a:r>
          </a:p>
        </p:txBody>
      </p:sp>
      <p:sp>
        <p:nvSpPr>
          <p:cNvPr id="14349" name="Line 13">
            <a:extLst>
              <a:ext uri="{FF2B5EF4-FFF2-40B4-BE49-F238E27FC236}">
                <a16:creationId xmlns:a16="http://schemas.microsoft.com/office/drawing/2014/main" id="{339B9E92-D151-5345-9530-86CF55DBEA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905000"/>
            <a:ext cx="6096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50" name="Line 14">
            <a:extLst>
              <a:ext uri="{FF2B5EF4-FFF2-40B4-BE49-F238E27FC236}">
                <a16:creationId xmlns:a16="http://schemas.microsoft.com/office/drawing/2014/main" id="{06C753D0-104F-2848-A9B9-9CAE9E8C305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2362200"/>
            <a:ext cx="6096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52" name="Rectangle 16">
            <a:extLst>
              <a:ext uri="{FF2B5EF4-FFF2-40B4-BE49-F238E27FC236}">
                <a16:creationId xmlns:a16="http://schemas.microsoft.com/office/drawing/2014/main" id="{CF9AEBD3-1B4C-8A44-AA7B-AB5B3F284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362200"/>
            <a:ext cx="6096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53" name="Line 17">
            <a:extLst>
              <a:ext uri="{FF2B5EF4-FFF2-40B4-BE49-F238E27FC236}">
                <a16:creationId xmlns:a16="http://schemas.microsoft.com/office/drawing/2014/main" id="{B778C8A1-8AC5-0E48-8C2F-4D5F1BA687E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1905000"/>
            <a:ext cx="0" cy="1524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54" name="Line 18">
            <a:extLst>
              <a:ext uri="{FF2B5EF4-FFF2-40B4-BE49-F238E27FC236}">
                <a16:creationId xmlns:a16="http://schemas.microsoft.com/office/drawing/2014/main" id="{B2562705-2BA0-3D42-AD36-B99F3C33C6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2057400"/>
            <a:ext cx="32766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55" name="Line 19">
            <a:extLst>
              <a:ext uri="{FF2B5EF4-FFF2-40B4-BE49-F238E27FC236}">
                <a16:creationId xmlns:a16="http://schemas.microsoft.com/office/drawing/2014/main" id="{B702D049-E065-9346-8E29-DB8F152721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2057400"/>
            <a:ext cx="0" cy="3048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58" name="Line 22">
            <a:extLst>
              <a:ext uri="{FF2B5EF4-FFF2-40B4-BE49-F238E27FC236}">
                <a16:creationId xmlns:a16="http://schemas.microsoft.com/office/drawing/2014/main" id="{2D31B12B-D897-C741-9932-3864F45E1B3B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1981200"/>
            <a:ext cx="0" cy="1524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59" name="Line 23">
            <a:extLst>
              <a:ext uri="{FF2B5EF4-FFF2-40B4-BE49-F238E27FC236}">
                <a16:creationId xmlns:a16="http://schemas.microsoft.com/office/drawing/2014/main" id="{12C80E6C-1E1C-6B47-96CE-7B38BFA395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2133600"/>
            <a:ext cx="35814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60" name="Line 24">
            <a:extLst>
              <a:ext uri="{FF2B5EF4-FFF2-40B4-BE49-F238E27FC236}">
                <a16:creationId xmlns:a16="http://schemas.microsoft.com/office/drawing/2014/main" id="{3D186B03-2097-4949-A7FD-96734BABC3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2133600"/>
            <a:ext cx="0" cy="2286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61" name="Text Box 25">
            <a:extLst>
              <a:ext uri="{FF2B5EF4-FFF2-40B4-BE49-F238E27FC236}">
                <a16:creationId xmlns:a16="http://schemas.microsoft.com/office/drawing/2014/main" id="{6DFE7C2B-B6A3-8F4A-8336-2A238166D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981200"/>
            <a:ext cx="1143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000">
                <a:ea typeface="新細明體" panose="02020500000000000000" pitchFamily="18" charset="-120"/>
              </a:rPr>
              <a:t>exchange</a:t>
            </a:r>
          </a:p>
        </p:txBody>
      </p:sp>
      <p:sp>
        <p:nvSpPr>
          <p:cNvPr id="14362" name="Line 26">
            <a:extLst>
              <a:ext uri="{FF2B5EF4-FFF2-40B4-BE49-F238E27FC236}">
                <a16:creationId xmlns:a16="http://schemas.microsoft.com/office/drawing/2014/main" id="{A5E2BCCB-DD3D-794F-8DDE-E7BCAB8639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667000"/>
            <a:ext cx="8382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63" name="Line 27">
            <a:extLst>
              <a:ext uri="{FF2B5EF4-FFF2-40B4-BE49-F238E27FC236}">
                <a16:creationId xmlns:a16="http://schemas.microsoft.com/office/drawing/2014/main" id="{4DB4BEDF-A398-C540-9D75-E4A7163E1A8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2667000"/>
            <a:ext cx="9144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64" name="Line 28">
            <a:extLst>
              <a:ext uri="{FF2B5EF4-FFF2-40B4-BE49-F238E27FC236}">
                <a16:creationId xmlns:a16="http://schemas.microsoft.com/office/drawing/2014/main" id="{A6F68BBA-A306-0F48-BFF1-5147B6FF44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048000"/>
            <a:ext cx="9906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65" name="Line 29">
            <a:extLst>
              <a:ext uri="{FF2B5EF4-FFF2-40B4-BE49-F238E27FC236}">
                <a16:creationId xmlns:a16="http://schemas.microsoft.com/office/drawing/2014/main" id="{B33367CB-6DA6-7F45-8614-F9E869AEFD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3048000"/>
            <a:ext cx="9144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66" name="Line 30">
            <a:extLst>
              <a:ext uri="{FF2B5EF4-FFF2-40B4-BE49-F238E27FC236}">
                <a16:creationId xmlns:a16="http://schemas.microsoft.com/office/drawing/2014/main" id="{2B326C91-04BB-DF4B-9780-A1A3AA0319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2590800"/>
            <a:ext cx="9144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67" name="Line 31">
            <a:extLst>
              <a:ext uri="{FF2B5EF4-FFF2-40B4-BE49-F238E27FC236}">
                <a16:creationId xmlns:a16="http://schemas.microsoft.com/office/drawing/2014/main" id="{75481822-B7DB-1345-87A0-5A626B6C30A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3048000"/>
            <a:ext cx="8382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68" name="Line 32">
            <a:extLst>
              <a:ext uri="{FF2B5EF4-FFF2-40B4-BE49-F238E27FC236}">
                <a16:creationId xmlns:a16="http://schemas.microsoft.com/office/drawing/2014/main" id="{53DBACA9-E825-264D-8018-A45B2D6FB91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590800"/>
            <a:ext cx="0" cy="4572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69" name="Text Box 33">
            <a:extLst>
              <a:ext uri="{FF2B5EF4-FFF2-40B4-BE49-F238E27FC236}">
                <a16:creationId xmlns:a16="http://schemas.microsoft.com/office/drawing/2014/main" id="{40C630F3-F09F-A44E-8E1C-4641FF43C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725" y="2605088"/>
            <a:ext cx="5635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anose="02020500000000000000" pitchFamily="18" charset="-120"/>
              </a:rPr>
              <a:t>sort</a:t>
            </a:r>
          </a:p>
        </p:txBody>
      </p:sp>
      <p:sp>
        <p:nvSpPr>
          <p:cNvPr id="14371" name="Line 35">
            <a:extLst>
              <a:ext uri="{FF2B5EF4-FFF2-40B4-BE49-F238E27FC236}">
                <a16:creationId xmlns:a16="http://schemas.microsoft.com/office/drawing/2014/main" id="{3435BDF8-6248-9445-A6F2-2D3CE989F0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7400" y="2667000"/>
            <a:ext cx="1981200" cy="3810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72" name="Line 36">
            <a:extLst>
              <a:ext uri="{FF2B5EF4-FFF2-40B4-BE49-F238E27FC236}">
                <a16:creationId xmlns:a16="http://schemas.microsoft.com/office/drawing/2014/main" id="{256625F1-B077-1F4D-B241-F6DB5F52BD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2667000"/>
            <a:ext cx="1752600" cy="3810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73" name="Text Box 37">
            <a:extLst>
              <a:ext uri="{FF2B5EF4-FFF2-40B4-BE49-F238E27FC236}">
                <a16:creationId xmlns:a16="http://schemas.microsoft.com/office/drawing/2014/main" id="{A00CD67B-53AA-A84B-B824-D6A7A471F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2605088"/>
            <a:ext cx="1143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anose="02020500000000000000" pitchFamily="18" charset="-120"/>
              </a:rPr>
              <a:t>exchange</a:t>
            </a:r>
          </a:p>
        </p:txBody>
      </p:sp>
      <p:sp>
        <p:nvSpPr>
          <p:cNvPr id="14374" name="Line 38">
            <a:extLst>
              <a:ext uri="{FF2B5EF4-FFF2-40B4-BE49-F238E27FC236}">
                <a16:creationId xmlns:a16="http://schemas.microsoft.com/office/drawing/2014/main" id="{2150F8AF-3E35-4A47-8F01-AAEBE2D334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352800"/>
            <a:ext cx="48768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75" name="Line 39">
            <a:extLst>
              <a:ext uri="{FF2B5EF4-FFF2-40B4-BE49-F238E27FC236}">
                <a16:creationId xmlns:a16="http://schemas.microsoft.com/office/drawing/2014/main" id="{716B802D-5516-614F-8209-EF262939D1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581400"/>
            <a:ext cx="49530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76" name="Line 40">
            <a:extLst>
              <a:ext uri="{FF2B5EF4-FFF2-40B4-BE49-F238E27FC236}">
                <a16:creationId xmlns:a16="http://schemas.microsoft.com/office/drawing/2014/main" id="{DCA5D8D1-6AD0-6644-AEFF-3DBC279A3C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3352800"/>
            <a:ext cx="0" cy="2286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77" name="Text Box 41">
            <a:extLst>
              <a:ext uri="{FF2B5EF4-FFF2-40B4-BE49-F238E27FC236}">
                <a16:creationId xmlns:a16="http://schemas.microsoft.com/office/drawing/2014/main" id="{8ACED53B-F5D6-3A48-B7BF-55EC11343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276600"/>
            <a:ext cx="3414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anose="02020500000000000000" pitchFamily="18" charset="-120"/>
              </a:rPr>
              <a:t>Sort by the rightmost records of</a:t>
            </a:r>
          </a:p>
        </p:txBody>
      </p:sp>
      <p:graphicFrame>
        <p:nvGraphicFramePr>
          <p:cNvPr id="14378" name="Object 42">
            <a:extLst>
              <a:ext uri="{FF2B5EF4-FFF2-40B4-BE49-F238E27FC236}">
                <a16:creationId xmlns:a16="http://schemas.microsoft.com/office/drawing/2014/main" id="{A4A1EF4E-8B6C-EC41-BEF7-3DC8059577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3200400"/>
          <a:ext cx="5207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86" name="方程式" r:id="rId6" imgW="12001500" imgH="9359900" progId="Equation.2">
                  <p:embed/>
                </p:oleObj>
              </mc:Choice>
              <mc:Fallback>
                <p:oleObj name="方程式" r:id="rId6" imgW="12001500" imgH="9359900" progId="Equation.2">
                  <p:embed/>
                  <p:pic>
                    <p:nvPicPr>
                      <p:cNvPr id="14378" name="Object 42">
                        <a:extLst>
                          <a:ext uri="{FF2B5EF4-FFF2-40B4-BE49-F238E27FC236}">
                            <a16:creationId xmlns:a16="http://schemas.microsoft.com/office/drawing/2014/main" id="{A4A1EF4E-8B6C-EC41-BEF7-3DC8059577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3200400"/>
                        <a:ext cx="52070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79" name="Text Box 43">
            <a:extLst>
              <a:ext uri="{FF2B5EF4-FFF2-40B4-BE49-F238E27FC236}">
                <a16:creationId xmlns:a16="http://schemas.microsoft.com/office/drawing/2014/main" id="{CC72C97D-FAF1-D049-81B0-B00A7DF80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3276600"/>
            <a:ext cx="1120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anose="02020500000000000000" pitchFamily="18" charset="-120"/>
              </a:rPr>
              <a:t>-1 blocks</a:t>
            </a:r>
          </a:p>
        </p:txBody>
      </p:sp>
      <p:sp>
        <p:nvSpPr>
          <p:cNvPr id="14380" name="Line 44">
            <a:extLst>
              <a:ext uri="{FF2B5EF4-FFF2-40B4-BE49-F238E27FC236}">
                <a16:creationId xmlns:a16="http://schemas.microsoft.com/office/drawing/2014/main" id="{EB53268E-58DE-D445-BD2F-C617A6546F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76400" y="3962400"/>
            <a:ext cx="1066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81" name="Line 45">
            <a:extLst>
              <a:ext uri="{FF2B5EF4-FFF2-40B4-BE49-F238E27FC236}">
                <a16:creationId xmlns:a16="http://schemas.microsoft.com/office/drawing/2014/main" id="{EE384023-D897-0146-ADC6-10F3F147ED7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962400"/>
            <a:ext cx="1066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83" name="Text Box 47">
            <a:extLst>
              <a:ext uri="{FF2B5EF4-FFF2-40B4-BE49-F238E27FC236}">
                <a16:creationId xmlns:a16="http://schemas.microsoft.com/office/drawing/2014/main" id="{07CBFEF6-26A2-6546-AC58-C347A6EBB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733800"/>
            <a:ext cx="1057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anose="02020500000000000000" pitchFamily="18" charset="-120"/>
              </a:rPr>
              <a:t>compare</a:t>
            </a:r>
          </a:p>
        </p:txBody>
      </p:sp>
      <p:sp>
        <p:nvSpPr>
          <p:cNvPr id="14384" name="Text Box 48">
            <a:extLst>
              <a:ext uri="{FF2B5EF4-FFF2-40B4-BE49-F238E27FC236}">
                <a16:creationId xmlns:a16="http://schemas.microsoft.com/office/drawing/2014/main" id="{3EF6EB94-4BB1-9741-9D9C-65D89E6C9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475" y="3900488"/>
            <a:ext cx="1143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000">
                <a:ea typeface="新細明體" panose="02020500000000000000" pitchFamily="18" charset="-120"/>
              </a:rPr>
              <a:t>exchange</a:t>
            </a:r>
          </a:p>
        </p:txBody>
      </p:sp>
      <p:sp>
        <p:nvSpPr>
          <p:cNvPr id="14385" name="Line 49">
            <a:extLst>
              <a:ext uri="{FF2B5EF4-FFF2-40B4-BE49-F238E27FC236}">
                <a16:creationId xmlns:a16="http://schemas.microsoft.com/office/drawing/2014/main" id="{8137D371-B8A7-314A-8B16-E7D056B2E6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4648200"/>
            <a:ext cx="1828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86" name="Line 50">
            <a:extLst>
              <a:ext uri="{FF2B5EF4-FFF2-40B4-BE49-F238E27FC236}">
                <a16:creationId xmlns:a16="http://schemas.microsoft.com/office/drawing/2014/main" id="{BF1CB5C9-9318-504F-90CF-C478A53E40F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4648200"/>
            <a:ext cx="1752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87" name="Text Box 51">
            <a:extLst>
              <a:ext uri="{FF2B5EF4-FFF2-40B4-BE49-F238E27FC236}">
                <a16:creationId xmlns:a16="http://schemas.microsoft.com/office/drawing/2014/main" id="{3B3A4104-3867-174D-BD65-BFA413E2C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419600"/>
            <a:ext cx="1057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000">
                <a:ea typeface="新細明體" panose="02020500000000000000" pitchFamily="18" charset="-120"/>
              </a:rPr>
              <a:t>compare</a:t>
            </a:r>
          </a:p>
        </p:txBody>
      </p:sp>
      <p:sp>
        <p:nvSpPr>
          <p:cNvPr id="14388" name="Text Box 52">
            <a:extLst>
              <a:ext uri="{FF2B5EF4-FFF2-40B4-BE49-F238E27FC236}">
                <a16:creationId xmlns:a16="http://schemas.microsoft.com/office/drawing/2014/main" id="{A7FFFCA8-0885-FA4E-A2C5-943F0C52A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75" y="4662488"/>
            <a:ext cx="1143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000">
                <a:ea typeface="新細明體" panose="02020500000000000000" pitchFamily="18" charset="-120"/>
              </a:rPr>
              <a:t>exchange</a:t>
            </a:r>
          </a:p>
        </p:txBody>
      </p:sp>
      <p:sp>
        <p:nvSpPr>
          <p:cNvPr id="14389" name="Line 53">
            <a:extLst>
              <a:ext uri="{FF2B5EF4-FFF2-40B4-BE49-F238E27FC236}">
                <a16:creationId xmlns:a16="http://schemas.microsoft.com/office/drawing/2014/main" id="{83BEB321-148D-8F43-8285-C237ECB934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7400" y="5334000"/>
            <a:ext cx="762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90" name="Line 54">
            <a:extLst>
              <a:ext uri="{FF2B5EF4-FFF2-40B4-BE49-F238E27FC236}">
                <a16:creationId xmlns:a16="http://schemas.microsoft.com/office/drawing/2014/main" id="{7A308361-A5BB-734D-A745-05E6CA08A1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5334000"/>
            <a:ext cx="838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93" name="Text Box 57">
            <a:extLst>
              <a:ext uri="{FF2B5EF4-FFF2-40B4-BE49-F238E27FC236}">
                <a16:creationId xmlns:a16="http://schemas.microsoft.com/office/drawing/2014/main" id="{6EB8A93A-01D8-D14A-88CB-3FDC01B56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5181600"/>
            <a:ext cx="1057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anose="02020500000000000000" pitchFamily="18" charset="-120"/>
              </a:rPr>
              <a:t>compare</a:t>
            </a:r>
          </a:p>
        </p:txBody>
      </p:sp>
      <p:sp>
        <p:nvSpPr>
          <p:cNvPr id="14394" name="Text Box 58">
            <a:extLst>
              <a:ext uri="{FF2B5EF4-FFF2-40B4-BE49-F238E27FC236}">
                <a16:creationId xmlns:a16="http://schemas.microsoft.com/office/drawing/2014/main" id="{41A71C78-8D50-3E49-83C6-3746DD596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09800"/>
            <a:ext cx="458788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r>
              <a:rPr lang="en-US" altLang="zh-TW" sz="1800">
                <a:ea typeface="新細明體" panose="02020500000000000000" pitchFamily="18" charset="-120"/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250510053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頁尾版面配置區 3">
            <a:extLst>
              <a:ext uri="{FF2B5EF4-FFF2-40B4-BE49-F238E27FC236}">
                <a16:creationId xmlns:a16="http://schemas.microsoft.com/office/drawing/2014/main" id="{DF620880-2E04-3643-89A7-694EB8705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26" name="投影片編號版面配置區 4">
            <a:extLst>
              <a:ext uri="{FF2B5EF4-FFF2-40B4-BE49-F238E27FC236}">
                <a16:creationId xmlns:a16="http://schemas.microsoft.com/office/drawing/2014/main" id="{05354232-9ACF-A64C-93C2-D9200EF3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AA79-544D-D541-ACFC-ACD23E068562}" type="slidenum">
              <a:rPr lang="en-US" altLang="zh-TW"/>
              <a:pPr/>
              <a:t>145</a:t>
            </a:fld>
            <a:endParaRPr lang="en-US" altLang="zh-TW"/>
          </a:p>
        </p:txBody>
      </p:sp>
      <p:sp>
        <p:nvSpPr>
          <p:cNvPr id="53251" name="Text Box 3">
            <a:extLst>
              <a:ext uri="{FF2B5EF4-FFF2-40B4-BE49-F238E27FC236}">
                <a16:creationId xmlns:a16="http://schemas.microsoft.com/office/drawing/2014/main" id="{397124A9-8C3E-2543-B2F5-BE9BEB46A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457200"/>
            <a:ext cx="8115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solidFill>
                  <a:schemeClr val="tx1"/>
                </a:solidFill>
                <a:ea typeface="新細明體" panose="02020500000000000000" pitchFamily="18" charset="-120"/>
              </a:rPr>
              <a:t>0  1  2  y  w  z  u   x  4  6  8  a  v  3  5  7  9  b  c  e  g  i  j  k  d  f  h  o  p  q  l  m  n  r  s  t</a:t>
            </a:r>
          </a:p>
        </p:txBody>
      </p:sp>
      <p:sp>
        <p:nvSpPr>
          <p:cNvPr id="53252" name="Text Box 4">
            <a:extLst>
              <a:ext uri="{FF2B5EF4-FFF2-40B4-BE49-F238E27FC236}">
                <a16:creationId xmlns:a16="http://schemas.microsoft.com/office/drawing/2014/main" id="{5A28CDDB-F37C-3F4D-B1DF-E023A6553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04800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solidFill>
                  <a:srgbClr val="006600"/>
                </a:solidFill>
                <a:ea typeface="新細明體" panose="02020500000000000000" pitchFamily="18" charset="-120"/>
                <a:sym typeface="Symbol" pitchFamily="2" charset="2"/>
              </a:rPr>
              <a:t></a:t>
            </a:r>
            <a:endParaRPr lang="en-US" altLang="zh-TW" sz="1800">
              <a:ea typeface="新細明體" panose="02020500000000000000" pitchFamily="18" charset="-120"/>
            </a:endParaRPr>
          </a:p>
        </p:txBody>
      </p:sp>
      <p:sp>
        <p:nvSpPr>
          <p:cNvPr id="53253" name="Rectangle 5">
            <a:extLst>
              <a:ext uri="{FF2B5EF4-FFF2-40B4-BE49-F238E27FC236}">
                <a16:creationId xmlns:a16="http://schemas.microsoft.com/office/drawing/2014/main" id="{BB36FF6F-7F21-1A44-8915-5F0FAA412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04800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solidFill>
                  <a:srgbClr val="006600"/>
                </a:solidFill>
                <a:ea typeface="新細明體" panose="02020500000000000000" pitchFamily="18" charset="-120"/>
                <a:sym typeface="Symbol" pitchFamily="2" charset="2"/>
              </a:rPr>
              <a:t></a:t>
            </a:r>
          </a:p>
        </p:txBody>
      </p:sp>
      <p:sp>
        <p:nvSpPr>
          <p:cNvPr id="53254" name="Rectangle 6">
            <a:extLst>
              <a:ext uri="{FF2B5EF4-FFF2-40B4-BE49-F238E27FC236}">
                <a16:creationId xmlns:a16="http://schemas.microsoft.com/office/drawing/2014/main" id="{50E89FDC-5599-8340-90BF-E244E65B1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28600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solidFill>
                  <a:srgbClr val="006600"/>
                </a:solidFill>
                <a:ea typeface="新細明體" panose="02020500000000000000" pitchFamily="18" charset="-120"/>
                <a:sym typeface="Symbol" pitchFamily="2" charset="2"/>
              </a:rPr>
              <a:t></a:t>
            </a:r>
          </a:p>
        </p:txBody>
      </p:sp>
      <p:sp>
        <p:nvSpPr>
          <p:cNvPr id="53255" name="Text Box 7">
            <a:extLst>
              <a:ext uri="{FF2B5EF4-FFF2-40B4-BE49-F238E27FC236}">
                <a16:creationId xmlns:a16="http://schemas.microsoft.com/office/drawing/2014/main" id="{7A489F48-193C-2C49-9651-E0C8D8353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1371600"/>
            <a:ext cx="8115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solidFill>
                  <a:schemeClr val="tx1"/>
                </a:solidFill>
                <a:ea typeface="新細明體" panose="02020500000000000000" pitchFamily="18" charset="-120"/>
              </a:rPr>
              <a:t>0  1  2  3  w  z  u   x  4  6  8  a  v  y  5  7  9  b  c  e  g  i  j  k  d  f  h  o  p  q  l  m  n  r  s  t</a:t>
            </a:r>
          </a:p>
        </p:txBody>
      </p:sp>
      <p:sp>
        <p:nvSpPr>
          <p:cNvPr id="53256" name="Text Box 8">
            <a:extLst>
              <a:ext uri="{FF2B5EF4-FFF2-40B4-BE49-F238E27FC236}">
                <a16:creationId xmlns:a16="http://schemas.microsoft.com/office/drawing/2014/main" id="{E324C1A2-C6CD-BD43-902E-78C5E1417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219200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solidFill>
                  <a:srgbClr val="006600"/>
                </a:solidFill>
                <a:ea typeface="新細明體" panose="02020500000000000000" pitchFamily="18" charset="-120"/>
                <a:sym typeface="Symbol" pitchFamily="2" charset="2"/>
              </a:rPr>
              <a:t></a:t>
            </a:r>
            <a:endParaRPr lang="en-US" altLang="zh-TW" sz="1800">
              <a:ea typeface="新細明體" panose="02020500000000000000" pitchFamily="18" charset="-120"/>
            </a:endParaRPr>
          </a:p>
        </p:txBody>
      </p:sp>
      <p:sp>
        <p:nvSpPr>
          <p:cNvPr id="53257" name="Rectangle 9">
            <a:extLst>
              <a:ext uri="{FF2B5EF4-FFF2-40B4-BE49-F238E27FC236}">
                <a16:creationId xmlns:a16="http://schemas.microsoft.com/office/drawing/2014/main" id="{6A66F6F5-1C98-B948-95AD-2A9DE0CD1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219200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solidFill>
                  <a:srgbClr val="006600"/>
                </a:solidFill>
                <a:ea typeface="新細明體" panose="02020500000000000000" pitchFamily="18" charset="-120"/>
                <a:sym typeface="Symbol" pitchFamily="2" charset="2"/>
              </a:rPr>
              <a:t></a:t>
            </a:r>
          </a:p>
        </p:txBody>
      </p:sp>
      <p:sp>
        <p:nvSpPr>
          <p:cNvPr id="53258" name="Rectangle 10">
            <a:extLst>
              <a:ext uri="{FF2B5EF4-FFF2-40B4-BE49-F238E27FC236}">
                <a16:creationId xmlns:a16="http://schemas.microsoft.com/office/drawing/2014/main" id="{C192829E-24DA-3D42-87D5-708C9E271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1143000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solidFill>
                  <a:srgbClr val="006600"/>
                </a:solidFill>
                <a:ea typeface="新細明體" panose="02020500000000000000" pitchFamily="18" charset="-120"/>
                <a:sym typeface="Symbol" pitchFamily="2" charset="2"/>
              </a:rPr>
              <a:t></a:t>
            </a:r>
          </a:p>
        </p:txBody>
      </p:sp>
      <p:sp>
        <p:nvSpPr>
          <p:cNvPr id="53259" name="Line 11">
            <a:extLst>
              <a:ext uri="{FF2B5EF4-FFF2-40B4-BE49-F238E27FC236}">
                <a16:creationId xmlns:a16="http://schemas.microsoft.com/office/drawing/2014/main" id="{3D06B7FB-236C-0549-96A4-BC9CC42E67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28800" y="838200"/>
            <a:ext cx="2362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3260" name="Line 12">
            <a:extLst>
              <a:ext uri="{FF2B5EF4-FFF2-40B4-BE49-F238E27FC236}">
                <a16:creationId xmlns:a16="http://schemas.microsoft.com/office/drawing/2014/main" id="{BF502B4A-F709-214E-A62E-2655BD2861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762000"/>
            <a:ext cx="2362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3261" name="Text Box 13">
            <a:extLst>
              <a:ext uri="{FF2B5EF4-FFF2-40B4-BE49-F238E27FC236}">
                <a16:creationId xmlns:a16="http://schemas.microsoft.com/office/drawing/2014/main" id="{D0E8170D-C134-F441-BD4C-CD568B398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2286000"/>
            <a:ext cx="805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solidFill>
                  <a:schemeClr val="tx1"/>
                </a:solidFill>
                <a:ea typeface="新細明體" panose="02020500000000000000" pitchFamily="18" charset="-120"/>
              </a:rPr>
              <a:t>0  1  2  3  4  z  u   x w  6  8  a  v  y  5  7  9  b  c  e  g  i  j  k  d  f  h  o  p  q  l  m  n  r  s  t</a:t>
            </a:r>
          </a:p>
        </p:txBody>
      </p:sp>
      <p:sp>
        <p:nvSpPr>
          <p:cNvPr id="53262" name="Text Box 14">
            <a:extLst>
              <a:ext uri="{FF2B5EF4-FFF2-40B4-BE49-F238E27FC236}">
                <a16:creationId xmlns:a16="http://schemas.microsoft.com/office/drawing/2014/main" id="{FEF8C1B7-562A-894F-AD79-DB5A09AF1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133600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solidFill>
                  <a:srgbClr val="006600"/>
                </a:solidFill>
                <a:ea typeface="新細明體" panose="02020500000000000000" pitchFamily="18" charset="-120"/>
                <a:sym typeface="Symbol" pitchFamily="2" charset="2"/>
              </a:rPr>
              <a:t></a:t>
            </a:r>
            <a:endParaRPr lang="en-US" altLang="zh-TW" sz="1800">
              <a:ea typeface="新細明體" panose="02020500000000000000" pitchFamily="18" charset="-120"/>
            </a:endParaRPr>
          </a:p>
        </p:txBody>
      </p:sp>
      <p:sp>
        <p:nvSpPr>
          <p:cNvPr id="53263" name="Rectangle 15">
            <a:extLst>
              <a:ext uri="{FF2B5EF4-FFF2-40B4-BE49-F238E27FC236}">
                <a16:creationId xmlns:a16="http://schemas.microsoft.com/office/drawing/2014/main" id="{7F61B528-88F2-AA4C-8078-3002E3F57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133600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solidFill>
                  <a:srgbClr val="006600"/>
                </a:solidFill>
                <a:ea typeface="新細明體" panose="02020500000000000000" pitchFamily="18" charset="-120"/>
                <a:sym typeface="Symbol" pitchFamily="2" charset="2"/>
              </a:rPr>
              <a:t></a:t>
            </a:r>
          </a:p>
        </p:txBody>
      </p:sp>
      <p:sp>
        <p:nvSpPr>
          <p:cNvPr id="53264" name="Rectangle 16">
            <a:extLst>
              <a:ext uri="{FF2B5EF4-FFF2-40B4-BE49-F238E27FC236}">
                <a16:creationId xmlns:a16="http://schemas.microsoft.com/office/drawing/2014/main" id="{71C8DD60-2627-D74F-A6DD-22501FF64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057400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solidFill>
                  <a:srgbClr val="006600"/>
                </a:solidFill>
                <a:ea typeface="新細明體" panose="02020500000000000000" pitchFamily="18" charset="-120"/>
                <a:sym typeface="Symbol" pitchFamily="2" charset="2"/>
              </a:rPr>
              <a:t></a:t>
            </a:r>
          </a:p>
        </p:txBody>
      </p:sp>
      <p:sp>
        <p:nvSpPr>
          <p:cNvPr id="53265" name="Line 17">
            <a:extLst>
              <a:ext uri="{FF2B5EF4-FFF2-40B4-BE49-F238E27FC236}">
                <a16:creationId xmlns:a16="http://schemas.microsoft.com/office/drawing/2014/main" id="{451DF81C-1A2A-434B-91BC-C5D0606813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7400" y="1676400"/>
            <a:ext cx="1066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3266" name="Line 18">
            <a:extLst>
              <a:ext uri="{FF2B5EF4-FFF2-40B4-BE49-F238E27FC236}">
                <a16:creationId xmlns:a16="http://schemas.microsoft.com/office/drawing/2014/main" id="{75ADA83E-A4A9-8645-B61E-39A752AD2D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1676400"/>
            <a:ext cx="914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3267" name="Text Box 19">
            <a:extLst>
              <a:ext uri="{FF2B5EF4-FFF2-40B4-BE49-F238E27FC236}">
                <a16:creationId xmlns:a16="http://schemas.microsoft.com/office/drawing/2014/main" id="{346F8C80-B3C0-4B48-BE19-18E4351CE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850" y="3352800"/>
            <a:ext cx="805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solidFill>
                  <a:schemeClr val="tx1"/>
                </a:solidFill>
                <a:ea typeface="新細明體" panose="02020500000000000000" pitchFamily="18" charset="-120"/>
              </a:rPr>
              <a:t>0  1  2  3  4  5  u   x w  6  8  a  v  y  z  7  9  b  c  e  g  i  j  k  d  f  h  o  p  q  l  m  n  r  s  t</a:t>
            </a:r>
          </a:p>
        </p:txBody>
      </p:sp>
      <p:sp>
        <p:nvSpPr>
          <p:cNvPr id="53268" name="Text Box 20">
            <a:extLst>
              <a:ext uri="{FF2B5EF4-FFF2-40B4-BE49-F238E27FC236}">
                <a16:creationId xmlns:a16="http://schemas.microsoft.com/office/drawing/2014/main" id="{6E1D00DD-5C63-3840-A792-275D78622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200400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solidFill>
                  <a:srgbClr val="006600"/>
                </a:solidFill>
                <a:ea typeface="新細明體" panose="02020500000000000000" pitchFamily="18" charset="-120"/>
                <a:sym typeface="Symbol" pitchFamily="2" charset="2"/>
              </a:rPr>
              <a:t></a:t>
            </a:r>
            <a:endParaRPr lang="en-US" altLang="zh-TW" sz="1800">
              <a:ea typeface="新細明體" panose="02020500000000000000" pitchFamily="18" charset="-120"/>
            </a:endParaRPr>
          </a:p>
        </p:txBody>
      </p:sp>
      <p:sp>
        <p:nvSpPr>
          <p:cNvPr id="53269" name="Rectangle 21">
            <a:extLst>
              <a:ext uri="{FF2B5EF4-FFF2-40B4-BE49-F238E27FC236}">
                <a16:creationId xmlns:a16="http://schemas.microsoft.com/office/drawing/2014/main" id="{676DA9BA-6AD1-594D-8455-5375B4AE2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200400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solidFill>
                  <a:srgbClr val="006600"/>
                </a:solidFill>
                <a:ea typeface="新細明體" panose="02020500000000000000" pitchFamily="18" charset="-120"/>
                <a:sym typeface="Symbol" pitchFamily="2" charset="2"/>
              </a:rPr>
              <a:t></a:t>
            </a:r>
          </a:p>
        </p:txBody>
      </p:sp>
      <p:sp>
        <p:nvSpPr>
          <p:cNvPr id="53270" name="Rectangle 22">
            <a:extLst>
              <a:ext uri="{FF2B5EF4-FFF2-40B4-BE49-F238E27FC236}">
                <a16:creationId xmlns:a16="http://schemas.microsoft.com/office/drawing/2014/main" id="{45BC24BC-D49B-094B-8740-871EA8992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124200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solidFill>
                  <a:srgbClr val="006600"/>
                </a:solidFill>
                <a:ea typeface="新細明體" panose="02020500000000000000" pitchFamily="18" charset="-120"/>
                <a:sym typeface="Symbol" pitchFamily="2" charset="2"/>
              </a:rPr>
              <a:t></a:t>
            </a:r>
          </a:p>
        </p:txBody>
      </p:sp>
      <p:sp>
        <p:nvSpPr>
          <p:cNvPr id="53271" name="Line 23">
            <a:extLst>
              <a:ext uri="{FF2B5EF4-FFF2-40B4-BE49-F238E27FC236}">
                <a16:creationId xmlns:a16="http://schemas.microsoft.com/office/drawing/2014/main" id="{5336EA25-8FCB-F447-B5CD-CB5B288EDA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2590800"/>
            <a:ext cx="2209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3272" name="Line 24">
            <a:extLst>
              <a:ext uri="{FF2B5EF4-FFF2-40B4-BE49-F238E27FC236}">
                <a16:creationId xmlns:a16="http://schemas.microsoft.com/office/drawing/2014/main" id="{93E3BA58-C89E-634A-8519-7F1F546870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2667000"/>
            <a:ext cx="2133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70699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頁尾版面配置區 3">
            <a:extLst>
              <a:ext uri="{FF2B5EF4-FFF2-40B4-BE49-F238E27FC236}">
                <a16:creationId xmlns:a16="http://schemas.microsoft.com/office/drawing/2014/main" id="{D897D75B-B21B-7944-95AA-DD0A0FFF3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15" name="投影片編號版面配置區 4">
            <a:extLst>
              <a:ext uri="{FF2B5EF4-FFF2-40B4-BE49-F238E27FC236}">
                <a16:creationId xmlns:a16="http://schemas.microsoft.com/office/drawing/2014/main" id="{E8F966C9-5081-EC4F-9E6F-24A75BEB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E50A-F513-4F43-A946-A7C91B6A1211}" type="slidenum">
              <a:rPr lang="en-US" altLang="zh-TW"/>
              <a:pPr/>
              <a:t>146</a:t>
            </a:fld>
            <a:endParaRPr lang="en-US" altLang="zh-TW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199B550F-B652-024A-9619-9598DF56A0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8686800" cy="762000"/>
          </a:xfrm>
        </p:spPr>
        <p:txBody>
          <a:bodyPr/>
          <a:lstStyle/>
          <a:p>
            <a:r>
              <a:rPr lang="en-US" altLang="zh-TW" sz="2400" b="1" u="sng"/>
              <a:t>*Figure 7.6:</a:t>
            </a:r>
            <a:r>
              <a:rPr lang="en-US" altLang="zh-TW" sz="2400" u="sng"/>
              <a:t>Last eight lines for O(1) space merge example(p.338)</a:t>
            </a:r>
            <a:endParaRPr lang="en-US" altLang="zh-TW" sz="2400" b="1" u="sng"/>
          </a:p>
        </p:txBody>
      </p:sp>
      <p:pic>
        <p:nvPicPr>
          <p:cNvPr id="15363" name="Picture 3" descr="twu22E0">
            <a:extLst>
              <a:ext uri="{FF2B5EF4-FFF2-40B4-BE49-F238E27FC236}">
                <a16:creationId xmlns:a16="http://schemas.microsoft.com/office/drawing/2014/main" id="{E526DF9E-28AE-4543-9DB8-8418376EF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12845" r="23419" b="37975"/>
          <a:stretch>
            <a:fillRect/>
          </a:stretch>
        </p:blipFill>
        <p:spPr bwMode="auto">
          <a:xfrm>
            <a:off x="1143000" y="838200"/>
            <a:ext cx="685800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4" name="Text Box 4">
            <a:extLst>
              <a:ext uri="{FF2B5EF4-FFF2-40B4-BE49-F238E27FC236}">
                <a16:creationId xmlns:a16="http://schemas.microsoft.com/office/drawing/2014/main" id="{050834E4-3AD3-B444-A57A-73826585A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1295400"/>
            <a:ext cx="183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ea typeface="新細明體" panose="02020500000000000000" pitchFamily="18" charset="-120"/>
              </a:rPr>
              <a:t>6, 7, 8 are merged</a:t>
            </a: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15470971-BFB6-4148-B4DD-784B0D5E0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7925" y="1943100"/>
            <a:ext cx="4171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ea typeface="新細明體" panose="02020500000000000000" pitchFamily="18" charset="-120"/>
              </a:rPr>
              <a:t>Segment one is merged (i.e., 0, 2, 4, 6, 8, a)</a:t>
            </a:r>
          </a:p>
        </p:txBody>
      </p:sp>
      <p:sp>
        <p:nvSpPr>
          <p:cNvPr id="15366" name="Line 6">
            <a:extLst>
              <a:ext uri="{FF2B5EF4-FFF2-40B4-BE49-F238E27FC236}">
                <a16:creationId xmlns:a16="http://schemas.microsoft.com/office/drawing/2014/main" id="{8A7FB62F-B9F2-4A4E-98BD-C02AF83227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2514600"/>
            <a:ext cx="1828800" cy="5334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EF54A599-FE97-A246-8687-DE4E147F1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590800"/>
            <a:ext cx="554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ea typeface="新細明體" panose="02020500000000000000" pitchFamily="18" charset="-120"/>
              </a:rPr>
              <a:t>Change place marker (longest sorted sequence of records) 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D1FF2144-4749-BD4D-AD23-D5EC92A1C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5" y="3314700"/>
            <a:ext cx="428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ea typeface="新細明體" panose="02020500000000000000" pitchFamily="18" charset="-120"/>
              </a:rPr>
              <a:t>Segment one is merged (i.e., b, c, e, g, i, j, k)</a:t>
            </a:r>
          </a:p>
        </p:txBody>
      </p:sp>
      <p:sp>
        <p:nvSpPr>
          <p:cNvPr id="15370" name="Line 10">
            <a:extLst>
              <a:ext uri="{FF2B5EF4-FFF2-40B4-BE49-F238E27FC236}">
                <a16:creationId xmlns:a16="http://schemas.microsoft.com/office/drawing/2014/main" id="{25CA0EAC-1C7E-6444-A74E-4FD614C9E0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3810000"/>
            <a:ext cx="990600" cy="6096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71" name="Text Box 11">
            <a:extLst>
              <a:ext uri="{FF2B5EF4-FFF2-40B4-BE49-F238E27FC236}">
                <a16:creationId xmlns:a16="http://schemas.microsoft.com/office/drawing/2014/main" id="{C82FC8D7-94FC-F940-9D11-59FCE3B19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325" y="4000500"/>
            <a:ext cx="2127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ea typeface="新細明體" panose="02020500000000000000" pitchFamily="18" charset="-120"/>
              </a:rPr>
              <a:t>Change place marker</a:t>
            </a:r>
          </a:p>
        </p:txBody>
      </p:sp>
      <p:sp>
        <p:nvSpPr>
          <p:cNvPr id="15372" name="Text Box 12">
            <a:extLst>
              <a:ext uri="{FF2B5EF4-FFF2-40B4-BE49-F238E27FC236}">
                <a16:creationId xmlns:a16="http://schemas.microsoft.com/office/drawing/2014/main" id="{3CFC1F45-94A0-5E44-AA44-C6AE34147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0325" y="4686300"/>
            <a:ext cx="3498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ea typeface="新細明體" panose="02020500000000000000" pitchFamily="18" charset="-120"/>
              </a:rPr>
              <a:t>Segment one is merged (i.e., o, p, q)</a:t>
            </a:r>
          </a:p>
        </p:txBody>
      </p:sp>
      <p:sp>
        <p:nvSpPr>
          <p:cNvPr id="15373" name="Text Box 13">
            <a:extLst>
              <a:ext uri="{FF2B5EF4-FFF2-40B4-BE49-F238E27FC236}">
                <a16:creationId xmlns:a16="http://schemas.microsoft.com/office/drawing/2014/main" id="{992AD767-4817-E142-AD14-3CA750D79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25" y="5448300"/>
            <a:ext cx="3898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ea typeface="新細明體" panose="02020500000000000000" pitchFamily="18" charset="-120"/>
              </a:rPr>
              <a:t>No other segment.  Sort the largest keys.</a:t>
            </a:r>
          </a:p>
        </p:txBody>
      </p:sp>
    </p:spTree>
    <p:extLst>
      <p:ext uri="{BB962C8B-B14F-4D97-AF65-F5344CB8AC3E}">
        <p14:creationId xmlns:p14="http://schemas.microsoft.com/office/powerpoint/2010/main" val="401887213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3BEF40F-6C57-F043-8387-B7F68FA74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F97183C-8BD4-7E44-B583-7A1C153A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4F95-6E77-0349-B4C8-3342A40CC367}" type="slidenum">
              <a:rPr lang="en-US" altLang="zh-TW"/>
              <a:pPr/>
              <a:t>147</a:t>
            </a:fld>
            <a:endParaRPr lang="en-US" altLang="zh-TW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952E714F-332C-2248-B8B0-0AD15899D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304800"/>
            <a:ext cx="8153400" cy="6096000"/>
          </a:xfrm>
        </p:spPr>
        <p:txBody>
          <a:bodyPr/>
          <a:lstStyle/>
          <a:p>
            <a:r>
              <a:rPr lang="en-US" altLang="zh-TW" sz="2000" b="1" u="sng"/>
              <a:t>*</a:t>
            </a:r>
            <a:r>
              <a:rPr lang="en-US" altLang="zh-TW" sz="2400" b="1" u="sng"/>
              <a:t>Program 7.8: </a:t>
            </a:r>
            <a:r>
              <a:rPr lang="en-US" altLang="zh-TW" sz="2400" u="sng"/>
              <a:t>O(1) space merge (p.339)</a:t>
            </a:r>
            <a:br>
              <a:rPr lang="en-US" altLang="zh-TW" sz="2400" u="sng"/>
            </a:br>
            <a:br>
              <a:rPr lang="en-US" altLang="zh-TW" sz="2400" u="sng"/>
            </a:br>
            <a:r>
              <a:rPr lang="en-US" altLang="zh-TW" sz="2400"/>
              <a:t>Steps in an O(1) space merge when the total number  of records, n is a perfect square */</a:t>
            </a:r>
            <a:br>
              <a:rPr lang="en-US" altLang="zh-TW" sz="2400"/>
            </a:br>
            <a:r>
              <a:rPr lang="en-US" altLang="zh-TW" sz="2400"/>
              <a:t>and the number of records in each of the files to be merged is a multiple of </a:t>
            </a:r>
            <a:r>
              <a:rPr lang="en-US" altLang="zh-TW" sz="2400">
                <a:sym typeface="Symbol" pitchFamily="2" charset="2"/>
              </a:rPr>
              <a:t>n */</a:t>
            </a:r>
            <a:br>
              <a:rPr lang="en-US" altLang="zh-TW" sz="2400">
                <a:sym typeface="Symbol" pitchFamily="2" charset="2"/>
              </a:rPr>
            </a:br>
            <a:br>
              <a:rPr lang="en-US" altLang="zh-TW" sz="2400">
                <a:sym typeface="Symbol" pitchFamily="2" charset="2"/>
              </a:rPr>
            </a:br>
            <a:r>
              <a:rPr lang="en-US" altLang="zh-TW" sz="2400" b="1">
                <a:sym typeface="Symbol" pitchFamily="2" charset="2"/>
              </a:rPr>
              <a:t>Step1:</a:t>
            </a:r>
            <a:r>
              <a:rPr lang="en-US" altLang="zh-TW" sz="2400">
                <a:sym typeface="Symbol" pitchFamily="2" charset="2"/>
              </a:rPr>
              <a:t>Identify the </a:t>
            </a:r>
            <a:r>
              <a:rPr lang="en-US" altLang="zh-TW" sz="2400"/>
              <a:t> </a:t>
            </a:r>
            <a:r>
              <a:rPr lang="en-US" altLang="zh-TW" sz="2400">
                <a:sym typeface="Symbol" pitchFamily="2" charset="2"/>
              </a:rPr>
              <a:t>n records with largest key. This is done by         </a:t>
            </a:r>
            <a:br>
              <a:rPr lang="en-US" altLang="zh-TW" sz="2400">
                <a:sym typeface="Symbol" pitchFamily="2" charset="2"/>
              </a:rPr>
            </a:br>
            <a:r>
              <a:rPr lang="en-US" altLang="zh-TW" sz="2400">
                <a:sym typeface="Symbol" pitchFamily="2" charset="2"/>
              </a:rPr>
              <a:t>           following right to left along the two files to be merged.</a:t>
            </a:r>
            <a:br>
              <a:rPr lang="en-US" altLang="zh-TW" sz="2400" b="1">
                <a:sym typeface="Symbol" pitchFamily="2" charset="2"/>
              </a:rPr>
            </a:br>
            <a:r>
              <a:rPr lang="en-US" altLang="zh-TW" sz="2400" b="1">
                <a:sym typeface="Symbol" pitchFamily="2" charset="2"/>
              </a:rPr>
              <a:t>Step2:</a:t>
            </a:r>
            <a:r>
              <a:rPr lang="en-US" altLang="zh-TW" sz="2400">
                <a:sym typeface="Symbol" pitchFamily="2" charset="2"/>
              </a:rPr>
              <a:t>Exchange the records of the second file that were </a:t>
            </a:r>
            <a:br>
              <a:rPr lang="en-US" altLang="zh-TW" sz="2400">
                <a:sym typeface="Symbol" pitchFamily="2" charset="2"/>
              </a:rPr>
            </a:br>
            <a:r>
              <a:rPr lang="en-US" altLang="zh-TW" sz="2400">
                <a:sym typeface="Symbol" pitchFamily="2" charset="2"/>
              </a:rPr>
              <a:t>           identified in Step1 with those  just to the left of those  </a:t>
            </a:r>
            <a:br>
              <a:rPr lang="en-US" altLang="zh-TW" sz="2400">
                <a:sym typeface="Symbol" pitchFamily="2" charset="2"/>
              </a:rPr>
            </a:br>
            <a:r>
              <a:rPr lang="en-US" altLang="zh-TW" sz="2400">
                <a:sym typeface="Symbol" pitchFamily="2" charset="2"/>
              </a:rPr>
              <a:t>           identified from the first file so that the </a:t>
            </a:r>
            <a:r>
              <a:rPr lang="en-US" altLang="zh-TW" sz="2400"/>
              <a:t> </a:t>
            </a:r>
            <a:r>
              <a:rPr lang="en-US" altLang="zh-TW" sz="2400">
                <a:sym typeface="Symbol" pitchFamily="2" charset="2"/>
              </a:rPr>
              <a:t>n record with </a:t>
            </a:r>
            <a:br>
              <a:rPr lang="en-US" altLang="zh-TW" sz="2400">
                <a:sym typeface="Symbol" pitchFamily="2" charset="2"/>
              </a:rPr>
            </a:br>
            <a:r>
              <a:rPr lang="en-US" altLang="zh-TW" sz="2400">
                <a:sym typeface="Symbol" pitchFamily="2" charset="2"/>
              </a:rPr>
              <a:t>           largest keys form a contiguous block.</a:t>
            </a:r>
            <a:br>
              <a:rPr lang="en-US" altLang="zh-TW" sz="2400">
                <a:sym typeface="Symbol" pitchFamily="2" charset="2"/>
              </a:rPr>
            </a:br>
            <a:r>
              <a:rPr lang="en-US" altLang="zh-TW" sz="2400" b="1">
                <a:sym typeface="Symbol" pitchFamily="2" charset="2"/>
              </a:rPr>
              <a:t>Step3:</a:t>
            </a:r>
            <a:r>
              <a:rPr lang="en-US" altLang="zh-TW" sz="2400">
                <a:sym typeface="Symbol" pitchFamily="2" charset="2"/>
              </a:rPr>
              <a:t>Swap the block of </a:t>
            </a:r>
            <a:r>
              <a:rPr lang="en-US" altLang="zh-TW" sz="2400"/>
              <a:t> </a:t>
            </a:r>
            <a:r>
              <a:rPr lang="en-US" altLang="zh-TW" sz="2400">
                <a:sym typeface="Symbol" pitchFamily="2" charset="2"/>
              </a:rPr>
              <a:t>n largest records  with the leftmost </a:t>
            </a:r>
            <a:br>
              <a:rPr lang="en-US" altLang="zh-TW" sz="2400">
                <a:sym typeface="Symbol" pitchFamily="2" charset="2"/>
              </a:rPr>
            </a:br>
            <a:r>
              <a:rPr lang="en-US" altLang="zh-TW" sz="2400">
                <a:sym typeface="Symbol" pitchFamily="2" charset="2"/>
              </a:rPr>
              <a:t>           block (unless it is already the leftmost block). Sort the  </a:t>
            </a:r>
            <a:br>
              <a:rPr lang="en-US" altLang="zh-TW" sz="2400">
                <a:sym typeface="Symbol" pitchFamily="2" charset="2"/>
              </a:rPr>
            </a:br>
            <a:r>
              <a:rPr lang="en-US" altLang="zh-TW" sz="2400">
                <a:sym typeface="Symbol" pitchFamily="2" charset="2"/>
              </a:rPr>
              <a:t>           rightmost block.</a:t>
            </a:r>
            <a:br>
              <a:rPr lang="en-US" altLang="zh-TW" sz="2400">
                <a:sym typeface="Symbol" pitchFamily="2" charset="2"/>
              </a:rPr>
            </a:br>
            <a:br>
              <a:rPr lang="en-US" altLang="zh-TW" sz="2400" u="sng"/>
            </a:br>
            <a:endParaRPr lang="en-US" altLang="zh-TW" sz="2400" u="sng"/>
          </a:p>
        </p:txBody>
      </p:sp>
    </p:spTree>
    <p:extLst>
      <p:ext uri="{BB962C8B-B14F-4D97-AF65-F5344CB8AC3E}">
        <p14:creationId xmlns:p14="http://schemas.microsoft.com/office/powerpoint/2010/main" val="9669859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BCC2CDA-763A-9442-A8FD-77B10264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7372CB-40CC-4241-A2EF-B2FF9CA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2D54-AC0B-CA47-8796-34E97C53DB76}" type="slidenum">
              <a:rPr lang="en-US" altLang="zh-TW"/>
              <a:pPr/>
              <a:t>148</a:t>
            </a:fld>
            <a:endParaRPr lang="en-US" altLang="zh-TW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0C9AD9A4-B9EC-BB43-8927-B8D38F0242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3163" y="457200"/>
            <a:ext cx="7970837" cy="4114800"/>
          </a:xfrm>
        </p:spPr>
        <p:txBody>
          <a:bodyPr/>
          <a:lstStyle/>
          <a:p>
            <a:r>
              <a:rPr lang="en-US" altLang="zh-TW" sz="2400" b="1">
                <a:sym typeface="Symbol" pitchFamily="2" charset="2"/>
              </a:rPr>
              <a:t>Step4:</a:t>
            </a:r>
            <a:r>
              <a:rPr lang="en-US" altLang="zh-TW" sz="2400">
                <a:sym typeface="Symbol" pitchFamily="2" charset="2"/>
              </a:rPr>
              <a:t>Reorder the blocks excluding the block of largest </a:t>
            </a:r>
            <a:br>
              <a:rPr lang="en-US" altLang="zh-TW" sz="2400">
                <a:sym typeface="Symbol" pitchFamily="2" charset="2"/>
              </a:rPr>
            </a:br>
            <a:r>
              <a:rPr lang="en-US" altLang="zh-TW" sz="2400">
                <a:sym typeface="Symbol" pitchFamily="2" charset="2"/>
              </a:rPr>
              <a:t>           records into nondecreasing order of the last key in the </a:t>
            </a:r>
            <a:br>
              <a:rPr lang="en-US" altLang="zh-TW" sz="2400">
                <a:sym typeface="Symbol" pitchFamily="2" charset="2"/>
              </a:rPr>
            </a:br>
            <a:r>
              <a:rPr lang="en-US" altLang="zh-TW" sz="2400">
                <a:sym typeface="Symbol" pitchFamily="2" charset="2"/>
              </a:rPr>
              <a:t>           blocks.</a:t>
            </a:r>
            <a:br>
              <a:rPr lang="en-US" altLang="zh-TW" sz="2400" b="1">
                <a:sym typeface="Symbol" pitchFamily="2" charset="2"/>
              </a:rPr>
            </a:br>
            <a:r>
              <a:rPr lang="en-US" altLang="zh-TW" sz="2400" b="1">
                <a:sym typeface="Symbol" pitchFamily="2" charset="2"/>
              </a:rPr>
              <a:t>Step5:</a:t>
            </a:r>
            <a:r>
              <a:rPr lang="en-US" altLang="zh-TW" sz="2400">
                <a:sym typeface="Symbol" pitchFamily="2" charset="2"/>
              </a:rPr>
              <a:t>Perform as many merge sub steps as needed to merge  </a:t>
            </a:r>
            <a:br>
              <a:rPr lang="en-US" altLang="zh-TW" sz="2400">
                <a:sym typeface="Symbol" pitchFamily="2" charset="2"/>
              </a:rPr>
            </a:br>
            <a:r>
              <a:rPr lang="en-US" altLang="zh-TW" sz="2400">
                <a:sym typeface="Symbol" pitchFamily="2" charset="2"/>
              </a:rPr>
              <a:t>           the n-1 blocks other than the block with the largest  </a:t>
            </a:r>
            <a:br>
              <a:rPr lang="en-US" altLang="zh-TW" sz="2400">
                <a:sym typeface="Symbol" pitchFamily="2" charset="2"/>
              </a:rPr>
            </a:br>
            <a:r>
              <a:rPr lang="en-US" altLang="zh-TW" sz="2400">
                <a:sym typeface="Symbol" pitchFamily="2" charset="2"/>
              </a:rPr>
              <a:t>           keys.</a:t>
            </a:r>
            <a:br>
              <a:rPr lang="en-US" altLang="zh-TW" sz="2400">
                <a:sym typeface="Symbol" pitchFamily="2" charset="2"/>
              </a:rPr>
            </a:br>
            <a:r>
              <a:rPr lang="en-US" altLang="zh-TW" sz="2400" b="1">
                <a:sym typeface="Symbol" pitchFamily="2" charset="2"/>
              </a:rPr>
              <a:t>Step6:</a:t>
            </a:r>
            <a:r>
              <a:rPr lang="en-US" altLang="zh-TW" sz="2400">
                <a:sym typeface="Symbol" pitchFamily="2" charset="2"/>
              </a:rPr>
              <a:t>Sort the block with the largest keys.</a:t>
            </a:r>
            <a:br>
              <a:rPr lang="en-US" altLang="zh-TW" sz="2400">
                <a:sym typeface="Symbol" pitchFamily="2" charset="2"/>
              </a:rPr>
            </a:br>
            <a:br>
              <a:rPr lang="en-US" altLang="zh-TW" sz="2400" u="sng"/>
            </a:br>
            <a:endParaRPr lang="en-US" altLang="zh-TW" sz="2400" u="sng"/>
          </a:p>
        </p:txBody>
      </p:sp>
    </p:spTree>
    <p:extLst>
      <p:ext uri="{BB962C8B-B14F-4D97-AF65-F5344CB8AC3E}">
        <p14:creationId xmlns:p14="http://schemas.microsoft.com/office/powerpoint/2010/main" val="27908507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29AFD0D1-B5BB-1042-A2D0-72F1708E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CDB11D25-F1BB-3B42-B7BF-61D287C2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94AA-E324-3044-8A22-57B6995E835F}" type="slidenum">
              <a:rPr lang="en-US" altLang="zh-TW"/>
              <a:pPr/>
              <a:t>149</a:t>
            </a:fld>
            <a:endParaRPr lang="en-US" altLang="zh-TW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A1A6EBE9-A3AB-D046-976E-99EA6920B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244" y="0"/>
            <a:ext cx="82311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Analysis for Quick Sort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69B2E058-9BA7-5241-8A9D-1125508D4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1268760"/>
            <a:ext cx="82486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Assume that each time a record is positioned, the list is divided into the rough same size of two parts</a:t>
            </a:r>
          </a:p>
          <a:p>
            <a:r>
              <a:rPr lang="en-US" altLang="zh-TW" dirty="0"/>
              <a:t>Position a list with </a:t>
            </a:r>
            <a:r>
              <a:rPr lang="en-US" altLang="zh-TW" i="1" dirty="0"/>
              <a:t>n</a:t>
            </a:r>
            <a:r>
              <a:rPr lang="en-US" altLang="zh-TW" dirty="0"/>
              <a:t> element needs O(</a:t>
            </a:r>
            <a:r>
              <a:rPr lang="en-US" altLang="zh-TW" i="1" dirty="0"/>
              <a:t>n</a:t>
            </a:r>
            <a:r>
              <a:rPr lang="en-US" altLang="zh-TW" dirty="0"/>
              <a:t>)</a:t>
            </a:r>
          </a:p>
          <a:p>
            <a:r>
              <a:rPr lang="en-US" altLang="zh-TW" i="1" dirty="0"/>
              <a:t>T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) is the time taken to sort </a:t>
            </a:r>
            <a:r>
              <a:rPr lang="en-US" altLang="zh-TW" i="1" dirty="0"/>
              <a:t>n</a:t>
            </a:r>
            <a:r>
              <a:rPr lang="en-US" altLang="zh-TW" dirty="0"/>
              <a:t> elements</a:t>
            </a:r>
            <a:br>
              <a:rPr lang="en-US" altLang="zh-TW" dirty="0"/>
            </a:br>
            <a:r>
              <a:rPr lang="en-US" altLang="zh-TW" i="1" dirty="0"/>
              <a:t>T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) &lt;= </a:t>
            </a:r>
            <a:r>
              <a:rPr lang="en-US" altLang="zh-TW" i="1" dirty="0" err="1"/>
              <a:t>cn</a:t>
            </a:r>
            <a:r>
              <a:rPr lang="en-US" altLang="zh-TW" i="1" dirty="0"/>
              <a:t> </a:t>
            </a:r>
            <a:r>
              <a:rPr lang="en-US" altLang="zh-TW" dirty="0"/>
              <a:t>+ 2</a:t>
            </a:r>
            <a:r>
              <a:rPr lang="en-US" altLang="zh-TW" i="1" dirty="0"/>
              <a:t>T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/2) for some </a:t>
            </a:r>
            <a:r>
              <a:rPr lang="en-US" altLang="zh-TW" i="1" dirty="0"/>
              <a:t>c</a:t>
            </a:r>
            <a:br>
              <a:rPr lang="en-US" altLang="zh-TW" dirty="0"/>
            </a:br>
            <a:r>
              <a:rPr lang="en-US" altLang="zh-TW" dirty="0"/>
              <a:t>        &lt;= </a:t>
            </a:r>
            <a:r>
              <a:rPr lang="en-US" altLang="zh-TW" i="1" dirty="0" err="1"/>
              <a:t>cn</a:t>
            </a:r>
            <a:r>
              <a:rPr lang="en-US" altLang="zh-TW" i="1" dirty="0"/>
              <a:t> </a:t>
            </a:r>
            <a:r>
              <a:rPr lang="en-US" altLang="zh-TW" dirty="0"/>
              <a:t>+ 2(</a:t>
            </a:r>
            <a:r>
              <a:rPr lang="en-US" altLang="zh-TW" i="1" dirty="0" err="1"/>
              <a:t>cn</a:t>
            </a:r>
            <a:r>
              <a:rPr lang="en-US" altLang="zh-TW" dirty="0"/>
              <a:t>/2 + 2</a:t>
            </a:r>
            <a:r>
              <a:rPr lang="en-US" altLang="zh-TW" i="1" dirty="0"/>
              <a:t>T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/4))</a:t>
            </a:r>
            <a:br>
              <a:rPr lang="en-US" altLang="zh-TW" dirty="0"/>
            </a:br>
            <a:r>
              <a:rPr lang="en-US" altLang="zh-TW" dirty="0"/>
              <a:t>        ...</a:t>
            </a:r>
            <a:br>
              <a:rPr lang="en-US" altLang="zh-TW" dirty="0"/>
            </a:br>
            <a:r>
              <a:rPr lang="en-US" altLang="zh-TW" dirty="0"/>
              <a:t>        &lt;=</a:t>
            </a:r>
            <a:r>
              <a:rPr lang="en-US" altLang="zh-TW" i="1" dirty="0"/>
              <a:t>c n </a:t>
            </a:r>
            <a:r>
              <a:rPr lang="en-US" altLang="zh-TW" dirty="0"/>
              <a:t>log</a:t>
            </a:r>
            <a:r>
              <a:rPr lang="en-US" altLang="zh-TW" sz="1800" dirty="0"/>
              <a:t> </a:t>
            </a:r>
            <a:r>
              <a:rPr lang="en-US" altLang="zh-TW" i="1" dirty="0"/>
              <a:t>n </a:t>
            </a:r>
            <a:r>
              <a:rPr lang="en-US" altLang="zh-TW" dirty="0"/>
              <a:t>+ </a:t>
            </a:r>
            <a:r>
              <a:rPr lang="en-US" altLang="zh-TW" i="1" dirty="0" err="1"/>
              <a:t>nT</a:t>
            </a:r>
            <a:r>
              <a:rPr lang="en-US" altLang="zh-TW" dirty="0"/>
              <a:t>(1) = O(</a:t>
            </a:r>
            <a:r>
              <a:rPr lang="en-US" altLang="zh-TW" i="1" dirty="0"/>
              <a:t>n </a:t>
            </a:r>
            <a:r>
              <a:rPr lang="en-US" altLang="zh-TW" dirty="0"/>
              <a:t>log</a:t>
            </a:r>
            <a:r>
              <a:rPr lang="en-US" altLang="zh-TW" sz="1800" dirty="0"/>
              <a:t> </a:t>
            </a:r>
            <a:r>
              <a:rPr lang="en-US" altLang="zh-TW" i="1" dirty="0"/>
              <a:t>n)</a:t>
            </a:r>
          </a:p>
        </p:txBody>
      </p:sp>
    </p:spTree>
    <p:extLst>
      <p:ext uri="{BB962C8B-B14F-4D97-AF65-F5344CB8AC3E}">
        <p14:creationId xmlns:p14="http://schemas.microsoft.com/office/powerpoint/2010/main" val="2473937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8AEB9C-58CC-974A-94CA-6D389D8D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92162E0-82DB-9542-B4BC-4D48FD1D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72B8F4-4ABE-1A40-A13A-131C8E3D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108-B02E-CE40-89EA-BB6361139B71}" type="slidenum">
              <a:rPr lang="en-US" altLang="zh-TW" smtClean="0"/>
              <a:pPr/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427263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452941AD-D7F1-4A45-9554-4361C9F3B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1B17D3C2-6A96-3B45-864A-30BB2458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BD59-380F-AC42-A992-CDA2DD226CEB}" type="slidenum">
              <a:rPr lang="en-US" altLang="zh-TW"/>
              <a:pPr/>
              <a:t>150</a:t>
            </a:fld>
            <a:endParaRPr lang="en-US" altLang="zh-TW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D6837CB4-1448-8545-9D58-ED126B5355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-228600"/>
            <a:ext cx="7772400" cy="1143000"/>
          </a:xfrm>
        </p:spPr>
        <p:txBody>
          <a:bodyPr/>
          <a:lstStyle/>
          <a:p>
            <a:r>
              <a:rPr lang="en-US" altLang="zh-TW" sz="2400" b="1" u="sng"/>
              <a:t>Figure 7.14: </a:t>
            </a:r>
            <a:r>
              <a:rPr lang="en-US" altLang="zh-TW" sz="2400" u="sng"/>
              <a:t>Arrangement of cards after first pass of an MSD sort(p.353)</a:t>
            </a:r>
            <a:endParaRPr lang="en-US" altLang="zh-TW" sz="2400" b="1" u="sng"/>
          </a:p>
        </p:txBody>
      </p:sp>
      <p:pic>
        <p:nvPicPr>
          <p:cNvPr id="31748" name="Picture 4" descr="twu63A0">
            <a:extLst>
              <a:ext uri="{FF2B5EF4-FFF2-40B4-BE49-F238E27FC236}">
                <a16:creationId xmlns:a16="http://schemas.microsoft.com/office/drawing/2014/main" id="{A27A4F94-40CF-4546-9378-E8A9D87BB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 t="44908" b="2257"/>
          <a:stretch>
            <a:fillRect/>
          </a:stretch>
        </p:blipFill>
        <p:spPr bwMode="auto">
          <a:xfrm>
            <a:off x="1600200" y="914400"/>
            <a:ext cx="6781800" cy="231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9" name="Text Box 5">
            <a:extLst>
              <a:ext uri="{FF2B5EF4-FFF2-40B4-BE49-F238E27FC236}">
                <a16:creationId xmlns:a16="http://schemas.microsoft.com/office/drawing/2014/main" id="{43DF3310-77E4-4945-95B4-A1EB7A620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048000"/>
            <a:ext cx="5583238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Suits:</a:t>
            </a:r>
            <a:r>
              <a:rPr lang="en-US" altLang="zh-TW">
                <a:ea typeface="新細明體" panose="02020500000000000000" pitchFamily="18" charset="-120"/>
              </a:rPr>
              <a:t> </a:t>
            </a: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  <a:sym typeface="Symbol" pitchFamily="2" charset="2"/>
              </a:rPr>
              <a:t> &lt; </a:t>
            </a:r>
            <a:r>
              <a:rPr lang="en-US" altLang="zh-TW" sz="2800">
                <a:ea typeface="新細明體" panose="02020500000000000000" pitchFamily="18" charset="-120"/>
                <a:sym typeface="Symbol" pitchFamily="2" charset="2"/>
              </a:rPr>
              <a:t></a:t>
            </a: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  <a:sym typeface="Symbol" pitchFamily="2" charset="2"/>
              </a:rPr>
              <a:t> &lt; </a:t>
            </a:r>
            <a:r>
              <a:rPr lang="en-US" altLang="zh-TW" sz="2800">
                <a:ea typeface="新細明體" panose="02020500000000000000" pitchFamily="18" charset="-120"/>
                <a:sym typeface="Symbol" pitchFamily="2" charset="2"/>
              </a:rPr>
              <a:t></a:t>
            </a: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  <a:sym typeface="Symbol" pitchFamily="2" charset="2"/>
              </a:rPr>
              <a:t> &lt; </a:t>
            </a:r>
          </a:p>
          <a:p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  <a:sym typeface="Symbol" pitchFamily="2" charset="2"/>
              </a:rPr>
              <a:t>Face values: 2 &lt; 3 &lt; 4 &lt; … &lt; J &lt; Q &lt; K &lt; A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31750" name="Text Box 6">
            <a:extLst>
              <a:ext uri="{FF2B5EF4-FFF2-40B4-BE49-F238E27FC236}">
                <a16:creationId xmlns:a16="http://schemas.microsoft.com/office/drawing/2014/main" id="{16224110-8C28-D540-ADC9-E76F57A75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886200"/>
            <a:ext cx="7264400" cy="240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(1)	MSD sort first, e.g., bin sort, four bins </a:t>
            </a: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  <a:sym typeface="Symbol" pitchFamily="2" charset="2"/>
              </a:rPr>
              <a:t> </a:t>
            </a:r>
            <a:r>
              <a:rPr lang="en-US" altLang="zh-TW" sz="2800">
                <a:ea typeface="新細明體" panose="02020500000000000000" pitchFamily="18" charset="-120"/>
                <a:sym typeface="Symbol" pitchFamily="2" charset="2"/>
              </a:rPr>
              <a:t></a:t>
            </a: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  <a:sym typeface="Symbol" pitchFamily="2" charset="2"/>
              </a:rPr>
              <a:t> </a:t>
            </a:r>
            <a:r>
              <a:rPr lang="en-US" altLang="zh-TW" sz="2800">
                <a:ea typeface="新細明體" panose="02020500000000000000" pitchFamily="18" charset="-120"/>
                <a:sym typeface="Symbol" pitchFamily="2" charset="2"/>
              </a:rPr>
              <a:t></a:t>
            </a: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  <a:sym typeface="Symbol" pitchFamily="2" charset="2"/>
              </a:rPr>
              <a:t> </a:t>
            </a:r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</a:p>
          <a:p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     	LSD sort second, e.g., insertion sort</a:t>
            </a:r>
          </a:p>
          <a:p>
            <a:endParaRPr lang="en-US" altLang="zh-TW">
              <a:solidFill>
                <a:schemeClr val="tx1"/>
              </a:solidFill>
              <a:ea typeface="新細明體" panose="02020500000000000000" pitchFamily="18" charset="-120"/>
            </a:endParaRPr>
          </a:p>
          <a:p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(2) 	LSD sort first, e.g., bin sort, 13 bins</a:t>
            </a:r>
          </a:p>
          <a:p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        	2, 3, 4, …, 10, J, Q, K, A</a:t>
            </a:r>
          </a:p>
          <a:p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      	MSD sort, e.g., bin sort four bins </a:t>
            </a: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  <a:sym typeface="Symbol" pitchFamily="2" charset="2"/>
              </a:rPr>
              <a:t> </a:t>
            </a:r>
            <a:r>
              <a:rPr lang="en-US" altLang="zh-TW" sz="2800">
                <a:ea typeface="新細明體" panose="02020500000000000000" pitchFamily="18" charset="-120"/>
                <a:sym typeface="Symbol" pitchFamily="2" charset="2"/>
              </a:rPr>
              <a:t></a:t>
            </a: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  <a:sym typeface="Symbol" pitchFamily="2" charset="2"/>
              </a:rPr>
              <a:t> </a:t>
            </a:r>
            <a:r>
              <a:rPr lang="en-US" altLang="zh-TW" sz="2800">
                <a:ea typeface="新細明體" panose="02020500000000000000" pitchFamily="18" charset="-120"/>
                <a:sym typeface="Symbol" pitchFamily="2" charset="2"/>
              </a:rPr>
              <a:t></a:t>
            </a: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  <a:sym typeface="Symbol" pitchFamily="2" charset="2"/>
              </a:rPr>
              <a:t> </a:t>
            </a:r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25369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190033D2-6F29-DE42-A83C-985F81B88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10E5B59D-3D80-B746-A6F5-8EE3E1E97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8404-EA22-C447-BEF0-2770FCEF9FC4}" type="slidenum">
              <a:rPr lang="en-US" altLang="zh-TW"/>
              <a:pPr/>
              <a:t>151</a:t>
            </a:fld>
            <a:endParaRPr lang="en-US" altLang="zh-TW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5404C58E-F644-FC40-B39F-20CC115FFD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b="1" u="sng"/>
              <a:t>Figure 7.15: </a:t>
            </a:r>
            <a:r>
              <a:rPr lang="en-US" altLang="zh-TW" sz="2400" u="sng"/>
              <a:t>Arrangement of cards after first pass of LSD sort (p.353)</a:t>
            </a:r>
            <a:endParaRPr lang="en-US" altLang="zh-TW" sz="2400" b="1" u="sng"/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562E88BF-99CC-D149-B7DA-8A2D16990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9"/>
          <a:stretch>
            <a:fillRect/>
          </a:stretch>
        </p:blipFill>
        <p:spPr bwMode="auto">
          <a:xfrm>
            <a:off x="1676400" y="2438400"/>
            <a:ext cx="6629400" cy="219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24595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頁尾版面配置區 2">
            <a:extLst>
              <a:ext uri="{FF2B5EF4-FFF2-40B4-BE49-F238E27FC236}">
                <a16:creationId xmlns:a16="http://schemas.microsoft.com/office/drawing/2014/main" id="{ED81638A-6409-3746-A40D-547B51DD5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CHAPTER 7</a:t>
            </a:r>
          </a:p>
        </p:txBody>
      </p:sp>
      <p:sp>
        <p:nvSpPr>
          <p:cNvPr id="40" name="投影片編號版面配置區 3">
            <a:extLst>
              <a:ext uri="{FF2B5EF4-FFF2-40B4-BE49-F238E27FC236}">
                <a16:creationId xmlns:a16="http://schemas.microsoft.com/office/drawing/2014/main" id="{090AA7A6-73DE-474F-84E6-9EEC38AC7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0174-A5DD-EE43-BC34-66249B2A544D}" type="slidenum">
              <a:rPr lang="en-US" altLang="zh-TW"/>
              <a:pPr/>
              <a:t>152</a:t>
            </a:fld>
            <a:endParaRPr lang="en-US" altLang="zh-TW"/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8610BFA4-6205-2149-B08E-33627B603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-206393"/>
            <a:ext cx="8534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K-Way Merging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6AA0437-7F7A-094A-BBB0-6F6AFBEE018D}"/>
              </a:ext>
            </a:extLst>
          </p:cNvPr>
          <p:cNvGrpSpPr/>
          <p:nvPr/>
        </p:nvGrpSpPr>
        <p:grpSpPr>
          <a:xfrm>
            <a:off x="-8605464" y="1353468"/>
            <a:ext cx="7988300" cy="2962275"/>
            <a:chOff x="-8605464" y="1353468"/>
            <a:chExt cx="7988300" cy="2962275"/>
          </a:xfrm>
        </p:grpSpPr>
        <p:sp>
          <p:nvSpPr>
            <p:cNvPr id="96259" name="Rectangle 3">
              <a:extLst>
                <a:ext uri="{FF2B5EF4-FFF2-40B4-BE49-F238E27FC236}">
                  <a16:creationId xmlns:a16="http://schemas.microsoft.com/office/drawing/2014/main" id="{1ADDC1C2-316B-9645-BFB7-DFDF2C2B1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605464" y="2271043"/>
              <a:ext cx="1816100" cy="4445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260" name="Rectangle 4">
              <a:extLst>
                <a:ext uri="{FF2B5EF4-FFF2-40B4-BE49-F238E27FC236}">
                  <a16:creationId xmlns:a16="http://schemas.microsoft.com/office/drawing/2014/main" id="{58B4F44F-3317-4C4D-A228-7D67FD673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548064" y="2271043"/>
              <a:ext cx="1816100" cy="4445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261" name="Rectangle 5">
              <a:extLst>
                <a:ext uri="{FF2B5EF4-FFF2-40B4-BE49-F238E27FC236}">
                  <a16:creationId xmlns:a16="http://schemas.microsoft.com/office/drawing/2014/main" id="{55D3701E-3022-BB49-A40F-0E0E6F724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490664" y="2271043"/>
              <a:ext cx="1816100" cy="4445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262" name="Rectangle 6">
              <a:extLst>
                <a:ext uri="{FF2B5EF4-FFF2-40B4-BE49-F238E27FC236}">
                  <a16:creationId xmlns:a16="http://schemas.microsoft.com/office/drawing/2014/main" id="{507914F0-F2FD-374A-95A6-5A5148CAA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264" y="2271043"/>
              <a:ext cx="1816100" cy="4445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263" name="Rectangle 7">
              <a:extLst>
                <a:ext uri="{FF2B5EF4-FFF2-40B4-BE49-F238E27FC236}">
                  <a16:creationId xmlns:a16="http://schemas.microsoft.com/office/drawing/2014/main" id="{F34364C1-7567-BC46-92DE-C24D33E83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300664" y="3871243"/>
              <a:ext cx="7378700" cy="4445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264" name="Line 8">
              <a:extLst>
                <a:ext uri="{FF2B5EF4-FFF2-40B4-BE49-F238E27FC236}">
                  <a16:creationId xmlns:a16="http://schemas.microsoft.com/office/drawing/2014/main" id="{45226BB8-0A34-6143-A6AA-D9621C7F7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7772026" y="2723481"/>
              <a:ext cx="3122612" cy="1141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265" name="Line 9">
              <a:extLst>
                <a:ext uri="{FF2B5EF4-FFF2-40B4-BE49-F238E27FC236}">
                  <a16:creationId xmlns:a16="http://schemas.microsoft.com/office/drawing/2014/main" id="{66B84625-DF2A-8545-B85A-D0A5775878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4647826" y="2723481"/>
              <a:ext cx="3122612" cy="1141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266" name="Line 10">
              <a:extLst>
                <a:ext uri="{FF2B5EF4-FFF2-40B4-BE49-F238E27FC236}">
                  <a16:creationId xmlns:a16="http://schemas.microsoft.com/office/drawing/2014/main" id="{ECFF007F-65C1-1541-9DBA-43100699F1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638426" y="2723481"/>
              <a:ext cx="989012" cy="1141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267" name="Line 11">
              <a:extLst>
                <a:ext uri="{FF2B5EF4-FFF2-40B4-BE49-F238E27FC236}">
                  <a16:creationId xmlns:a16="http://schemas.microsoft.com/office/drawing/2014/main" id="{E4E33E1E-5B28-FE44-B6AD-DF64BB3FED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4647826" y="2723481"/>
              <a:ext cx="1065212" cy="1141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96268" name="Group 12">
              <a:extLst>
                <a:ext uri="{FF2B5EF4-FFF2-40B4-BE49-F238E27FC236}">
                  <a16:creationId xmlns:a16="http://schemas.microsoft.com/office/drawing/2014/main" id="{57AC4493-B752-3147-8EF5-AA97C3360A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8475289" y="1353468"/>
              <a:ext cx="1479550" cy="911225"/>
              <a:chOff x="662" y="1538"/>
              <a:chExt cx="932" cy="574"/>
            </a:xfrm>
          </p:grpSpPr>
          <p:sp>
            <p:nvSpPr>
              <p:cNvPr id="96269" name="Rectangle 13">
                <a:extLst>
                  <a:ext uri="{FF2B5EF4-FFF2-40B4-BE49-F238E27FC236}">
                    <a16:creationId xmlns:a16="http://schemas.microsoft.com/office/drawing/2014/main" id="{521ED882-8A9B-0242-91EC-4A96A6C6F7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" y="1538"/>
                <a:ext cx="9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571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714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286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7432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32004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6576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41148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/>
                  <a:t>1   2   3   4</a:t>
                </a:r>
              </a:p>
            </p:txBody>
          </p:sp>
          <p:sp>
            <p:nvSpPr>
              <p:cNvPr id="96270" name="Line 14">
                <a:extLst>
                  <a:ext uri="{FF2B5EF4-FFF2-40B4-BE49-F238E27FC236}">
                    <a16:creationId xmlns:a16="http://schemas.microsoft.com/office/drawing/2014/main" id="{A8578485-E235-6144-8784-6A0BBF4BAA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9" y="1777"/>
                <a:ext cx="383" cy="33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6271" name="Line 15">
                <a:extLst>
                  <a:ext uri="{FF2B5EF4-FFF2-40B4-BE49-F238E27FC236}">
                    <a16:creationId xmlns:a16="http://schemas.microsoft.com/office/drawing/2014/main" id="{E1ED88B4-97EB-634F-9C2E-CDDC64B576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53" y="1777"/>
                <a:ext cx="335" cy="33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6272" name="Line 16">
                <a:extLst>
                  <a:ext uri="{FF2B5EF4-FFF2-40B4-BE49-F238E27FC236}">
                    <a16:creationId xmlns:a16="http://schemas.microsoft.com/office/drawing/2014/main" id="{A53BEB5F-8964-D446-BD5B-8389308FF7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9" y="1777"/>
                <a:ext cx="143" cy="33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6273" name="Line 17">
                <a:extLst>
                  <a:ext uri="{FF2B5EF4-FFF2-40B4-BE49-F238E27FC236}">
                    <a16:creationId xmlns:a16="http://schemas.microsoft.com/office/drawing/2014/main" id="{A13F08EA-5C34-7641-99D4-0EF1840BA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53" y="1777"/>
                <a:ext cx="95" cy="33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6274" name="Group 18">
              <a:extLst>
                <a:ext uri="{FF2B5EF4-FFF2-40B4-BE49-F238E27FC236}">
                  <a16:creationId xmlns:a16="http://schemas.microsoft.com/office/drawing/2014/main" id="{8F5FEEF8-72E0-6A4E-9F5B-27EC5C1B2C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417889" y="1353468"/>
              <a:ext cx="1479550" cy="911225"/>
              <a:chOff x="1958" y="1538"/>
              <a:chExt cx="932" cy="574"/>
            </a:xfrm>
          </p:grpSpPr>
          <p:sp>
            <p:nvSpPr>
              <p:cNvPr id="96275" name="Rectangle 19">
                <a:extLst>
                  <a:ext uri="{FF2B5EF4-FFF2-40B4-BE49-F238E27FC236}">
                    <a16:creationId xmlns:a16="http://schemas.microsoft.com/office/drawing/2014/main" id="{AF0629D9-9784-BF42-A4AD-106E0E09C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8" y="1538"/>
                <a:ext cx="9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571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714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286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7432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32004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6576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41148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/>
                  <a:t>1   2   3   4</a:t>
                </a:r>
              </a:p>
            </p:txBody>
          </p:sp>
          <p:sp>
            <p:nvSpPr>
              <p:cNvPr id="96276" name="Line 20">
                <a:extLst>
                  <a:ext uri="{FF2B5EF4-FFF2-40B4-BE49-F238E27FC236}">
                    <a16:creationId xmlns:a16="http://schemas.microsoft.com/office/drawing/2014/main" id="{1B104FDB-772F-9E40-8085-6A2F879310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5" y="1777"/>
                <a:ext cx="383" cy="33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6277" name="Line 21">
                <a:extLst>
                  <a:ext uri="{FF2B5EF4-FFF2-40B4-BE49-F238E27FC236}">
                    <a16:creationId xmlns:a16="http://schemas.microsoft.com/office/drawing/2014/main" id="{AB9F4F8D-E24B-AD4A-8B62-06D59AC6AB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49" y="1777"/>
                <a:ext cx="335" cy="33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6278" name="Line 22">
                <a:extLst>
                  <a:ext uri="{FF2B5EF4-FFF2-40B4-BE49-F238E27FC236}">
                    <a16:creationId xmlns:a16="http://schemas.microsoft.com/office/drawing/2014/main" id="{82576B5E-6F40-8545-9839-6AE7C80755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5" y="1777"/>
                <a:ext cx="143" cy="33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6279" name="Line 23">
                <a:extLst>
                  <a:ext uri="{FF2B5EF4-FFF2-40B4-BE49-F238E27FC236}">
                    <a16:creationId xmlns:a16="http://schemas.microsoft.com/office/drawing/2014/main" id="{200EBE0E-6F80-AA49-B2F7-430C511471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49" y="1777"/>
                <a:ext cx="95" cy="33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6280" name="Group 24">
              <a:extLst>
                <a:ext uri="{FF2B5EF4-FFF2-40B4-BE49-F238E27FC236}">
                  <a16:creationId xmlns:a16="http://schemas.microsoft.com/office/drawing/2014/main" id="{0E395122-5191-3D49-A190-B2A24DC98E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360489" y="1353468"/>
              <a:ext cx="1479550" cy="911225"/>
              <a:chOff x="3254" y="1538"/>
              <a:chExt cx="932" cy="574"/>
            </a:xfrm>
          </p:grpSpPr>
          <p:sp>
            <p:nvSpPr>
              <p:cNvPr id="96281" name="Rectangle 25">
                <a:extLst>
                  <a:ext uri="{FF2B5EF4-FFF2-40B4-BE49-F238E27FC236}">
                    <a16:creationId xmlns:a16="http://schemas.microsoft.com/office/drawing/2014/main" id="{3C14E96C-036C-1443-A17A-FBD3F01C3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4" y="1538"/>
                <a:ext cx="9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571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714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286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7432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32004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6576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41148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/>
                  <a:t>1   2   3   4</a:t>
                </a:r>
              </a:p>
            </p:txBody>
          </p:sp>
          <p:sp>
            <p:nvSpPr>
              <p:cNvPr id="96282" name="Line 26">
                <a:extLst>
                  <a:ext uri="{FF2B5EF4-FFF2-40B4-BE49-F238E27FC236}">
                    <a16:creationId xmlns:a16="http://schemas.microsoft.com/office/drawing/2014/main" id="{0C821CB8-25EC-7845-AC95-BAC978DA64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1" y="1777"/>
                <a:ext cx="383" cy="33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6283" name="Line 27">
                <a:extLst>
                  <a:ext uri="{FF2B5EF4-FFF2-40B4-BE49-F238E27FC236}">
                    <a16:creationId xmlns:a16="http://schemas.microsoft.com/office/drawing/2014/main" id="{0283213F-142C-2D49-854B-99B937BAED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5" y="1777"/>
                <a:ext cx="335" cy="33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6284" name="Line 28">
                <a:extLst>
                  <a:ext uri="{FF2B5EF4-FFF2-40B4-BE49-F238E27FC236}">
                    <a16:creationId xmlns:a16="http://schemas.microsoft.com/office/drawing/2014/main" id="{939F7D2F-FCDA-9C46-94A0-CF10069913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1" y="1777"/>
                <a:ext cx="143" cy="33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6285" name="Line 29">
                <a:extLst>
                  <a:ext uri="{FF2B5EF4-FFF2-40B4-BE49-F238E27FC236}">
                    <a16:creationId xmlns:a16="http://schemas.microsoft.com/office/drawing/2014/main" id="{66FB5324-826D-074E-9887-7260FC7D56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5" y="1777"/>
                <a:ext cx="95" cy="33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6286" name="Group 30">
              <a:extLst>
                <a:ext uri="{FF2B5EF4-FFF2-40B4-BE49-F238E27FC236}">
                  <a16:creationId xmlns:a16="http://schemas.microsoft.com/office/drawing/2014/main" id="{21DF16AB-F02D-3E43-9477-21A074A0B2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303089" y="1353468"/>
              <a:ext cx="1479550" cy="911225"/>
              <a:chOff x="4550" y="1538"/>
              <a:chExt cx="932" cy="574"/>
            </a:xfrm>
          </p:grpSpPr>
          <p:sp>
            <p:nvSpPr>
              <p:cNvPr id="96287" name="Rectangle 31">
                <a:extLst>
                  <a:ext uri="{FF2B5EF4-FFF2-40B4-BE49-F238E27FC236}">
                    <a16:creationId xmlns:a16="http://schemas.microsoft.com/office/drawing/2014/main" id="{826E3D12-8687-2E4C-84E1-B74679976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" y="1538"/>
                <a:ext cx="9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571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714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286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7432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32004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6576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41148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dirty="0"/>
                  <a:t>1   2   3   4</a:t>
                </a:r>
              </a:p>
            </p:txBody>
          </p:sp>
          <p:sp>
            <p:nvSpPr>
              <p:cNvPr id="96288" name="Line 32">
                <a:extLst>
                  <a:ext uri="{FF2B5EF4-FFF2-40B4-BE49-F238E27FC236}">
                    <a16:creationId xmlns:a16="http://schemas.microsoft.com/office/drawing/2014/main" id="{C0F30625-45AB-EA4F-84FE-F8A7CAEEC4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7" y="1777"/>
                <a:ext cx="383" cy="33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6289" name="Line 33">
                <a:extLst>
                  <a:ext uri="{FF2B5EF4-FFF2-40B4-BE49-F238E27FC236}">
                    <a16:creationId xmlns:a16="http://schemas.microsoft.com/office/drawing/2014/main" id="{05284314-BEE7-674F-944C-4663DC5BE2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41" y="1777"/>
                <a:ext cx="335" cy="33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6290" name="Line 34">
                <a:extLst>
                  <a:ext uri="{FF2B5EF4-FFF2-40B4-BE49-F238E27FC236}">
                    <a16:creationId xmlns:a16="http://schemas.microsoft.com/office/drawing/2014/main" id="{136F7F18-2515-AD41-A520-1665E8FBC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7" y="1777"/>
                <a:ext cx="143" cy="33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6291" name="Line 35">
                <a:extLst>
                  <a:ext uri="{FF2B5EF4-FFF2-40B4-BE49-F238E27FC236}">
                    <a16:creationId xmlns:a16="http://schemas.microsoft.com/office/drawing/2014/main" id="{DE34EFAE-16A2-294B-8AA8-083F6A9C15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41" y="1777"/>
                <a:ext cx="95" cy="33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96292" name="Rectangle 36">
            <a:extLst>
              <a:ext uri="{FF2B5EF4-FFF2-40B4-BE49-F238E27FC236}">
                <a16:creationId xmlns:a16="http://schemas.microsoft.com/office/drawing/2014/main" id="{131AF7D1-2DF4-7046-8812-E84201B89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194" y="5454515"/>
            <a:ext cx="3443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571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7145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86000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 4-way merge on 16 runs</a:t>
            </a:r>
          </a:p>
        </p:txBody>
      </p:sp>
      <p:sp>
        <p:nvSpPr>
          <p:cNvPr id="96294" name="Text Box 38">
            <a:extLst>
              <a:ext uri="{FF2B5EF4-FFF2-40B4-BE49-F238E27FC236}">
                <a16:creationId xmlns:a16="http://schemas.microsoft.com/office/drawing/2014/main" id="{F66E1091-D915-FA41-9FF6-316509E0E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2019" y="5835665"/>
            <a:ext cx="4779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2 passes </a:t>
            </a:r>
            <a:r>
              <a:rPr lang="en-US" altLang="zh-TW" dirty="0"/>
              <a:t>(4-way)</a:t>
            </a:r>
            <a:r>
              <a:rPr lang="en-US" altLang="zh-TW" dirty="0">
                <a:solidFill>
                  <a:schemeClr val="tx2"/>
                </a:solidFill>
              </a:rPr>
              <a:t> vs. 4 passes </a:t>
            </a:r>
            <a:r>
              <a:rPr lang="en-US" altLang="zh-TW" dirty="0"/>
              <a:t>(2-way)</a:t>
            </a:r>
            <a:endParaRPr lang="en-US" altLang="zh-TW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3">
                <a:extLst>
                  <a:ext uri="{FF2B5EF4-FFF2-40B4-BE49-F238E27FC236}">
                    <a16:creationId xmlns:a16="http://schemas.microsoft.com/office/drawing/2014/main" id="{5A8D2ED5-F80F-3747-B71A-63E1E50954B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07504" y="921649"/>
                <a:ext cx="8928992" cy="41148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>
                    <a:sym typeface="Symbol" pitchFamily="2" charset="2"/>
                  </a:rPr>
                  <a:t>If we merge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𝑚</m:t>
                    </m:r>
                  </m:oMath>
                </a14:m>
                <a:r>
                  <a:rPr lang="en-US" altLang="zh-TW" dirty="0">
                    <a:sym typeface="Symbol" pitchFamily="2" charset="2"/>
                  </a:rPr>
                  <a:t> runs using two-way merge, a total of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⌈</m:t>
                    </m:r>
                    <m:func>
                      <m:func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log</m:t>
                        </m:r>
                      </m:fName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𝑚</m:t>
                        </m:r>
                      </m:e>
                    </m:func>
                    <m:r>
                      <a:rPr lang="en-US" altLang="zh-TW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⌉</m:t>
                    </m:r>
                  </m:oMath>
                </a14:m>
                <a:r>
                  <a:rPr lang="en-US" altLang="zh-TW" dirty="0">
                    <a:sym typeface="Symbol" pitchFamily="2" charset="2"/>
                  </a:rPr>
                  <a:t> passes are involved</a:t>
                </a:r>
              </a:p>
              <a:p>
                <a:r>
                  <a:rPr lang="en-US" altLang="zh-TW" dirty="0">
                    <a:sym typeface="Symbol" pitchFamily="2" charset="2"/>
                  </a:rPr>
                  <a:t>To further reduce the number of passes, we would simultaneously merge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𝑘</m:t>
                    </m:r>
                  </m:oMath>
                </a14:m>
                <a:r>
                  <a:rPr lang="en-US" altLang="zh-TW" dirty="0">
                    <a:sym typeface="Symbol" pitchFamily="2" charset="2"/>
                  </a:rPr>
                  <a:t> runs together, leading to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⌈</m:t>
                    </m:r>
                    <m:func>
                      <m:func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b="0" i="0" dirty="0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𝑘</m:t>
                            </m:r>
                          </m:sub>
                        </m:sSub>
                      </m:fName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𝑚</m:t>
                        </m:r>
                      </m:e>
                    </m:func>
                    <m:r>
                      <a:rPr lang="en-US" altLang="zh-TW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⌉</m:t>
                    </m:r>
                  </m:oMath>
                </a14:m>
                <a:r>
                  <a:rPr lang="en-US" altLang="zh-TW" dirty="0">
                    <a:sym typeface="Symbol" pitchFamily="2" charset="2"/>
                  </a:rPr>
                  <a:t> passes</a:t>
                </a:r>
              </a:p>
            </p:txBody>
          </p:sp>
        </mc:Choice>
        <mc:Fallback xmlns="">
          <p:sp>
            <p:nvSpPr>
              <p:cNvPr id="41" name="Rectangle 3">
                <a:extLst>
                  <a:ext uri="{FF2B5EF4-FFF2-40B4-BE49-F238E27FC236}">
                    <a16:creationId xmlns:a16="http://schemas.microsoft.com/office/drawing/2014/main" id="{5A8D2ED5-F80F-3747-B71A-63E1E5095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921649"/>
                <a:ext cx="8928992" cy="4114800"/>
              </a:xfrm>
              <a:prstGeom prst="rect">
                <a:avLst/>
              </a:prstGeom>
              <a:blipFill>
                <a:blip r:embed="rId2"/>
                <a:stretch>
                  <a:fillRect l="-426" t="-1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16072125-37DF-C941-A6CB-E119CE78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79" y="3566782"/>
            <a:ext cx="4737546" cy="179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461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8810CA98-EA1B-2544-A4F6-80C72CE8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B17C0634-FEBF-704C-B0B3-99CC4E8B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2011F-AD92-D640-899B-4FB50FD656A1}" type="slidenum">
              <a:rPr lang="en-US" altLang="zh-TW"/>
              <a:pPr/>
              <a:t>153</a:t>
            </a:fld>
            <a:endParaRPr lang="en-US" altLang="zh-TW"/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F59C9386-4F8C-3C4A-8CF6-D7EED6E66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2226" y="-17140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283" name="Rectangle 3">
                <a:extLst>
                  <a:ext uri="{FF2B5EF4-FFF2-40B4-BE49-F238E27FC236}">
                    <a16:creationId xmlns:a16="http://schemas.microsoft.com/office/drawing/2014/main" id="{F2376E24-F95A-364A-87D8-068EBBD6AD1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7342" y="764704"/>
                <a:ext cx="8928992" cy="4114800"/>
              </a:xfrm>
            </p:spPr>
            <p:txBody>
              <a:bodyPr/>
              <a:lstStyle/>
              <a:p>
                <a:r>
                  <a:rPr lang="en-US" altLang="zh-TW" sz="2800" dirty="0">
                    <a:sym typeface="Symbol" pitchFamily="2" charset="2"/>
                  </a:rPr>
                  <a:t>To merge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𝑘</m:t>
                    </m:r>
                  </m:oMath>
                </a14:m>
                <a:r>
                  <a:rPr lang="en-US" altLang="zh-TW" sz="2800" dirty="0">
                    <a:sym typeface="Symbol" pitchFamily="2" charset="2"/>
                  </a:rPr>
                  <a:t> runs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𝑠</m:t>
                        </m:r>
                      </m:e>
                      <m:sub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, </m:t>
                    </m:r>
                    <m:sSub>
                      <m:sSub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𝑠</m:t>
                        </m:r>
                      </m:e>
                      <m:sub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2</m:t>
                        </m:r>
                      </m:sub>
                    </m:sSub>
                    <m:r>
                      <a:rPr lang="en-US" altLang="zh-TW" sz="2800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,…,</m:t>
                    </m:r>
                    <m:sSub>
                      <m:sSub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𝑠</m:t>
                        </m:r>
                      </m:e>
                      <m:sub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ym typeface="Symbol" pitchFamily="2" charset="2"/>
                  </a:rPr>
                  <a:t>, the two-way merge leads to an initial merge with 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𝑂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naryPr>
                      <m:sub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𝑖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=1</m:t>
                        </m:r>
                      </m:sub>
                      <m:sup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TW" sz="2800" b="0" i="1" dirty="0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TW" sz="2800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)</m:t>
                    </m:r>
                  </m:oMath>
                </a14:m>
                <a:r>
                  <a:rPr lang="en-US" altLang="zh-TW" sz="2800" dirty="0">
                    <a:sym typeface="Symbol" pitchFamily="2" charset="2"/>
                  </a:rPr>
                  <a:t> time</a:t>
                </a:r>
              </a:p>
              <a:p>
                <a:r>
                  <a:rPr lang="en-US" altLang="zh-TW" sz="2800" dirty="0">
                    <a:sym typeface="Symbol" pitchFamily="2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latin typeface="Cambria Math" panose="02040503050406030204" pitchFamily="18" charset="0"/>
                        <a:sym typeface="Symbol" pitchFamily="2" charset="2"/>
                      </a:rPr>
                      <m:t>𝑘</m:t>
                    </m:r>
                  </m:oMath>
                </a14:m>
                <a:r>
                  <a:rPr lang="en-US" altLang="zh-TW" sz="2800" dirty="0">
                    <a:sym typeface="Symbol" pitchFamily="2" charset="2"/>
                  </a:rPr>
                  <a:t>-way merge is adopted, 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latin typeface="Cambria Math" panose="02040503050406030204" pitchFamily="18" charset="0"/>
                        <a:sym typeface="Symbol" pitchFamily="2" charset="2"/>
                      </a:rPr>
                      <m:t>𝑘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−1</m:t>
                    </m:r>
                  </m:oMath>
                </a14:m>
                <a:r>
                  <a:rPr lang="en-US" altLang="zh-TW" sz="2800" dirty="0">
                    <a:sym typeface="Symbol" pitchFamily="2" charset="2"/>
                  </a:rPr>
                  <a:t> comparisons are needed to find the smallest key to be output, which leads to 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𝑂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(</m:t>
                    </m:r>
                    <m:d>
                      <m:d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d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𝑘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−1</m:t>
                        </m:r>
                      </m:e>
                    </m:d>
                    <m:nary>
                      <m:naryPr>
                        <m:chr m:val="∑"/>
                        <m:ctrlPr>
                          <a:rPr lang="en-US" altLang="zh-TW" sz="2800" i="1" dirty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naryPr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𝑖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  <a:sym typeface="Symbol" pitchFamily="2" charset="2"/>
                          </a:rPr>
                          <m:t>=1</m:t>
                        </m:r>
                      </m:sub>
                      <m:sup>
                        <m:r>
                          <a:rPr lang="en-US" altLang="zh-TW" sz="2800" i="1" dirty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TW" sz="2800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)</m:t>
                    </m:r>
                  </m:oMath>
                </a14:m>
                <a:r>
                  <a:rPr lang="en-US" altLang="zh-TW" sz="2800" dirty="0">
                    <a:sym typeface="Symbol" pitchFamily="2" charset="2"/>
                  </a:rPr>
                  <a:t> time</a:t>
                </a:r>
              </a:p>
              <a:p>
                <a:r>
                  <a:rPr lang="en-US" altLang="zh-TW" sz="2800" dirty="0">
                    <a:sym typeface="Symbol" pitchFamily="2" charset="2"/>
                  </a:rPr>
                  <a:t>Since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800" i="1" dirty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800" dirty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𝑘</m:t>
                            </m:r>
                          </m:sub>
                        </m:sSub>
                      </m:fName>
                      <m:e>
                        <m:r>
                          <a:rPr lang="en-US" altLang="zh-TW" sz="2800" i="1" dirty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𝑚</m:t>
                        </m:r>
                      </m:e>
                    </m:func>
                  </m:oMath>
                </a14:m>
                <a:r>
                  <a:rPr lang="en-US" altLang="zh-TW" sz="2800" dirty="0">
                    <a:sym typeface="Symbol" pitchFamily="2" charset="2"/>
                  </a:rPr>
                  <a:t> passes are being made,  the total number of key comparisons is 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𝑛</m:t>
                    </m:r>
                    <m:d>
                      <m:d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d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𝑘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−1</m:t>
                        </m:r>
                      </m:e>
                    </m:d>
                    <m:func>
                      <m:funcPr>
                        <m:ctrlPr>
                          <a:rPr lang="en-US" altLang="zh-TW" sz="2800" i="1" dirty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800" dirty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TW" sz="2800" i="1" dirty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𝑚</m:t>
                        </m:r>
                      </m:e>
                    </m:func>
                    <m:r>
                      <a:rPr lang="en-US" altLang="zh-TW" sz="2800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/</m:t>
                    </m:r>
                    <m:func>
                      <m:func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TW" sz="2800" b="0" i="1" dirty="0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𝑘</m:t>
                        </m:r>
                      </m:e>
                    </m:func>
                  </m:oMath>
                </a14:m>
                <a:endParaRPr lang="en-US" altLang="zh-TW" sz="2800" dirty="0">
                  <a:sym typeface="Symbol" pitchFamily="2" charset="2"/>
                </a:endParaRPr>
              </a:p>
              <a:p>
                <a:r>
                  <a:rPr lang="en-US" altLang="zh-TW" sz="2800" dirty="0">
                    <a:sym typeface="Symbol" pitchFamily="2" charset="2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𝑘</m:t>
                    </m:r>
                  </m:oMath>
                </a14:m>
                <a:r>
                  <a:rPr lang="en-US" altLang="zh-TW" sz="2800" dirty="0">
                    <a:sym typeface="Symbol" pitchFamily="2" charset="2"/>
                  </a:rPr>
                  <a:t> is large, the time needed for each level of a loser tree is 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𝑂</m:t>
                    </m:r>
                    <m:d>
                      <m:d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d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TW" sz="2800" b="0" i="1" dirty="0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  <a:sym typeface="Symbol" pitchFamily="2" charset="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b="0" i="0" dirty="0" smtClean="0">
                                    <a:latin typeface="Cambria Math" panose="02040503050406030204" pitchFamily="18" charset="0"/>
                                    <a:sym typeface="Symbol" pitchFamily="2" charset="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  <a:sym typeface="Symbol" pitchFamily="2" charset="2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𝑘</m:t>
                            </m:r>
                          </m:e>
                        </m:func>
                      </m:e>
                    </m:d>
                  </m:oMath>
                </a14:m>
                <a:endParaRPr lang="en-US" altLang="zh-TW" sz="2800" b="0" dirty="0">
                  <a:sym typeface="Symbol" pitchFamily="2" charset="2"/>
                </a:endParaRPr>
              </a:p>
              <a:p>
                <a:r>
                  <a:rPr lang="en-US" altLang="zh-TW" sz="2800" dirty="0">
                    <a:sym typeface="Symbol" pitchFamily="2" charset="2"/>
                  </a:rPr>
                  <a:t>Since the number of levels in the tree is 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latin typeface="Cambria Math" panose="02040503050406030204" pitchFamily="18" charset="0"/>
                        <a:sym typeface="Symbol" pitchFamily="2" charset="2"/>
                      </a:rPr>
                      <m:t>𝑂</m:t>
                    </m:r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TW" sz="2800" i="1" dirty="0">
                                    <a:latin typeface="Cambria Math" panose="02040503050406030204" pitchFamily="18" charset="0"/>
                                    <a:sym typeface="Symbol" pitchFamily="2" charset="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dirty="0">
                                    <a:latin typeface="Cambria Math" panose="02040503050406030204" pitchFamily="18" charset="0"/>
                                    <a:sym typeface="Symbol" pitchFamily="2" charset="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  <a:sym typeface="Symbol" pitchFamily="2" charset="2"/>
                                  </a:rPr>
                                  <m:t>𝑘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𝑚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sz="2800" dirty="0">
                    <a:sym typeface="Symbol" pitchFamily="2" charset="2"/>
                  </a:rPr>
                  <a:t>, the asymptotic internal processing time is 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latin typeface="Cambria Math" panose="02040503050406030204" pitchFamily="18" charset="0"/>
                        <a:sym typeface="Symbol" pitchFamily="2" charset="2"/>
                      </a:rPr>
                      <m:t>𝑂</m:t>
                    </m:r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dPr>
                      <m:e>
                        <m:r>
                          <a:rPr lang="en-US" altLang="zh-TW" sz="2800" i="1" dirty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TW" sz="2800" i="1" dirty="0">
                                    <a:latin typeface="Cambria Math" panose="02040503050406030204" pitchFamily="18" charset="0"/>
                                    <a:sym typeface="Symbol" pitchFamily="2" charset="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dirty="0">
                                    <a:latin typeface="Cambria Math" panose="02040503050406030204" pitchFamily="18" charset="0"/>
                                    <a:sym typeface="Symbol" pitchFamily="2" charset="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TW" sz="2800" i="1" dirty="0">
                                    <a:latin typeface="Cambria Math" panose="02040503050406030204" pitchFamily="18" charset="0"/>
                                    <a:sym typeface="Symbol" pitchFamily="2" charset="2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𝑘</m:t>
                            </m:r>
                          </m:e>
                        </m:func>
                        <m:func>
                          <m:funcPr>
                            <m:ctrlPr>
                              <a:rPr lang="en-US" altLang="zh-TW" sz="2800" b="0" i="1" dirty="0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  <a:sym typeface="Symbol" pitchFamily="2" charset="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b="0" i="0" dirty="0" smtClean="0">
                                    <a:latin typeface="Cambria Math" panose="02040503050406030204" pitchFamily="18" charset="0"/>
                                    <a:sym typeface="Symbol" pitchFamily="2" charset="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  <a:sym typeface="Symbol" pitchFamily="2" charset="2"/>
                                  </a:rPr>
                                  <m:t>𝑘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𝑚</m:t>
                            </m:r>
                          </m:e>
                        </m:func>
                      </m:e>
                    </m:d>
                    <m:r>
                      <a:rPr lang="en-US" altLang="zh-TW" sz="2800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=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𝑂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(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𝑛</m:t>
                    </m:r>
                    <m:func>
                      <m:func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TW" sz="2800" b="0" i="1" dirty="0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𝑚</m:t>
                        </m:r>
                      </m:e>
                    </m:func>
                    <m:r>
                      <a:rPr lang="en-US" altLang="zh-TW" sz="2800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)</m:t>
                    </m:r>
                  </m:oMath>
                </a14:m>
                <a:endParaRPr lang="en-US" altLang="zh-TW" sz="2800" dirty="0">
                  <a:sym typeface="Symbol" pitchFamily="2" charset="2"/>
                </a:endParaRPr>
              </a:p>
            </p:txBody>
          </p:sp>
        </mc:Choice>
        <mc:Fallback xmlns="">
          <p:sp>
            <p:nvSpPr>
              <p:cNvPr id="97283" name="Rectangle 3">
                <a:extLst>
                  <a:ext uri="{FF2B5EF4-FFF2-40B4-BE49-F238E27FC236}">
                    <a16:creationId xmlns:a16="http://schemas.microsoft.com/office/drawing/2014/main" id="{F2376E24-F95A-364A-87D8-068EBBD6AD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7342" y="764704"/>
                <a:ext cx="8928992" cy="4114800"/>
              </a:xfrm>
              <a:blipFill>
                <a:blip r:embed="rId2"/>
                <a:stretch>
                  <a:fillRect l="-426" t="-5247" r="-710" b="-395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26136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頁尾版面配置區 2">
            <a:extLst>
              <a:ext uri="{FF2B5EF4-FFF2-40B4-BE49-F238E27FC236}">
                <a16:creationId xmlns:a16="http://schemas.microsoft.com/office/drawing/2014/main" id="{798E5323-9367-B74C-AF87-270C677E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43" name="投影片編號版面配置區 3">
            <a:extLst>
              <a:ext uri="{FF2B5EF4-FFF2-40B4-BE49-F238E27FC236}">
                <a16:creationId xmlns:a16="http://schemas.microsoft.com/office/drawing/2014/main" id="{1655F97A-4145-6243-82B5-6BA2863A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8F827-6F56-7F46-973E-591430FB5386}" type="slidenum">
              <a:rPr lang="en-US" altLang="zh-TW"/>
              <a:pPr/>
              <a:t>154</a:t>
            </a:fld>
            <a:endParaRPr lang="en-US" altLang="zh-TW"/>
          </a:p>
        </p:txBody>
      </p:sp>
      <p:graphicFrame>
        <p:nvGraphicFramePr>
          <p:cNvPr id="82946" name="Object 2">
            <a:extLst>
              <a:ext uri="{FF2B5EF4-FFF2-40B4-BE49-F238E27FC236}">
                <a16:creationId xmlns:a16="http://schemas.microsoft.com/office/drawing/2014/main" id="{439150A5-1F09-9B4A-A5EC-B230DAF49F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6250" y="458788"/>
          <a:ext cx="6121400" cy="405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953" name="文件" r:id="rId3" imgW="18389600" imgH="12166600" progId="Word.Document.8">
                  <p:embed/>
                </p:oleObj>
              </mc:Choice>
              <mc:Fallback>
                <p:oleObj name="文件" r:id="rId3" imgW="18389600" imgH="12166600" progId="Word.Document.8">
                  <p:embed/>
                  <p:pic>
                    <p:nvPicPr>
                      <p:cNvPr id="82946" name="Object 2">
                        <a:extLst>
                          <a:ext uri="{FF2B5EF4-FFF2-40B4-BE49-F238E27FC236}">
                            <a16:creationId xmlns:a16="http://schemas.microsoft.com/office/drawing/2014/main" id="{439150A5-1F09-9B4A-A5EC-B230DAF49F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250" y="458788"/>
                        <a:ext cx="6121400" cy="405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7" name="Line 3">
            <a:extLst>
              <a:ext uri="{FF2B5EF4-FFF2-40B4-BE49-F238E27FC236}">
                <a16:creationId xmlns:a16="http://schemas.microsoft.com/office/drawing/2014/main" id="{14E0C63C-7FE4-2848-B5C4-4388BF3F21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0"/>
            <a:ext cx="0" cy="4572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49" name="Line 5">
            <a:extLst>
              <a:ext uri="{FF2B5EF4-FFF2-40B4-BE49-F238E27FC236}">
                <a16:creationId xmlns:a16="http://schemas.microsoft.com/office/drawing/2014/main" id="{C4A7477B-24DA-5D4C-9634-170D1A9D2A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8600"/>
            <a:ext cx="0" cy="2286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0" name="Line 6">
            <a:extLst>
              <a:ext uri="{FF2B5EF4-FFF2-40B4-BE49-F238E27FC236}">
                <a16:creationId xmlns:a16="http://schemas.microsoft.com/office/drawing/2014/main" id="{9FDDA25A-AD5B-D542-9F35-9314420CC2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8600"/>
            <a:ext cx="15240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1" name="Line 7">
            <a:extLst>
              <a:ext uri="{FF2B5EF4-FFF2-40B4-BE49-F238E27FC236}">
                <a16:creationId xmlns:a16="http://schemas.microsoft.com/office/drawing/2014/main" id="{80C1A460-BF9F-1E43-B7E0-60C0D168072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28600"/>
            <a:ext cx="0" cy="2286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2" name="Text Box 8">
            <a:extLst>
              <a:ext uri="{FF2B5EF4-FFF2-40B4-BE49-F238E27FC236}">
                <a16:creationId xmlns:a16="http://schemas.microsoft.com/office/drawing/2014/main" id="{A80FE113-D5DD-BE46-B7C2-2BE0E70F6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4675" y="14288"/>
            <a:ext cx="479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000">
                <a:ea typeface="新細明體" panose="02020500000000000000" pitchFamily="18" charset="-120"/>
              </a:rPr>
              <a:t>(2)</a:t>
            </a:r>
          </a:p>
        </p:txBody>
      </p:sp>
      <p:sp>
        <p:nvSpPr>
          <p:cNvPr id="82953" name="Text Box 9">
            <a:extLst>
              <a:ext uri="{FF2B5EF4-FFF2-40B4-BE49-F238E27FC236}">
                <a16:creationId xmlns:a16="http://schemas.microsoft.com/office/drawing/2014/main" id="{000A284B-1909-C54A-A718-9C5651433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524000"/>
            <a:ext cx="889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chemeClr val="tx1"/>
                </a:solidFill>
                <a:ea typeface="新細明體" panose="02020500000000000000" pitchFamily="18" charset="-120"/>
              </a:rPr>
              <a:t>i=0</a:t>
            </a:r>
          </a:p>
          <a:p>
            <a:r>
              <a:rPr lang="en-US" altLang="zh-TW" sz="2000">
                <a:solidFill>
                  <a:schemeClr val="tx1"/>
                </a:solidFill>
                <a:ea typeface="新細明體" panose="02020500000000000000" pitchFamily="18" charset="-120"/>
              </a:rPr>
              <a:t>start=1</a:t>
            </a:r>
          </a:p>
        </p:txBody>
      </p:sp>
      <p:graphicFrame>
        <p:nvGraphicFramePr>
          <p:cNvPr id="82954" name="Object 10">
            <a:extLst>
              <a:ext uri="{FF2B5EF4-FFF2-40B4-BE49-F238E27FC236}">
                <a16:creationId xmlns:a16="http://schemas.microsoft.com/office/drawing/2014/main" id="{7A63F5B0-E971-3447-9004-EC597D0D38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6250" y="1835150"/>
          <a:ext cx="6121400" cy="405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954" name="文件" r:id="rId5" imgW="18389600" imgH="12166600" progId="Word.Document.8">
                  <p:embed/>
                </p:oleObj>
              </mc:Choice>
              <mc:Fallback>
                <p:oleObj name="文件" r:id="rId5" imgW="18389600" imgH="12166600" progId="Word.Document.8">
                  <p:embed/>
                  <p:pic>
                    <p:nvPicPr>
                      <p:cNvPr id="82954" name="Object 10">
                        <a:extLst>
                          <a:ext uri="{FF2B5EF4-FFF2-40B4-BE49-F238E27FC236}">
                            <a16:creationId xmlns:a16="http://schemas.microsoft.com/office/drawing/2014/main" id="{7A63F5B0-E971-3447-9004-EC597D0D38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250" y="1835150"/>
                        <a:ext cx="6121400" cy="405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5" name="Line 11">
            <a:extLst>
              <a:ext uri="{FF2B5EF4-FFF2-40B4-BE49-F238E27FC236}">
                <a16:creationId xmlns:a16="http://schemas.microsoft.com/office/drawing/2014/main" id="{E3BFD160-ECC3-534A-B778-DF5A1AE170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1295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6" name="Line 12">
            <a:extLst>
              <a:ext uri="{FF2B5EF4-FFF2-40B4-BE49-F238E27FC236}">
                <a16:creationId xmlns:a16="http://schemas.microsoft.com/office/drawing/2014/main" id="{550A0896-6700-FE49-996C-C204F8904D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1524000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7" name="Line 13">
            <a:extLst>
              <a:ext uri="{FF2B5EF4-FFF2-40B4-BE49-F238E27FC236}">
                <a16:creationId xmlns:a16="http://schemas.microsoft.com/office/drawing/2014/main" id="{C398AEFB-9EE3-A441-9778-64C6BA8837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1524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8" name="Text Box 14">
            <a:extLst>
              <a:ext uri="{FF2B5EF4-FFF2-40B4-BE49-F238E27FC236}">
                <a16:creationId xmlns:a16="http://schemas.microsoft.com/office/drawing/2014/main" id="{4654C65F-F91E-3143-BFF7-99FCFD2D7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925" y="1309688"/>
            <a:ext cx="479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anose="02020500000000000000" pitchFamily="18" charset="-120"/>
              </a:rPr>
              <a:t>(1)</a:t>
            </a:r>
          </a:p>
        </p:txBody>
      </p:sp>
      <p:sp>
        <p:nvSpPr>
          <p:cNvPr id="82960" name="Line 16">
            <a:extLst>
              <a:ext uri="{FF2B5EF4-FFF2-40B4-BE49-F238E27FC236}">
                <a16:creationId xmlns:a16="http://schemas.microsoft.com/office/drawing/2014/main" id="{4A4B917C-F087-3C4E-897B-6998773757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3800" y="2590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1" name="Text Box 17">
            <a:extLst>
              <a:ext uri="{FF2B5EF4-FFF2-40B4-BE49-F238E27FC236}">
                <a16:creationId xmlns:a16="http://schemas.microsoft.com/office/drawing/2014/main" id="{AC7ED566-5B6B-644F-A657-F02A2D5A2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725" y="2833688"/>
            <a:ext cx="946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TW" altLang="en-US" sz="2000">
                <a:solidFill>
                  <a:srgbClr val="006600"/>
                </a:solidFill>
              </a:rPr>
              <a:t>值不變</a:t>
            </a:r>
            <a:endParaRPr lang="zh-TW" altLang="en-US" sz="2000">
              <a:solidFill>
                <a:srgbClr val="006600"/>
              </a:solidFill>
              <a:ea typeface="新細明體" panose="02020500000000000000" pitchFamily="18" charset="-120"/>
            </a:endParaRPr>
          </a:p>
        </p:txBody>
      </p:sp>
      <p:sp>
        <p:nvSpPr>
          <p:cNvPr id="82963" name="Line 19">
            <a:extLst>
              <a:ext uri="{FF2B5EF4-FFF2-40B4-BE49-F238E27FC236}">
                <a16:creationId xmlns:a16="http://schemas.microsoft.com/office/drawing/2014/main" id="{54008294-B7F3-EB4C-87E2-D45E5F9393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2590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4" name="Text Box 20">
            <a:extLst>
              <a:ext uri="{FF2B5EF4-FFF2-40B4-BE49-F238E27FC236}">
                <a16:creationId xmlns:a16="http://schemas.microsoft.com/office/drawing/2014/main" id="{EC5E5E05-36A9-F846-B8D7-70C396CD2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8" y="2833688"/>
            <a:ext cx="2143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TW" altLang="en-US" sz="2000">
                <a:solidFill>
                  <a:srgbClr val="006600"/>
                </a:solidFill>
              </a:rPr>
              <a:t>原值已放在</a:t>
            </a:r>
            <a:r>
              <a:rPr lang="en-US" altLang="zh-TW" sz="2000">
                <a:solidFill>
                  <a:srgbClr val="006600"/>
                </a:solidFill>
              </a:rPr>
              <a:t>start</a:t>
            </a:r>
            <a:r>
              <a:rPr lang="zh-TW" altLang="en-US" sz="2000">
                <a:solidFill>
                  <a:srgbClr val="006600"/>
                </a:solidFill>
              </a:rPr>
              <a:t>中</a:t>
            </a:r>
            <a:endParaRPr lang="zh-TW" altLang="en-US" sz="20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82965" name="Line 21">
            <a:extLst>
              <a:ext uri="{FF2B5EF4-FFF2-40B4-BE49-F238E27FC236}">
                <a16:creationId xmlns:a16="http://schemas.microsoft.com/office/drawing/2014/main" id="{AE795A3D-5963-D344-B92B-FC558DB758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1676400"/>
            <a:ext cx="0" cy="1524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6" name="Line 22">
            <a:extLst>
              <a:ext uri="{FF2B5EF4-FFF2-40B4-BE49-F238E27FC236}">
                <a16:creationId xmlns:a16="http://schemas.microsoft.com/office/drawing/2014/main" id="{81A41507-E1CC-8443-9FA9-AE0ABC70FA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1676400"/>
            <a:ext cx="3810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7" name="Line 23">
            <a:extLst>
              <a:ext uri="{FF2B5EF4-FFF2-40B4-BE49-F238E27FC236}">
                <a16:creationId xmlns:a16="http://schemas.microsoft.com/office/drawing/2014/main" id="{78202549-45A5-0947-B25B-A304DAC082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1676400"/>
            <a:ext cx="0" cy="1524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82968" name="Object 24">
            <a:extLst>
              <a:ext uri="{FF2B5EF4-FFF2-40B4-BE49-F238E27FC236}">
                <a16:creationId xmlns:a16="http://schemas.microsoft.com/office/drawing/2014/main" id="{C71A131E-2D84-AD4C-9210-1622B65535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6250" y="3422650"/>
          <a:ext cx="6015038" cy="396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955" name="文件" r:id="rId7" imgW="18389600" imgH="12166600" progId="Word.Document.8">
                  <p:embed/>
                </p:oleObj>
              </mc:Choice>
              <mc:Fallback>
                <p:oleObj name="文件" r:id="rId7" imgW="18389600" imgH="12166600" progId="Word.Document.8">
                  <p:embed/>
                  <p:pic>
                    <p:nvPicPr>
                      <p:cNvPr id="82968" name="Object 24">
                        <a:extLst>
                          <a:ext uri="{FF2B5EF4-FFF2-40B4-BE49-F238E27FC236}">
                            <a16:creationId xmlns:a16="http://schemas.microsoft.com/office/drawing/2014/main" id="{C71A131E-2D84-AD4C-9210-1622B65535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250" y="3422650"/>
                        <a:ext cx="6015038" cy="396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69" name="Rectangle 25">
            <a:extLst>
              <a:ext uri="{FF2B5EF4-FFF2-40B4-BE49-F238E27FC236}">
                <a16:creationId xmlns:a16="http://schemas.microsoft.com/office/drawing/2014/main" id="{21AFA5DD-5215-BF4A-A447-64F0EF9AD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276600"/>
            <a:ext cx="889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chemeClr val="tx1"/>
                </a:solidFill>
                <a:ea typeface="新細明體" panose="02020500000000000000" pitchFamily="18" charset="-120"/>
              </a:rPr>
              <a:t>i=1</a:t>
            </a:r>
          </a:p>
          <a:p>
            <a:r>
              <a:rPr lang="en-US" altLang="zh-TW" sz="2000">
                <a:solidFill>
                  <a:schemeClr val="tx1"/>
                </a:solidFill>
                <a:ea typeface="新細明體" panose="02020500000000000000" pitchFamily="18" charset="-120"/>
              </a:rPr>
              <a:t>start=5</a:t>
            </a:r>
          </a:p>
        </p:txBody>
      </p:sp>
      <p:sp>
        <p:nvSpPr>
          <p:cNvPr id="82970" name="Line 26">
            <a:extLst>
              <a:ext uri="{FF2B5EF4-FFF2-40B4-BE49-F238E27FC236}">
                <a16:creationId xmlns:a16="http://schemas.microsoft.com/office/drawing/2014/main" id="{EA0B8232-B184-E447-9A78-6153F4F4E6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2590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3" name="Line 29">
            <a:extLst>
              <a:ext uri="{FF2B5EF4-FFF2-40B4-BE49-F238E27FC236}">
                <a16:creationId xmlns:a16="http://schemas.microsoft.com/office/drawing/2014/main" id="{7240171F-3CE8-4140-B935-0453067D44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4" name="Line 30">
            <a:extLst>
              <a:ext uri="{FF2B5EF4-FFF2-40B4-BE49-F238E27FC236}">
                <a16:creationId xmlns:a16="http://schemas.microsoft.com/office/drawing/2014/main" id="{4E677CCE-AC1D-DE46-9DE8-AE3B834AEEA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32004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5" name="Line 31">
            <a:extLst>
              <a:ext uri="{FF2B5EF4-FFF2-40B4-BE49-F238E27FC236}">
                <a16:creationId xmlns:a16="http://schemas.microsoft.com/office/drawing/2014/main" id="{D76D7EF1-CAF8-3F45-BEDA-C92C6A3552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3200400"/>
            <a:ext cx="0" cy="2286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6" name="Line 32">
            <a:extLst>
              <a:ext uri="{FF2B5EF4-FFF2-40B4-BE49-F238E27FC236}">
                <a16:creationId xmlns:a16="http://schemas.microsoft.com/office/drawing/2014/main" id="{2C61E86D-041D-7F41-BF16-20DE39B2A64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3200400"/>
            <a:ext cx="15240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7" name="Line 33">
            <a:extLst>
              <a:ext uri="{FF2B5EF4-FFF2-40B4-BE49-F238E27FC236}">
                <a16:creationId xmlns:a16="http://schemas.microsoft.com/office/drawing/2014/main" id="{57336A48-6D16-5747-8976-6E144E8BBB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3200400"/>
            <a:ext cx="0" cy="2286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82978" name="Object 34">
            <a:extLst>
              <a:ext uri="{FF2B5EF4-FFF2-40B4-BE49-F238E27FC236}">
                <a16:creationId xmlns:a16="http://schemas.microsoft.com/office/drawing/2014/main" id="{6BEB9DC8-904B-4A4E-AF93-6BC58BD7D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5105400"/>
          <a:ext cx="6121400" cy="396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956" name="文件" r:id="rId9" imgW="18389600" imgH="11912600" progId="Word.Document.8">
                  <p:embed/>
                </p:oleObj>
              </mc:Choice>
              <mc:Fallback>
                <p:oleObj name="文件" r:id="rId9" imgW="18389600" imgH="11912600" progId="Word.Document.8">
                  <p:embed/>
                  <p:pic>
                    <p:nvPicPr>
                      <p:cNvPr id="82978" name="Object 34">
                        <a:extLst>
                          <a:ext uri="{FF2B5EF4-FFF2-40B4-BE49-F238E27FC236}">
                            <a16:creationId xmlns:a16="http://schemas.microsoft.com/office/drawing/2014/main" id="{6BEB9DC8-904B-4A4E-AF93-6BC58BD7D5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105400"/>
                        <a:ext cx="6121400" cy="396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80" name="Rectangle 36">
            <a:extLst>
              <a:ext uri="{FF2B5EF4-FFF2-40B4-BE49-F238E27FC236}">
                <a16:creationId xmlns:a16="http://schemas.microsoft.com/office/drawing/2014/main" id="{BC1CA490-6331-0A45-8B53-9E161A849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648200"/>
            <a:ext cx="889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chemeClr val="tx1"/>
                </a:solidFill>
                <a:ea typeface="新細明體" panose="02020500000000000000" pitchFamily="18" charset="-120"/>
              </a:rPr>
              <a:t>i=2</a:t>
            </a:r>
          </a:p>
          <a:p>
            <a:r>
              <a:rPr lang="en-US" altLang="zh-TW" sz="2000">
                <a:solidFill>
                  <a:schemeClr val="tx1"/>
                </a:solidFill>
                <a:ea typeface="新細明體" panose="02020500000000000000" pitchFamily="18" charset="-120"/>
              </a:rPr>
              <a:t>start=7</a:t>
            </a:r>
          </a:p>
        </p:txBody>
      </p:sp>
      <p:sp>
        <p:nvSpPr>
          <p:cNvPr id="82981" name="Line 37">
            <a:extLst>
              <a:ext uri="{FF2B5EF4-FFF2-40B4-BE49-F238E27FC236}">
                <a16:creationId xmlns:a16="http://schemas.microsoft.com/office/drawing/2014/main" id="{E01A3273-6DD5-5F41-B74A-151F4681B29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4191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82" name="Line 38">
            <a:extLst>
              <a:ext uri="{FF2B5EF4-FFF2-40B4-BE49-F238E27FC236}">
                <a16:creationId xmlns:a16="http://schemas.microsoft.com/office/drawing/2014/main" id="{1F8C80D3-E43A-2242-A5A7-FD67C20E5A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4724400"/>
            <a:ext cx="381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83" name="Line 39">
            <a:extLst>
              <a:ext uri="{FF2B5EF4-FFF2-40B4-BE49-F238E27FC236}">
                <a16:creationId xmlns:a16="http://schemas.microsoft.com/office/drawing/2014/main" id="{2B3761E2-DF7D-2849-958A-B5206FEB1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4724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84" name="Line 40">
            <a:extLst>
              <a:ext uri="{FF2B5EF4-FFF2-40B4-BE49-F238E27FC236}">
                <a16:creationId xmlns:a16="http://schemas.microsoft.com/office/drawing/2014/main" id="{2B3EDA0B-03B5-ED48-B6E5-9598E71F51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38563" y="585311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85" name="Text Box 41">
            <a:extLst>
              <a:ext uri="{FF2B5EF4-FFF2-40B4-BE49-F238E27FC236}">
                <a16:creationId xmlns:a16="http://schemas.microsoft.com/office/drawing/2014/main" id="{81FAB1DD-FF66-5F42-8BED-F7A2DB877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6096000"/>
            <a:ext cx="2143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TW" altLang="en-US" sz="2000">
                <a:solidFill>
                  <a:srgbClr val="006600"/>
                </a:solidFill>
              </a:rPr>
              <a:t>原值已放在</a:t>
            </a:r>
            <a:r>
              <a:rPr lang="en-US" altLang="zh-TW" sz="2000">
                <a:solidFill>
                  <a:srgbClr val="006600"/>
                </a:solidFill>
              </a:rPr>
              <a:t>start</a:t>
            </a:r>
            <a:r>
              <a:rPr lang="zh-TW" altLang="en-US" sz="2000">
                <a:solidFill>
                  <a:srgbClr val="006600"/>
                </a:solidFill>
              </a:rPr>
              <a:t>中</a:t>
            </a:r>
            <a:endParaRPr lang="zh-TW" altLang="en-US" sz="20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82987" name="Text Box 43">
            <a:extLst>
              <a:ext uri="{FF2B5EF4-FFF2-40B4-BE49-F238E27FC236}">
                <a16:creationId xmlns:a16="http://schemas.microsoft.com/office/drawing/2014/main" id="{CC852008-DFC1-2845-983B-F041F7EDD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6461125"/>
            <a:ext cx="946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TW" altLang="en-US" sz="2000">
                <a:solidFill>
                  <a:srgbClr val="006600"/>
                </a:solidFill>
              </a:rPr>
              <a:t>值不變</a:t>
            </a:r>
            <a:endParaRPr lang="zh-TW" altLang="en-US" sz="2000">
              <a:solidFill>
                <a:srgbClr val="006600"/>
              </a:solidFill>
              <a:ea typeface="新細明體" panose="02020500000000000000" pitchFamily="18" charset="-120"/>
            </a:endParaRPr>
          </a:p>
        </p:txBody>
      </p:sp>
      <p:sp>
        <p:nvSpPr>
          <p:cNvPr id="82988" name="Line 44">
            <a:extLst>
              <a:ext uri="{FF2B5EF4-FFF2-40B4-BE49-F238E27FC236}">
                <a16:creationId xmlns:a16="http://schemas.microsoft.com/office/drawing/2014/main" id="{C274A041-183E-6344-B4DA-8A6F8332DD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3000" y="594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89" name="Line 45">
            <a:extLst>
              <a:ext uri="{FF2B5EF4-FFF2-40B4-BE49-F238E27FC236}">
                <a16:creationId xmlns:a16="http://schemas.microsoft.com/office/drawing/2014/main" id="{5155B76B-72EF-D548-A446-85DB8B0122D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953000"/>
            <a:ext cx="0" cy="1524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90" name="Line 46">
            <a:extLst>
              <a:ext uri="{FF2B5EF4-FFF2-40B4-BE49-F238E27FC236}">
                <a16:creationId xmlns:a16="http://schemas.microsoft.com/office/drawing/2014/main" id="{08FD07F2-43A6-F649-B671-DE71CD163C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953000"/>
            <a:ext cx="22860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91" name="Line 47">
            <a:extLst>
              <a:ext uri="{FF2B5EF4-FFF2-40B4-BE49-F238E27FC236}">
                <a16:creationId xmlns:a16="http://schemas.microsoft.com/office/drawing/2014/main" id="{2458FC0F-7886-A446-AEB0-900CBF34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4953000"/>
            <a:ext cx="0" cy="1524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16762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頁尾版面配置區 2">
            <a:extLst>
              <a:ext uri="{FF2B5EF4-FFF2-40B4-BE49-F238E27FC236}">
                <a16:creationId xmlns:a16="http://schemas.microsoft.com/office/drawing/2014/main" id="{D7A72BA5-BDF8-F845-BA72-C35B7411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24" name="投影片編號版面配置區 3">
            <a:extLst>
              <a:ext uri="{FF2B5EF4-FFF2-40B4-BE49-F238E27FC236}">
                <a16:creationId xmlns:a16="http://schemas.microsoft.com/office/drawing/2014/main" id="{9CA1088F-289D-144B-8E96-91B0F43EE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8A86-CAB8-9D4C-8DF1-0E0C9FFBFE0F}" type="slidenum">
              <a:rPr lang="en-US" altLang="zh-TW"/>
              <a:pPr/>
              <a:t>155</a:t>
            </a:fld>
            <a:endParaRPr lang="en-US" altLang="zh-TW"/>
          </a:p>
        </p:txBody>
      </p:sp>
      <p:graphicFrame>
        <p:nvGraphicFramePr>
          <p:cNvPr id="83970" name="Object 2">
            <a:extLst>
              <a:ext uri="{FF2B5EF4-FFF2-40B4-BE49-F238E27FC236}">
                <a16:creationId xmlns:a16="http://schemas.microsoft.com/office/drawing/2014/main" id="{60196AB6-05F9-0445-B548-4651C59B93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4850" y="458788"/>
          <a:ext cx="6121400" cy="386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83" name="文件" r:id="rId3" imgW="18389600" imgH="11607800" progId="Word.Document.8">
                  <p:embed/>
                </p:oleObj>
              </mc:Choice>
              <mc:Fallback>
                <p:oleObj name="文件" r:id="rId3" imgW="18389600" imgH="11607800" progId="Word.Document.8">
                  <p:embed/>
                  <p:pic>
                    <p:nvPicPr>
                      <p:cNvPr id="83970" name="Object 2">
                        <a:extLst>
                          <a:ext uri="{FF2B5EF4-FFF2-40B4-BE49-F238E27FC236}">
                            <a16:creationId xmlns:a16="http://schemas.microsoft.com/office/drawing/2014/main" id="{60196AB6-05F9-0445-B548-4651C59B93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850" y="458788"/>
                        <a:ext cx="6121400" cy="3862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1" name="Rectangle 3">
            <a:extLst>
              <a:ext uri="{FF2B5EF4-FFF2-40B4-BE49-F238E27FC236}">
                <a16:creationId xmlns:a16="http://schemas.microsoft.com/office/drawing/2014/main" id="{150BC4A3-9F3D-594F-9F4C-D08AE6566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04800"/>
            <a:ext cx="889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chemeClr val="tx1"/>
                </a:solidFill>
                <a:ea typeface="新細明體" panose="02020500000000000000" pitchFamily="18" charset="-120"/>
              </a:rPr>
              <a:t>i=3</a:t>
            </a:r>
          </a:p>
          <a:p>
            <a:r>
              <a:rPr lang="en-US" altLang="zh-TW" sz="2000">
                <a:solidFill>
                  <a:schemeClr val="tx1"/>
                </a:solidFill>
                <a:ea typeface="新細明體" panose="02020500000000000000" pitchFamily="18" charset="-120"/>
              </a:rPr>
              <a:t>start=9</a:t>
            </a:r>
          </a:p>
        </p:txBody>
      </p:sp>
      <p:sp>
        <p:nvSpPr>
          <p:cNvPr id="83972" name="Text Box 4">
            <a:extLst>
              <a:ext uri="{FF2B5EF4-FFF2-40B4-BE49-F238E27FC236}">
                <a16:creationId xmlns:a16="http://schemas.microsoft.com/office/drawing/2014/main" id="{1EFC5114-6CC4-444D-B2C3-817DF7222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524000"/>
            <a:ext cx="946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TW" altLang="en-US" sz="2000">
                <a:solidFill>
                  <a:srgbClr val="006600"/>
                </a:solidFill>
              </a:rPr>
              <a:t>值不變</a:t>
            </a:r>
            <a:endParaRPr lang="zh-TW" altLang="en-US" sz="2000">
              <a:solidFill>
                <a:srgbClr val="006600"/>
              </a:solidFill>
              <a:ea typeface="新細明體" panose="02020500000000000000" pitchFamily="18" charset="-120"/>
            </a:endParaRPr>
          </a:p>
        </p:txBody>
      </p:sp>
      <p:sp>
        <p:nvSpPr>
          <p:cNvPr id="83975" name="Line 7">
            <a:extLst>
              <a:ext uri="{FF2B5EF4-FFF2-40B4-BE49-F238E27FC236}">
                <a16:creationId xmlns:a16="http://schemas.microsoft.com/office/drawing/2014/main" id="{96FEC754-39DA-A946-8FF9-964449F015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3200" y="1219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76" name="Line 8">
            <a:extLst>
              <a:ext uri="{FF2B5EF4-FFF2-40B4-BE49-F238E27FC236}">
                <a16:creationId xmlns:a16="http://schemas.microsoft.com/office/drawing/2014/main" id="{A7137A83-C535-5F4F-A10D-43E8228C8D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0563" y="128111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77" name="Text Box 9">
            <a:extLst>
              <a:ext uri="{FF2B5EF4-FFF2-40B4-BE49-F238E27FC236}">
                <a16:creationId xmlns:a16="http://schemas.microsoft.com/office/drawing/2014/main" id="{44DFCA2B-F476-984A-9F7B-73E369640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524000"/>
            <a:ext cx="2143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TW" altLang="en-US" sz="2000">
                <a:solidFill>
                  <a:srgbClr val="006600"/>
                </a:solidFill>
              </a:rPr>
              <a:t>原值已放在</a:t>
            </a:r>
            <a:r>
              <a:rPr lang="en-US" altLang="zh-TW" sz="2000">
                <a:solidFill>
                  <a:srgbClr val="006600"/>
                </a:solidFill>
              </a:rPr>
              <a:t>start</a:t>
            </a:r>
            <a:r>
              <a:rPr lang="zh-TW" altLang="en-US" sz="2000">
                <a:solidFill>
                  <a:srgbClr val="006600"/>
                </a:solidFill>
              </a:rPr>
              <a:t>中</a:t>
            </a:r>
            <a:endParaRPr lang="zh-TW" altLang="en-US" sz="20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83978" name="Line 10">
            <a:extLst>
              <a:ext uri="{FF2B5EF4-FFF2-40B4-BE49-F238E27FC236}">
                <a16:creationId xmlns:a16="http://schemas.microsoft.com/office/drawing/2014/main" id="{7C82BD03-BCAB-944A-ADBA-3659273813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228600"/>
            <a:ext cx="0" cy="2286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79" name="Line 11">
            <a:extLst>
              <a:ext uri="{FF2B5EF4-FFF2-40B4-BE49-F238E27FC236}">
                <a16:creationId xmlns:a16="http://schemas.microsoft.com/office/drawing/2014/main" id="{57EC13E6-CE22-9142-9C1D-1964DDBF09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228600"/>
            <a:ext cx="27432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0" name="Line 12">
            <a:extLst>
              <a:ext uri="{FF2B5EF4-FFF2-40B4-BE49-F238E27FC236}">
                <a16:creationId xmlns:a16="http://schemas.microsoft.com/office/drawing/2014/main" id="{8FA422E7-38C6-9146-8F9F-19A8597C90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0" y="228600"/>
            <a:ext cx="0" cy="2286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83981" name="Object 13">
            <a:extLst>
              <a:ext uri="{FF2B5EF4-FFF2-40B4-BE49-F238E27FC236}">
                <a16:creationId xmlns:a16="http://schemas.microsoft.com/office/drawing/2014/main" id="{AB8AF4D4-C4C2-3345-8401-01347E7A00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2286000"/>
          <a:ext cx="6121400" cy="386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84" name="文件" r:id="rId5" imgW="18389600" imgH="11607800" progId="Word.Document.8">
                  <p:embed/>
                </p:oleObj>
              </mc:Choice>
              <mc:Fallback>
                <p:oleObj name="文件" r:id="rId5" imgW="18389600" imgH="11607800" progId="Word.Document.8">
                  <p:embed/>
                  <p:pic>
                    <p:nvPicPr>
                      <p:cNvPr id="83981" name="Object 13">
                        <a:extLst>
                          <a:ext uri="{FF2B5EF4-FFF2-40B4-BE49-F238E27FC236}">
                            <a16:creationId xmlns:a16="http://schemas.microsoft.com/office/drawing/2014/main" id="{AB8AF4D4-C4C2-3345-8401-01347E7A00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286000"/>
                        <a:ext cx="6121400" cy="386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2" name="Rectangle 14">
            <a:extLst>
              <a:ext uri="{FF2B5EF4-FFF2-40B4-BE49-F238E27FC236}">
                <a16:creationId xmlns:a16="http://schemas.microsoft.com/office/drawing/2014/main" id="{31C94801-3267-BB42-9A13-F8EB185C7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752600"/>
            <a:ext cx="889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chemeClr val="tx1"/>
                </a:solidFill>
                <a:ea typeface="新細明體" panose="02020500000000000000" pitchFamily="18" charset="-120"/>
              </a:rPr>
              <a:t>i=4</a:t>
            </a:r>
          </a:p>
          <a:p>
            <a:r>
              <a:rPr lang="en-US" altLang="zh-TW" sz="2000">
                <a:solidFill>
                  <a:schemeClr val="tx1"/>
                </a:solidFill>
                <a:ea typeface="新細明體" panose="02020500000000000000" pitchFamily="18" charset="-120"/>
              </a:rPr>
              <a:t>start=0</a:t>
            </a:r>
          </a:p>
        </p:txBody>
      </p:sp>
      <p:sp>
        <p:nvSpPr>
          <p:cNvPr id="83983" name="Line 15">
            <a:extLst>
              <a:ext uri="{FF2B5EF4-FFF2-40B4-BE49-F238E27FC236}">
                <a16:creationId xmlns:a16="http://schemas.microsoft.com/office/drawing/2014/main" id="{F90D66F9-801B-254F-B405-D2123690B345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1219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4" name="Line 16">
            <a:extLst>
              <a:ext uri="{FF2B5EF4-FFF2-40B4-BE49-F238E27FC236}">
                <a16:creationId xmlns:a16="http://schemas.microsoft.com/office/drawing/2014/main" id="{D83981DD-47BD-D54C-83E8-B64A467F1E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76400" y="1600200"/>
            <a:ext cx="609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5" name="Line 17">
            <a:extLst>
              <a:ext uri="{FF2B5EF4-FFF2-40B4-BE49-F238E27FC236}">
                <a16:creationId xmlns:a16="http://schemas.microsoft.com/office/drawing/2014/main" id="{DF62DA42-2C58-2C4D-B437-E35C6FB04A4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600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6" name="Line 18">
            <a:extLst>
              <a:ext uri="{FF2B5EF4-FFF2-40B4-BE49-F238E27FC236}">
                <a16:creationId xmlns:a16="http://schemas.microsoft.com/office/drawing/2014/main" id="{5009EAF3-D1D8-B44B-926D-DE43847356AD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24384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7" name="Text Box 19">
            <a:extLst>
              <a:ext uri="{FF2B5EF4-FFF2-40B4-BE49-F238E27FC236}">
                <a16:creationId xmlns:a16="http://schemas.microsoft.com/office/drawing/2014/main" id="{C1FE5AEC-9863-104E-85B2-035884C56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3443288"/>
            <a:ext cx="37401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sz="2000"/>
              <a:t>想把第</a:t>
            </a:r>
            <a:r>
              <a:rPr lang="en-US" altLang="zh-TW" sz="2000"/>
              <a:t>0</a:t>
            </a:r>
            <a:r>
              <a:rPr lang="zh-TW" altLang="en-US" sz="2000"/>
              <a:t>個元素放在第</a:t>
            </a:r>
            <a:r>
              <a:rPr lang="en-US" altLang="zh-TW" sz="2000"/>
              <a:t>5</a:t>
            </a:r>
            <a:r>
              <a:rPr lang="zh-TW" altLang="en-US" sz="2000"/>
              <a:t>個位置？</a:t>
            </a:r>
          </a:p>
          <a:p>
            <a:r>
              <a:rPr lang="zh-TW" altLang="en-US" sz="2000"/>
              <a:t>想把第</a:t>
            </a:r>
            <a:r>
              <a:rPr lang="en-US" altLang="zh-TW" sz="2000"/>
              <a:t>3</a:t>
            </a:r>
            <a:r>
              <a:rPr lang="zh-TW" altLang="en-US" sz="2000"/>
              <a:t>個元素放在第</a:t>
            </a:r>
            <a:r>
              <a:rPr lang="en-US" altLang="zh-TW" sz="2000"/>
              <a:t>5</a:t>
            </a:r>
            <a:r>
              <a:rPr lang="zh-TW" altLang="en-US" sz="2000"/>
              <a:t>個位置？</a:t>
            </a:r>
          </a:p>
          <a:p>
            <a:r>
              <a:rPr lang="zh-TW" altLang="en-US" sz="2000"/>
              <a:t>想把第</a:t>
            </a:r>
            <a:r>
              <a:rPr lang="en-US" altLang="zh-TW" sz="2000"/>
              <a:t>7</a:t>
            </a:r>
            <a:r>
              <a:rPr lang="zh-TW" altLang="en-US" sz="2000"/>
              <a:t>個元素放在第</a:t>
            </a:r>
            <a:r>
              <a:rPr lang="en-US" altLang="zh-TW" sz="2000"/>
              <a:t>5</a:t>
            </a:r>
            <a:r>
              <a:rPr lang="zh-TW" altLang="en-US" sz="2000"/>
              <a:t>個位置？</a:t>
            </a:r>
          </a:p>
        </p:txBody>
      </p:sp>
      <p:sp>
        <p:nvSpPr>
          <p:cNvPr id="83988" name="Line 20">
            <a:extLst>
              <a:ext uri="{FF2B5EF4-FFF2-40B4-BE49-F238E27FC236}">
                <a16:creationId xmlns:a16="http://schemas.microsoft.com/office/drawing/2014/main" id="{500B3AD9-F81D-614C-BD2D-5881993487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6000" y="2971800"/>
            <a:ext cx="533400" cy="9144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9" name="Line 21">
            <a:extLst>
              <a:ext uri="{FF2B5EF4-FFF2-40B4-BE49-F238E27FC236}">
                <a16:creationId xmlns:a16="http://schemas.microsoft.com/office/drawing/2014/main" id="{986EF3CB-4EDB-F442-B0DB-36100414DF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6000" y="2971800"/>
            <a:ext cx="2286000" cy="11430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83990" name="Object 22">
            <a:extLst>
              <a:ext uri="{FF2B5EF4-FFF2-40B4-BE49-F238E27FC236}">
                <a16:creationId xmlns:a16="http://schemas.microsoft.com/office/drawing/2014/main" id="{0D8AA1EB-C809-DC43-B149-6608EFAF66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4724400"/>
          <a:ext cx="6121400" cy="386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85" name="文件" r:id="rId7" imgW="18389600" imgH="11607800" progId="Word.Document.8">
                  <p:embed/>
                </p:oleObj>
              </mc:Choice>
              <mc:Fallback>
                <p:oleObj name="文件" r:id="rId7" imgW="18389600" imgH="11607800" progId="Word.Document.8">
                  <p:embed/>
                  <p:pic>
                    <p:nvPicPr>
                      <p:cNvPr id="83990" name="Object 22">
                        <a:extLst>
                          <a:ext uri="{FF2B5EF4-FFF2-40B4-BE49-F238E27FC236}">
                            <a16:creationId xmlns:a16="http://schemas.microsoft.com/office/drawing/2014/main" id="{0D8AA1EB-C809-DC43-B149-6608EFAF66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724400"/>
                        <a:ext cx="6121400" cy="386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91" name="Rectangle 23">
            <a:extLst>
              <a:ext uri="{FF2B5EF4-FFF2-40B4-BE49-F238E27FC236}">
                <a16:creationId xmlns:a16="http://schemas.microsoft.com/office/drawing/2014/main" id="{0D56A1DE-643B-7245-BAD9-23694A2CC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4572000"/>
            <a:ext cx="889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chemeClr val="tx1"/>
                </a:solidFill>
                <a:ea typeface="新細明體" panose="02020500000000000000" pitchFamily="18" charset="-120"/>
              </a:rPr>
              <a:t>i=5</a:t>
            </a:r>
          </a:p>
          <a:p>
            <a:r>
              <a:rPr lang="en-US" altLang="zh-TW" sz="2000">
                <a:solidFill>
                  <a:schemeClr val="tx1"/>
                </a:solidFill>
                <a:ea typeface="新細明體" panose="02020500000000000000" pitchFamily="18" charset="-120"/>
              </a:rPr>
              <a:t>start=8</a:t>
            </a:r>
          </a:p>
        </p:txBody>
      </p:sp>
    </p:spTree>
    <p:extLst>
      <p:ext uri="{BB962C8B-B14F-4D97-AF65-F5344CB8AC3E}">
        <p14:creationId xmlns:p14="http://schemas.microsoft.com/office/powerpoint/2010/main" val="339351128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頁尾版面配置區 3">
            <a:extLst>
              <a:ext uri="{FF2B5EF4-FFF2-40B4-BE49-F238E27FC236}">
                <a16:creationId xmlns:a16="http://schemas.microsoft.com/office/drawing/2014/main" id="{3C97156E-E06F-CD4D-9D93-C933B68B4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76" name="投影片編號版面配置區 4">
            <a:extLst>
              <a:ext uri="{FF2B5EF4-FFF2-40B4-BE49-F238E27FC236}">
                <a16:creationId xmlns:a16="http://schemas.microsoft.com/office/drawing/2014/main" id="{AE1FB20B-9CBF-7C48-8B85-236A6CC4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B7C1-D85F-DB44-9E13-40B5D3DAAB3E}" type="slidenum">
              <a:rPr lang="en-US" altLang="zh-TW"/>
              <a:pPr/>
              <a:t>156</a:t>
            </a:fld>
            <a:endParaRPr lang="en-US" altLang="zh-TW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8F606F9D-FA65-6D4B-B0DC-DE7FE85E1F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7440" y="0"/>
            <a:ext cx="7772400" cy="1143000"/>
          </a:xfrm>
        </p:spPr>
        <p:txBody>
          <a:bodyPr/>
          <a:lstStyle/>
          <a:p>
            <a:pPr algn="ctr"/>
            <a:r>
              <a:rPr lang="en-US" altLang="zh-TW" sz="3200" dirty="0"/>
              <a:t>Table Sort</a:t>
            </a:r>
          </a:p>
        </p:txBody>
      </p:sp>
      <p:grpSp>
        <p:nvGrpSpPr>
          <p:cNvPr id="33795" name="Group 3">
            <a:extLst>
              <a:ext uri="{FF2B5EF4-FFF2-40B4-BE49-F238E27FC236}">
                <a16:creationId xmlns:a16="http://schemas.microsoft.com/office/drawing/2014/main" id="{C29320B2-D764-514D-9A0A-46D71AF7C78B}"/>
              </a:ext>
            </a:extLst>
          </p:cNvPr>
          <p:cNvGrpSpPr>
            <a:grpSpLocks/>
          </p:cNvGrpSpPr>
          <p:nvPr/>
        </p:nvGrpSpPr>
        <p:grpSpPr bwMode="auto">
          <a:xfrm>
            <a:off x="1484040" y="1178520"/>
            <a:ext cx="6229350" cy="4556125"/>
            <a:chOff x="345" y="1246"/>
            <a:chExt cx="3924" cy="2870"/>
          </a:xfrm>
        </p:grpSpPr>
        <p:grpSp>
          <p:nvGrpSpPr>
            <p:cNvPr id="33796" name="Group 4">
              <a:extLst>
                <a:ext uri="{FF2B5EF4-FFF2-40B4-BE49-F238E27FC236}">
                  <a16:creationId xmlns:a16="http://schemas.microsoft.com/office/drawing/2014/main" id="{BB2AB1E2-9573-C54B-B9E5-1E9451447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1296"/>
              <a:ext cx="2688" cy="336"/>
              <a:chOff x="864" y="1296"/>
              <a:chExt cx="2688" cy="336"/>
            </a:xfrm>
          </p:grpSpPr>
          <p:sp>
            <p:nvSpPr>
              <p:cNvPr id="33797" name="Rectangle 5">
                <a:extLst>
                  <a:ext uri="{FF2B5EF4-FFF2-40B4-BE49-F238E27FC236}">
                    <a16:creationId xmlns:a16="http://schemas.microsoft.com/office/drawing/2014/main" id="{0B6240F0-0C08-544C-97D1-F94536857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2688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 1 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      2        3       4         5 </a:t>
                </a:r>
                <a:endPara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33798" name="Line 6">
                <a:extLst>
                  <a:ext uri="{FF2B5EF4-FFF2-40B4-BE49-F238E27FC236}">
                    <a16:creationId xmlns:a16="http://schemas.microsoft.com/office/drawing/2014/main" id="{32B9C982-05F5-F441-B503-545C97FB3F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29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3799" name="Line 7">
                <a:extLst>
                  <a:ext uri="{FF2B5EF4-FFF2-40B4-BE49-F238E27FC236}">
                    <a16:creationId xmlns:a16="http://schemas.microsoft.com/office/drawing/2014/main" id="{4E72EDE6-2794-0845-9CC8-A712FD3FE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29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3800" name="Line 8">
                <a:extLst>
                  <a:ext uri="{FF2B5EF4-FFF2-40B4-BE49-F238E27FC236}">
                    <a16:creationId xmlns:a16="http://schemas.microsoft.com/office/drawing/2014/main" id="{ED9A4062-2CB2-EF49-A751-30E97074A0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29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3801" name="Line 9">
                <a:extLst>
                  <a:ext uri="{FF2B5EF4-FFF2-40B4-BE49-F238E27FC236}">
                    <a16:creationId xmlns:a16="http://schemas.microsoft.com/office/drawing/2014/main" id="{5E5AA67F-E5C9-E14F-99BA-29FFA1EBFF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3" y="129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3802" name="Line 10">
              <a:extLst>
                <a:ext uri="{FF2B5EF4-FFF2-40B4-BE49-F238E27FC236}">
                  <a16:creationId xmlns:a16="http://schemas.microsoft.com/office/drawing/2014/main" id="{2309C664-3796-E846-8410-06EA04A687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5" y="1467"/>
              <a:ext cx="0" cy="5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03" name="Line 11">
              <a:extLst>
                <a:ext uri="{FF2B5EF4-FFF2-40B4-BE49-F238E27FC236}">
                  <a16:creationId xmlns:a16="http://schemas.microsoft.com/office/drawing/2014/main" id="{0578FA03-3194-1C4B-8374-9A8FBA2344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2" y="1473"/>
              <a:ext cx="0" cy="5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04" name="Line 12">
              <a:extLst>
                <a:ext uri="{FF2B5EF4-FFF2-40B4-BE49-F238E27FC236}">
                  <a16:creationId xmlns:a16="http://schemas.microsoft.com/office/drawing/2014/main" id="{CFAD3DB9-BA9A-B147-8265-44609562AC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9" y="1463"/>
              <a:ext cx="0" cy="5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05" name="Line 13">
              <a:extLst>
                <a:ext uri="{FF2B5EF4-FFF2-40B4-BE49-F238E27FC236}">
                  <a16:creationId xmlns:a16="http://schemas.microsoft.com/office/drawing/2014/main" id="{5E1C674D-B93B-5B40-9427-C7ABE52AD4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2" y="1474"/>
              <a:ext cx="0" cy="5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06" name="Line 14">
              <a:extLst>
                <a:ext uri="{FF2B5EF4-FFF2-40B4-BE49-F238E27FC236}">
                  <a16:creationId xmlns:a16="http://schemas.microsoft.com/office/drawing/2014/main" id="{1B89EC5C-A961-A047-8989-1E2B364A80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4" y="1474"/>
              <a:ext cx="0" cy="5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33807" name="Group 15">
              <a:extLst>
                <a:ext uri="{FF2B5EF4-FFF2-40B4-BE49-F238E27FC236}">
                  <a16:creationId xmlns:a16="http://schemas.microsoft.com/office/drawing/2014/main" id="{B2F08B8D-2A50-044D-A0B6-B62267C1A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5" y="3681"/>
              <a:ext cx="2688" cy="336"/>
              <a:chOff x="864" y="1296"/>
              <a:chExt cx="2688" cy="336"/>
            </a:xfrm>
          </p:grpSpPr>
          <p:sp>
            <p:nvSpPr>
              <p:cNvPr id="33808" name="Rectangle 16">
                <a:extLst>
                  <a:ext uri="{FF2B5EF4-FFF2-40B4-BE49-F238E27FC236}">
                    <a16:creationId xmlns:a16="http://schemas.microsoft.com/office/drawing/2014/main" id="{FF91B1BA-1109-194C-BA17-AA346BFBA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2688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 5 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      4        2       3         1 </a:t>
                </a:r>
                <a:endPara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33809" name="Line 17">
                <a:extLst>
                  <a:ext uri="{FF2B5EF4-FFF2-40B4-BE49-F238E27FC236}">
                    <a16:creationId xmlns:a16="http://schemas.microsoft.com/office/drawing/2014/main" id="{53C15C27-166C-E24D-A981-4FBD90B2BB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29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3810" name="Line 18">
                <a:extLst>
                  <a:ext uri="{FF2B5EF4-FFF2-40B4-BE49-F238E27FC236}">
                    <a16:creationId xmlns:a16="http://schemas.microsoft.com/office/drawing/2014/main" id="{BAFCC26C-E330-CB4B-BCE8-D734CBC8FD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29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3811" name="Line 19">
                <a:extLst>
                  <a:ext uri="{FF2B5EF4-FFF2-40B4-BE49-F238E27FC236}">
                    <a16:creationId xmlns:a16="http://schemas.microsoft.com/office/drawing/2014/main" id="{BA96285C-38B0-E349-9215-18E267FC1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29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3812" name="Line 20">
                <a:extLst>
                  <a:ext uri="{FF2B5EF4-FFF2-40B4-BE49-F238E27FC236}">
                    <a16:creationId xmlns:a16="http://schemas.microsoft.com/office/drawing/2014/main" id="{37546741-FF83-BC49-8BCD-C08A13938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3" y="129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3813" name="Group 21">
              <a:extLst>
                <a:ext uri="{FF2B5EF4-FFF2-40B4-BE49-F238E27FC236}">
                  <a16:creationId xmlns:a16="http://schemas.microsoft.com/office/drawing/2014/main" id="{2F99D7F4-61B4-A44F-B1B8-C93E54F6A3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" y="1937"/>
              <a:ext cx="2602" cy="984"/>
              <a:chOff x="975" y="2137"/>
              <a:chExt cx="2602" cy="984"/>
            </a:xfrm>
          </p:grpSpPr>
          <p:grpSp>
            <p:nvGrpSpPr>
              <p:cNvPr id="33814" name="Group 22">
                <a:extLst>
                  <a:ext uri="{FF2B5EF4-FFF2-40B4-BE49-F238E27FC236}">
                    <a16:creationId xmlns:a16="http://schemas.microsoft.com/office/drawing/2014/main" id="{956298E5-A86D-E544-ACBA-453404C117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5" y="2152"/>
                <a:ext cx="395" cy="962"/>
                <a:chOff x="964" y="2152"/>
                <a:chExt cx="395" cy="962"/>
              </a:xfrm>
            </p:grpSpPr>
            <p:graphicFrame>
              <p:nvGraphicFramePr>
                <p:cNvPr id="33815" name="Object 23">
                  <a:extLst>
                    <a:ext uri="{FF2B5EF4-FFF2-40B4-BE49-F238E27FC236}">
                      <a16:creationId xmlns:a16="http://schemas.microsoft.com/office/drawing/2014/main" id="{4D8BA583-9623-D141-9B59-45462F94F3B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75" y="2409"/>
                <a:ext cx="384" cy="70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2184" name="文件" r:id="rId3" imgW="1828800" imgH="3352800" progId="Word.Document.8">
                        <p:embed/>
                      </p:oleObj>
                    </mc:Choice>
                    <mc:Fallback>
                      <p:oleObj name="文件" r:id="rId3" imgW="1828800" imgH="3352800" progId="Word.Document.8">
                        <p:embed/>
                        <p:pic>
                          <p:nvPicPr>
                            <p:cNvPr id="33815" name="Object 23">
                              <a:extLst>
                                <a:ext uri="{FF2B5EF4-FFF2-40B4-BE49-F238E27FC236}">
                                  <a16:creationId xmlns:a16="http://schemas.microsoft.com/office/drawing/2014/main" id="{4D8BA583-9623-D141-9B59-45462F94F3B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75" y="2409"/>
                              <a:ext cx="384" cy="70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3816" name="Rectangle 24">
                  <a:extLst>
                    <a:ext uri="{FF2B5EF4-FFF2-40B4-BE49-F238E27FC236}">
                      <a16:creationId xmlns:a16="http://schemas.microsoft.com/office/drawing/2014/main" id="{4A0A52BF-F4DA-1644-AC1A-786A923D0C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7" y="2422"/>
                  <a:ext cx="311" cy="66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3817" name="Line 25">
                  <a:extLst>
                    <a:ext uri="{FF2B5EF4-FFF2-40B4-BE49-F238E27FC236}">
                      <a16:creationId xmlns:a16="http://schemas.microsoft.com/office/drawing/2014/main" id="{F6AF19B8-4C0B-214B-83CF-52A4E3316B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7" y="2678"/>
                  <a:ext cx="31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3818" name="Text Box 26">
                  <a:extLst>
                    <a:ext uri="{FF2B5EF4-FFF2-40B4-BE49-F238E27FC236}">
                      <a16:creationId xmlns:a16="http://schemas.microsoft.com/office/drawing/2014/main" id="{1C47A253-9BA1-8542-8A29-228AC8D5EA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64" y="2152"/>
                  <a:ext cx="308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altLang="zh-TW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R</a:t>
                  </a:r>
                  <a:r>
                    <a:rPr lang="en-US" altLang="zh-TW" baseline="-250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  <a:endPara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r>
                    <a:rPr lang="en-US" altLang="zh-TW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50</a:t>
                  </a:r>
                </a:p>
              </p:txBody>
            </p:sp>
          </p:grpSp>
          <p:grpSp>
            <p:nvGrpSpPr>
              <p:cNvPr id="33819" name="Group 27">
                <a:extLst>
                  <a:ext uri="{FF2B5EF4-FFF2-40B4-BE49-F238E27FC236}">
                    <a16:creationId xmlns:a16="http://schemas.microsoft.com/office/drawing/2014/main" id="{C210E41B-3E12-5145-BF8A-757CA6CD7C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39" y="2147"/>
                <a:ext cx="395" cy="962"/>
                <a:chOff x="964" y="2152"/>
                <a:chExt cx="395" cy="962"/>
              </a:xfrm>
            </p:grpSpPr>
            <p:graphicFrame>
              <p:nvGraphicFramePr>
                <p:cNvPr id="33820" name="Object 28">
                  <a:extLst>
                    <a:ext uri="{FF2B5EF4-FFF2-40B4-BE49-F238E27FC236}">
                      <a16:creationId xmlns:a16="http://schemas.microsoft.com/office/drawing/2014/main" id="{B2B12BDC-2B3F-BA44-8740-975EC886AEE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75" y="2409"/>
                <a:ext cx="384" cy="70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2185" name="文件" r:id="rId5" imgW="1828800" imgH="3352800" progId="Word.Document.8">
                        <p:embed/>
                      </p:oleObj>
                    </mc:Choice>
                    <mc:Fallback>
                      <p:oleObj name="文件" r:id="rId5" imgW="1828800" imgH="3352800" progId="Word.Document.8">
                        <p:embed/>
                        <p:pic>
                          <p:nvPicPr>
                            <p:cNvPr id="33820" name="Object 28">
                              <a:extLst>
                                <a:ext uri="{FF2B5EF4-FFF2-40B4-BE49-F238E27FC236}">
                                  <a16:creationId xmlns:a16="http://schemas.microsoft.com/office/drawing/2014/main" id="{B2B12BDC-2B3F-BA44-8740-975EC886AEED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75" y="2409"/>
                              <a:ext cx="384" cy="70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3821" name="Rectangle 29">
                  <a:extLst>
                    <a:ext uri="{FF2B5EF4-FFF2-40B4-BE49-F238E27FC236}">
                      <a16:creationId xmlns:a16="http://schemas.microsoft.com/office/drawing/2014/main" id="{CB6090FB-C2E3-984F-9644-B325CAA397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7" y="2422"/>
                  <a:ext cx="311" cy="66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3822" name="Line 30">
                  <a:extLst>
                    <a:ext uri="{FF2B5EF4-FFF2-40B4-BE49-F238E27FC236}">
                      <a16:creationId xmlns:a16="http://schemas.microsoft.com/office/drawing/2014/main" id="{D2D53278-1F7B-6E41-AA45-36DE567D05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7" y="2678"/>
                  <a:ext cx="31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3823" name="Text Box 31">
                  <a:extLst>
                    <a:ext uri="{FF2B5EF4-FFF2-40B4-BE49-F238E27FC236}">
                      <a16:creationId xmlns:a16="http://schemas.microsoft.com/office/drawing/2014/main" id="{3D8044F6-9C59-CD41-9B07-C314677936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64" y="2152"/>
                  <a:ext cx="308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altLang="zh-TW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R</a:t>
                  </a:r>
                  <a:r>
                    <a:rPr lang="en-US" altLang="zh-TW" baseline="-250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</a:t>
                  </a:r>
                  <a:endPara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r>
                    <a:rPr lang="en-US" altLang="zh-TW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9</a:t>
                  </a:r>
                </a:p>
              </p:txBody>
            </p:sp>
          </p:grpSp>
          <p:grpSp>
            <p:nvGrpSpPr>
              <p:cNvPr id="33824" name="Group 32">
                <a:extLst>
                  <a:ext uri="{FF2B5EF4-FFF2-40B4-BE49-F238E27FC236}">
                    <a16:creationId xmlns:a16="http://schemas.microsoft.com/office/drawing/2014/main" id="{87038DEF-F5CD-174B-AEEE-60740405F2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0" y="2137"/>
                <a:ext cx="395" cy="962"/>
                <a:chOff x="964" y="2152"/>
                <a:chExt cx="395" cy="962"/>
              </a:xfrm>
            </p:grpSpPr>
            <p:graphicFrame>
              <p:nvGraphicFramePr>
                <p:cNvPr id="33825" name="Object 33">
                  <a:extLst>
                    <a:ext uri="{FF2B5EF4-FFF2-40B4-BE49-F238E27FC236}">
                      <a16:creationId xmlns:a16="http://schemas.microsoft.com/office/drawing/2014/main" id="{75267E39-E2FC-284A-9531-8EB88E9FBCB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75" y="2409"/>
                <a:ext cx="384" cy="70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2186" name="文件" r:id="rId6" imgW="1828800" imgH="3352800" progId="Word.Document.8">
                        <p:embed/>
                      </p:oleObj>
                    </mc:Choice>
                    <mc:Fallback>
                      <p:oleObj name="文件" r:id="rId6" imgW="1828800" imgH="3352800" progId="Word.Document.8">
                        <p:embed/>
                        <p:pic>
                          <p:nvPicPr>
                            <p:cNvPr id="33825" name="Object 33">
                              <a:extLst>
                                <a:ext uri="{FF2B5EF4-FFF2-40B4-BE49-F238E27FC236}">
                                  <a16:creationId xmlns:a16="http://schemas.microsoft.com/office/drawing/2014/main" id="{75267E39-E2FC-284A-9531-8EB88E9FBCB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75" y="2409"/>
                              <a:ext cx="384" cy="70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3826" name="Rectangle 34">
                  <a:extLst>
                    <a:ext uri="{FF2B5EF4-FFF2-40B4-BE49-F238E27FC236}">
                      <a16:creationId xmlns:a16="http://schemas.microsoft.com/office/drawing/2014/main" id="{8D8F2B15-7A3F-2746-8F83-A69B194135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7" y="2422"/>
                  <a:ext cx="311" cy="66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3827" name="Line 35">
                  <a:extLst>
                    <a:ext uri="{FF2B5EF4-FFF2-40B4-BE49-F238E27FC236}">
                      <a16:creationId xmlns:a16="http://schemas.microsoft.com/office/drawing/2014/main" id="{3F8D8F86-DFE6-1D4B-8156-DDAE8BE36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7" y="2678"/>
                  <a:ext cx="31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3828" name="Text Box 36">
                  <a:extLst>
                    <a:ext uri="{FF2B5EF4-FFF2-40B4-BE49-F238E27FC236}">
                      <a16:creationId xmlns:a16="http://schemas.microsoft.com/office/drawing/2014/main" id="{2AAEB3E0-9A83-304D-9C95-65E500BE15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64" y="2152"/>
                  <a:ext cx="308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altLang="zh-TW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R</a:t>
                  </a:r>
                  <a:r>
                    <a:rPr lang="en-US" altLang="zh-TW" baseline="-250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  <a:endPara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r>
                    <a:rPr lang="en-US" altLang="zh-TW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11</a:t>
                  </a:r>
                </a:p>
              </p:txBody>
            </p:sp>
          </p:grpSp>
          <p:grpSp>
            <p:nvGrpSpPr>
              <p:cNvPr id="33829" name="Group 37">
                <a:extLst>
                  <a:ext uri="{FF2B5EF4-FFF2-40B4-BE49-F238E27FC236}">
                    <a16:creationId xmlns:a16="http://schemas.microsoft.com/office/drawing/2014/main" id="{838F4205-4C02-1F4D-810E-0973B57737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27" y="2159"/>
                <a:ext cx="395" cy="962"/>
                <a:chOff x="964" y="2152"/>
                <a:chExt cx="395" cy="962"/>
              </a:xfrm>
            </p:grpSpPr>
            <p:graphicFrame>
              <p:nvGraphicFramePr>
                <p:cNvPr id="33830" name="Object 38">
                  <a:extLst>
                    <a:ext uri="{FF2B5EF4-FFF2-40B4-BE49-F238E27FC236}">
                      <a16:creationId xmlns:a16="http://schemas.microsoft.com/office/drawing/2014/main" id="{EAE6C2BD-4E8D-8A47-A53E-E78E7FA4518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75" y="2409"/>
                <a:ext cx="384" cy="70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2187" name="文件" r:id="rId7" imgW="1828800" imgH="3352800" progId="Word.Document.8">
                        <p:embed/>
                      </p:oleObj>
                    </mc:Choice>
                    <mc:Fallback>
                      <p:oleObj name="文件" r:id="rId7" imgW="1828800" imgH="3352800" progId="Word.Document.8">
                        <p:embed/>
                        <p:pic>
                          <p:nvPicPr>
                            <p:cNvPr id="33830" name="Object 38">
                              <a:extLst>
                                <a:ext uri="{FF2B5EF4-FFF2-40B4-BE49-F238E27FC236}">
                                  <a16:creationId xmlns:a16="http://schemas.microsoft.com/office/drawing/2014/main" id="{EAE6C2BD-4E8D-8A47-A53E-E78E7FA4518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75" y="2409"/>
                              <a:ext cx="384" cy="70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3831" name="Rectangle 39">
                  <a:extLst>
                    <a:ext uri="{FF2B5EF4-FFF2-40B4-BE49-F238E27FC236}">
                      <a16:creationId xmlns:a16="http://schemas.microsoft.com/office/drawing/2014/main" id="{9A80A923-F094-C945-90EA-70BE0F8565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7" y="2422"/>
                  <a:ext cx="311" cy="66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3832" name="Line 40">
                  <a:extLst>
                    <a:ext uri="{FF2B5EF4-FFF2-40B4-BE49-F238E27FC236}">
                      <a16:creationId xmlns:a16="http://schemas.microsoft.com/office/drawing/2014/main" id="{90B55922-2E8D-1A46-8222-231576AFC0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7" y="2678"/>
                  <a:ext cx="31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3833" name="Text Box 41">
                  <a:extLst>
                    <a:ext uri="{FF2B5EF4-FFF2-40B4-BE49-F238E27FC236}">
                      <a16:creationId xmlns:a16="http://schemas.microsoft.com/office/drawing/2014/main" id="{44230C55-5224-1F4D-BA61-EB9DB3FFAD4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64" y="2152"/>
                  <a:ext cx="308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altLang="zh-TW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R</a:t>
                  </a:r>
                  <a:r>
                    <a:rPr lang="en-US" altLang="zh-TW" baseline="-250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  <a:endPara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r>
                    <a:rPr lang="en-US" altLang="zh-TW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8</a:t>
                  </a:r>
                </a:p>
              </p:txBody>
            </p:sp>
          </p:grpSp>
          <p:grpSp>
            <p:nvGrpSpPr>
              <p:cNvPr id="33834" name="Group 42">
                <a:extLst>
                  <a:ext uri="{FF2B5EF4-FFF2-40B4-BE49-F238E27FC236}">
                    <a16:creationId xmlns:a16="http://schemas.microsoft.com/office/drawing/2014/main" id="{8F65C2A7-9E34-0547-9D3D-F69891A8F7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82" y="2148"/>
                <a:ext cx="395" cy="962"/>
                <a:chOff x="964" y="2152"/>
                <a:chExt cx="395" cy="962"/>
              </a:xfrm>
            </p:grpSpPr>
            <p:graphicFrame>
              <p:nvGraphicFramePr>
                <p:cNvPr id="33835" name="Object 43">
                  <a:extLst>
                    <a:ext uri="{FF2B5EF4-FFF2-40B4-BE49-F238E27FC236}">
                      <a16:creationId xmlns:a16="http://schemas.microsoft.com/office/drawing/2014/main" id="{34A22CA2-8847-AF40-A624-8DAB7DACF48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75" y="2409"/>
                <a:ext cx="384" cy="70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2188" name="文件" r:id="rId8" imgW="1828800" imgH="3352800" progId="Word.Document.8">
                        <p:embed/>
                      </p:oleObj>
                    </mc:Choice>
                    <mc:Fallback>
                      <p:oleObj name="文件" r:id="rId8" imgW="1828800" imgH="3352800" progId="Word.Document.8">
                        <p:embed/>
                        <p:pic>
                          <p:nvPicPr>
                            <p:cNvPr id="33835" name="Object 43">
                              <a:extLst>
                                <a:ext uri="{FF2B5EF4-FFF2-40B4-BE49-F238E27FC236}">
                                  <a16:creationId xmlns:a16="http://schemas.microsoft.com/office/drawing/2014/main" id="{34A22CA2-8847-AF40-A624-8DAB7DACF48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75" y="2409"/>
                              <a:ext cx="384" cy="70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3836" name="Rectangle 44">
                  <a:extLst>
                    <a:ext uri="{FF2B5EF4-FFF2-40B4-BE49-F238E27FC236}">
                      <a16:creationId xmlns:a16="http://schemas.microsoft.com/office/drawing/2014/main" id="{C7EAE112-4CA9-304D-A441-575CBBBB9A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7" y="2422"/>
                  <a:ext cx="311" cy="66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3837" name="Line 45">
                  <a:extLst>
                    <a:ext uri="{FF2B5EF4-FFF2-40B4-BE49-F238E27FC236}">
                      <a16:creationId xmlns:a16="http://schemas.microsoft.com/office/drawing/2014/main" id="{DFC96EF0-93D3-E144-A5DB-20A5AA58AF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7" y="2678"/>
                  <a:ext cx="31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3838" name="Text Box 46">
                  <a:extLst>
                    <a:ext uri="{FF2B5EF4-FFF2-40B4-BE49-F238E27FC236}">
                      <a16:creationId xmlns:a16="http://schemas.microsoft.com/office/drawing/2014/main" id="{B7179A47-0F4F-9543-AFA0-CACB3644EB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64" y="2152"/>
                  <a:ext cx="308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altLang="zh-TW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R</a:t>
                  </a:r>
                  <a:r>
                    <a:rPr lang="en-US" altLang="zh-TW" baseline="-250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4</a:t>
                  </a:r>
                  <a:endPara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r>
                    <a:rPr lang="en-US" altLang="zh-TW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3</a:t>
                  </a:r>
                </a:p>
              </p:txBody>
            </p:sp>
          </p:grpSp>
        </p:grpSp>
        <p:sp>
          <p:nvSpPr>
            <p:cNvPr id="33839" name="Line 47">
              <a:extLst>
                <a:ext uri="{FF2B5EF4-FFF2-40B4-BE49-F238E27FC236}">
                  <a16:creationId xmlns:a16="http://schemas.microsoft.com/office/drawing/2014/main" id="{C8135481-F572-E747-9775-43B8BCD8A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89" y="3489"/>
              <a:ext cx="0" cy="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40" name="Line 48">
              <a:extLst>
                <a:ext uri="{FF2B5EF4-FFF2-40B4-BE49-F238E27FC236}">
                  <a16:creationId xmlns:a16="http://schemas.microsoft.com/office/drawing/2014/main" id="{762DBF19-26C7-1A4A-86DD-E7F6C987CE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9" y="3500"/>
              <a:ext cx="20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41" name="Line 49">
              <a:extLst>
                <a:ext uri="{FF2B5EF4-FFF2-40B4-BE49-F238E27FC236}">
                  <a16:creationId xmlns:a16="http://schemas.microsoft.com/office/drawing/2014/main" id="{810CB561-361A-3048-ACD3-3C0FB6BC13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6" y="2944"/>
              <a:ext cx="0" cy="5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42" name="Line 50">
              <a:extLst>
                <a:ext uri="{FF2B5EF4-FFF2-40B4-BE49-F238E27FC236}">
                  <a16:creationId xmlns:a16="http://schemas.microsoft.com/office/drawing/2014/main" id="{477C8973-E087-704C-9F2E-D62FF37DD3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2" y="3400"/>
              <a:ext cx="0" cy="4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43" name="Line 51">
              <a:extLst>
                <a:ext uri="{FF2B5EF4-FFF2-40B4-BE49-F238E27FC236}">
                  <a16:creationId xmlns:a16="http://schemas.microsoft.com/office/drawing/2014/main" id="{5F0AF7A4-0B9F-AF4D-B761-BBD894D7E0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2" y="3411"/>
              <a:ext cx="9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44" name="Line 52">
              <a:extLst>
                <a:ext uri="{FF2B5EF4-FFF2-40B4-BE49-F238E27FC236}">
                  <a16:creationId xmlns:a16="http://schemas.microsoft.com/office/drawing/2014/main" id="{7599D366-B633-8143-8575-D684480BCA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0" y="2967"/>
              <a:ext cx="0" cy="4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45" name="Line 53">
              <a:extLst>
                <a:ext uri="{FF2B5EF4-FFF2-40B4-BE49-F238E27FC236}">
                  <a16:creationId xmlns:a16="http://schemas.microsoft.com/office/drawing/2014/main" id="{92A8B7BA-AA1E-8947-A944-6FDCEAEBEC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89" y="3311"/>
              <a:ext cx="0" cy="5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46" name="Line 54">
              <a:extLst>
                <a:ext uri="{FF2B5EF4-FFF2-40B4-BE49-F238E27FC236}">
                  <a16:creationId xmlns:a16="http://schemas.microsoft.com/office/drawing/2014/main" id="{1C020282-0E76-AC4E-BE85-A9A2BFBEB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11" y="3311"/>
              <a:ext cx="6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47" name="Line 55">
              <a:extLst>
                <a:ext uri="{FF2B5EF4-FFF2-40B4-BE49-F238E27FC236}">
                  <a16:creationId xmlns:a16="http://schemas.microsoft.com/office/drawing/2014/main" id="{E9A52368-9486-544A-8B0B-CF24783735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2999"/>
              <a:ext cx="0" cy="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48" name="Line 56">
              <a:extLst>
                <a:ext uri="{FF2B5EF4-FFF2-40B4-BE49-F238E27FC236}">
                  <a16:creationId xmlns:a16="http://schemas.microsoft.com/office/drawing/2014/main" id="{260188CD-AB30-F54B-AC3F-717179A147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0" y="3211"/>
              <a:ext cx="0" cy="6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49" name="Line 57">
              <a:extLst>
                <a:ext uri="{FF2B5EF4-FFF2-40B4-BE49-F238E27FC236}">
                  <a16:creationId xmlns:a16="http://schemas.microsoft.com/office/drawing/2014/main" id="{3AF0EFF6-F341-F946-A27F-882537EDFB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3" y="3222"/>
              <a:ext cx="6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50" name="Line 58">
              <a:extLst>
                <a:ext uri="{FF2B5EF4-FFF2-40B4-BE49-F238E27FC236}">
                  <a16:creationId xmlns:a16="http://schemas.microsoft.com/office/drawing/2014/main" id="{ADC39FFC-5AF6-8B4D-94DB-1117F8930B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3" y="2989"/>
              <a:ext cx="0" cy="2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51" name="Line 59">
              <a:extLst>
                <a:ext uri="{FF2B5EF4-FFF2-40B4-BE49-F238E27FC236}">
                  <a16:creationId xmlns:a16="http://schemas.microsoft.com/office/drawing/2014/main" id="{622E8124-4925-EB4F-B8AD-44D7D671AA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12" y="3133"/>
              <a:ext cx="0" cy="7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52" name="Line 60">
              <a:extLst>
                <a:ext uri="{FF2B5EF4-FFF2-40B4-BE49-F238E27FC236}">
                  <a16:creationId xmlns:a16="http://schemas.microsoft.com/office/drawing/2014/main" id="{FFB84746-C192-CB4E-8F68-24EE91D318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4" y="3144"/>
              <a:ext cx="23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53" name="Line 61">
              <a:extLst>
                <a:ext uri="{FF2B5EF4-FFF2-40B4-BE49-F238E27FC236}">
                  <a16:creationId xmlns:a16="http://schemas.microsoft.com/office/drawing/2014/main" id="{9FE8166E-881B-BF49-9DCF-4CC05FD455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2989"/>
              <a:ext cx="0" cy="1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854" name="Text Box 62">
              <a:extLst>
                <a:ext uri="{FF2B5EF4-FFF2-40B4-BE49-F238E27FC236}">
                  <a16:creationId xmlns:a16="http://schemas.microsoft.com/office/drawing/2014/main" id="{40F7F0AE-7DD3-2946-A26C-4749A84C8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" y="1276"/>
              <a:ext cx="50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Before</a:t>
              </a:r>
            </a:p>
            <a:p>
              <a:pPr algn="ctr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sort</a:t>
              </a:r>
            </a:p>
          </p:txBody>
        </p:sp>
        <p:sp>
          <p:nvSpPr>
            <p:cNvPr id="33855" name="Text Box 63">
              <a:extLst>
                <a:ext uri="{FF2B5EF4-FFF2-40B4-BE49-F238E27FC236}">
                  <a16:creationId xmlns:a16="http://schemas.microsoft.com/office/drawing/2014/main" id="{DF1DC4C7-8C49-104F-8067-6DC205527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9" y="1246"/>
              <a:ext cx="668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Auxiliary</a:t>
              </a:r>
            </a:p>
            <a:p>
              <a:pPr algn="ctr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table</a:t>
              </a:r>
            </a:p>
            <a:p>
              <a:pPr algn="ctr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T</a:t>
              </a:r>
            </a:p>
          </p:txBody>
        </p:sp>
        <p:sp>
          <p:nvSpPr>
            <p:cNvPr id="33856" name="Text Box 64">
              <a:extLst>
                <a:ext uri="{FF2B5EF4-FFF2-40B4-BE49-F238E27FC236}">
                  <a16:creationId xmlns:a16="http://schemas.microsoft.com/office/drawing/2014/main" id="{0ED463AE-5313-904F-B80B-DA7951D322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" y="2185"/>
              <a:ext cx="3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Key</a:t>
              </a:r>
            </a:p>
          </p:txBody>
        </p:sp>
        <p:sp>
          <p:nvSpPr>
            <p:cNvPr id="33857" name="Rectangle 65">
              <a:extLst>
                <a:ext uri="{FF2B5EF4-FFF2-40B4-BE49-F238E27FC236}">
                  <a16:creationId xmlns:a16="http://schemas.microsoft.com/office/drawing/2014/main" id="{1002F91C-E254-9E48-9C5B-158866722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" y="3603"/>
              <a:ext cx="42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After</a:t>
              </a:r>
            </a:p>
            <a:p>
              <a:pPr algn="ctr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sort</a:t>
              </a:r>
            </a:p>
          </p:txBody>
        </p:sp>
        <p:sp>
          <p:nvSpPr>
            <p:cNvPr id="33858" name="Rectangle 66">
              <a:extLst>
                <a:ext uri="{FF2B5EF4-FFF2-40B4-BE49-F238E27FC236}">
                  <a16:creationId xmlns:a16="http://schemas.microsoft.com/office/drawing/2014/main" id="{02D73E01-B509-274C-BCF6-2715466EC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1" y="3539"/>
              <a:ext cx="668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Auxiliary</a:t>
              </a:r>
            </a:p>
            <a:p>
              <a:pPr algn="ctr"/>
              <a:r>
                <a:rPr lang="en-US" altLang="zh-TW" sz="1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table</a:t>
              </a:r>
            </a:p>
            <a:p>
              <a:pPr algn="ctr"/>
              <a:r>
                <a:rPr lang="en-US" altLang="zh-TW" sz="1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T</a:t>
              </a:r>
            </a:p>
          </p:txBody>
        </p:sp>
      </p:grpSp>
      <p:sp>
        <p:nvSpPr>
          <p:cNvPr id="33859" name="Text Box 67">
            <a:extLst>
              <a:ext uri="{FF2B5EF4-FFF2-40B4-BE49-F238E27FC236}">
                <a16:creationId xmlns:a16="http://schemas.microsoft.com/office/drawing/2014/main" id="{561D56BE-9BAE-9047-8787-E8A2ED7FD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5750520"/>
            <a:ext cx="7296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sz="2000" dirty="0"/>
              <a:t>第</a:t>
            </a:r>
            <a:r>
              <a:rPr lang="en-US" altLang="zh-TW" sz="2000" dirty="0"/>
              <a:t>1</a:t>
            </a:r>
            <a:r>
              <a:rPr lang="zh-TW" altLang="en-US" sz="2000" dirty="0"/>
              <a:t>名在第</a:t>
            </a:r>
            <a:r>
              <a:rPr lang="en-US" altLang="zh-TW" sz="2000" dirty="0"/>
              <a:t>5</a:t>
            </a:r>
            <a:r>
              <a:rPr lang="zh-TW" altLang="en-US" sz="2000" dirty="0"/>
              <a:t>個位置，第</a:t>
            </a:r>
            <a:r>
              <a:rPr lang="en-US" altLang="zh-TW" sz="2000" dirty="0"/>
              <a:t>2</a:t>
            </a:r>
            <a:r>
              <a:rPr lang="zh-TW" altLang="en-US" sz="2000" dirty="0"/>
              <a:t>名在第</a:t>
            </a:r>
            <a:r>
              <a:rPr lang="en-US" altLang="zh-TW" sz="2000" dirty="0"/>
              <a:t>4</a:t>
            </a:r>
            <a:r>
              <a:rPr lang="zh-TW" altLang="en-US" sz="2000" dirty="0"/>
              <a:t>個位置，</a:t>
            </a:r>
            <a:r>
              <a:rPr lang="en-US" altLang="zh-TW" sz="2000" dirty="0"/>
              <a:t>…</a:t>
            </a:r>
            <a:r>
              <a:rPr lang="zh-TW" altLang="en-US" sz="2000" dirty="0"/>
              <a:t>，第</a:t>
            </a:r>
            <a:r>
              <a:rPr lang="en-US" altLang="zh-TW" sz="2000" dirty="0"/>
              <a:t>5</a:t>
            </a:r>
            <a:r>
              <a:rPr lang="zh-TW" altLang="en-US" sz="2000" dirty="0"/>
              <a:t>名在第</a:t>
            </a:r>
            <a:r>
              <a:rPr lang="en-US" altLang="zh-TW" sz="2000" dirty="0"/>
              <a:t>1</a:t>
            </a:r>
            <a:r>
              <a:rPr lang="zh-TW" altLang="en-US" sz="2000" dirty="0"/>
              <a:t>個位置</a:t>
            </a:r>
          </a:p>
        </p:txBody>
      </p:sp>
      <p:sp>
        <p:nvSpPr>
          <p:cNvPr id="33860" name="Text Box 68">
            <a:extLst>
              <a:ext uri="{FF2B5EF4-FFF2-40B4-BE49-F238E27FC236}">
                <a16:creationId xmlns:a16="http://schemas.microsoft.com/office/drawing/2014/main" id="{295A571E-2005-2441-9B52-96A0A90CD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91" y="1902420"/>
            <a:ext cx="2241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2"/>
                </a:solidFill>
              </a:rPr>
              <a:t>Data are not moved.</a:t>
            </a:r>
          </a:p>
          <a:p>
            <a:pPr algn="ctr"/>
            <a:r>
              <a:rPr lang="en-US" altLang="zh-TW" sz="2000" dirty="0">
                <a:solidFill>
                  <a:schemeClr val="tx2"/>
                </a:solidFill>
              </a:rPr>
              <a:t>(0,1,2,3,4)</a:t>
            </a:r>
          </a:p>
        </p:txBody>
      </p:sp>
      <p:sp>
        <p:nvSpPr>
          <p:cNvPr id="33861" name="Line 69">
            <a:extLst>
              <a:ext uri="{FF2B5EF4-FFF2-40B4-BE49-F238E27FC236}">
                <a16:creationId xmlns:a16="http://schemas.microsoft.com/office/drawing/2014/main" id="{5DC5AF0D-82E2-5B45-951E-6967F488A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990" y="270252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862" name="Text Box 70">
            <a:extLst>
              <a:ext uri="{FF2B5EF4-FFF2-40B4-BE49-F238E27FC236}">
                <a16:creationId xmlns:a16="http://schemas.microsoft.com/office/drawing/2014/main" id="{A376E79B-AAED-DC42-9FCF-8BAC80261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990" y="4683720"/>
            <a:ext cx="1241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chemeClr val="tx2"/>
                </a:solidFill>
              </a:rPr>
              <a:t>(4,3,1,2,0)</a:t>
            </a:r>
          </a:p>
        </p:txBody>
      </p:sp>
      <p:sp>
        <p:nvSpPr>
          <p:cNvPr id="33863" name="Text Box 71">
            <a:extLst>
              <a:ext uri="{FF2B5EF4-FFF2-40B4-BE49-F238E27FC236}">
                <a16:creationId xmlns:a16="http://schemas.microsoft.com/office/drawing/2014/main" id="{8E1809CE-B833-4E4E-A2BB-8C3ACC1B7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990" y="3312120"/>
            <a:ext cx="16557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/>
              <a:t>A permutation</a:t>
            </a:r>
          </a:p>
          <a:p>
            <a:r>
              <a:rPr lang="en-US" altLang="zh-TW" sz="2000"/>
              <a:t>linked list sort</a:t>
            </a:r>
          </a:p>
        </p:txBody>
      </p:sp>
      <p:sp>
        <p:nvSpPr>
          <p:cNvPr id="33864" name="Line 72">
            <a:extLst>
              <a:ext uri="{FF2B5EF4-FFF2-40B4-BE49-F238E27FC236}">
                <a16:creationId xmlns:a16="http://schemas.microsoft.com/office/drawing/2014/main" id="{65979E76-1CD5-ED49-8C7B-0E90A3355AF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990" y="514092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dirty="0"/>
          </a:p>
        </p:txBody>
      </p:sp>
      <p:sp>
        <p:nvSpPr>
          <p:cNvPr id="33866" name="Text Box 74">
            <a:extLst>
              <a:ext uri="{FF2B5EF4-FFF2-40B4-BE49-F238E27FC236}">
                <a16:creationId xmlns:a16="http://schemas.microsoft.com/office/drawing/2014/main" id="{460B4CD9-489C-8043-9F21-680EC8002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990" y="6344245"/>
            <a:ext cx="1241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tx2"/>
                </a:solidFill>
              </a:rPr>
              <a:t>(0,1,2,3,4)</a:t>
            </a:r>
          </a:p>
        </p:txBody>
      </p:sp>
    </p:spTree>
    <p:extLst>
      <p:ext uri="{BB962C8B-B14F-4D97-AF65-F5344CB8AC3E}">
        <p14:creationId xmlns:p14="http://schemas.microsoft.com/office/powerpoint/2010/main" val="280261886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頁尾版面配置區 3">
            <a:extLst>
              <a:ext uri="{FF2B5EF4-FFF2-40B4-BE49-F238E27FC236}">
                <a16:creationId xmlns:a16="http://schemas.microsoft.com/office/drawing/2014/main" id="{BBE73D0B-99BC-964B-80BF-4CD89F0B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45" name="投影片編號版面配置區 4">
            <a:extLst>
              <a:ext uri="{FF2B5EF4-FFF2-40B4-BE49-F238E27FC236}">
                <a16:creationId xmlns:a16="http://schemas.microsoft.com/office/drawing/2014/main" id="{3ADFC4BA-AA35-204B-82E5-4F896C3C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0554B-761F-1143-AEC5-E4754F5E0AE9}" type="slidenum">
              <a:rPr lang="en-US" altLang="zh-TW"/>
              <a:pPr/>
              <a:t>157</a:t>
            </a:fld>
            <a:endParaRPr lang="en-US" altLang="zh-TW"/>
          </a:p>
        </p:txBody>
      </p:sp>
      <p:sp>
        <p:nvSpPr>
          <p:cNvPr id="84995" name="Text Box 3">
            <a:extLst>
              <a:ext uri="{FF2B5EF4-FFF2-40B4-BE49-F238E27FC236}">
                <a16:creationId xmlns:a16="http://schemas.microsoft.com/office/drawing/2014/main" id="{3A5679D7-AA1E-2245-9D8A-28D092976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28600"/>
            <a:ext cx="6624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Every permutation is made of </a:t>
            </a:r>
            <a:r>
              <a:rPr lang="en-US" altLang="zh-TW" sz="2800" dirty="0">
                <a:solidFill>
                  <a:schemeClr val="tx2"/>
                </a:solidFill>
              </a:rPr>
              <a:t>disjoint cycles</a:t>
            </a:r>
            <a:r>
              <a:rPr lang="en-US" altLang="zh-TW" sz="2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4996" name="Text Box 4">
            <a:extLst>
              <a:ext uri="{FF2B5EF4-FFF2-40B4-BE49-F238E27FC236}">
                <a16:creationId xmlns:a16="http://schemas.microsoft.com/office/drawing/2014/main" id="{0BC60800-4F0E-244C-B881-8C073A76B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412875"/>
            <a:ext cx="1265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tx1"/>
                </a:solidFill>
              </a:rPr>
              <a:t>Example</a:t>
            </a:r>
          </a:p>
        </p:txBody>
      </p:sp>
      <p:sp>
        <p:nvSpPr>
          <p:cNvPr id="84997" name="Text Box 5">
            <a:extLst>
              <a:ext uri="{FF2B5EF4-FFF2-40B4-BE49-F238E27FC236}">
                <a16:creationId xmlns:a16="http://schemas.microsoft.com/office/drawing/2014/main" id="{02F50981-7217-004D-A0A3-D30A411C4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1850" y="1905000"/>
            <a:ext cx="70421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R0	R1	R2	R3	R4	R5	R6	R7</a:t>
            </a:r>
          </a:p>
          <a:p>
            <a:r>
              <a:rPr lang="en-US" altLang="zh-TW">
                <a:solidFill>
                  <a:schemeClr val="tx2"/>
                </a:solidFill>
              </a:rPr>
              <a:t>35     	14	12	42	26	50	31	18</a:t>
            </a:r>
          </a:p>
          <a:p>
            <a:r>
              <a:rPr lang="en-US" altLang="zh-TW">
                <a:solidFill>
                  <a:schemeClr val="tx2"/>
                </a:solidFill>
              </a:rPr>
              <a:t>2	1	7	4	6	0	3	5    </a:t>
            </a:r>
          </a:p>
        </p:txBody>
      </p:sp>
      <p:sp>
        <p:nvSpPr>
          <p:cNvPr id="84998" name="Text Box 6">
            <a:extLst>
              <a:ext uri="{FF2B5EF4-FFF2-40B4-BE49-F238E27FC236}">
                <a16:creationId xmlns:a16="http://schemas.microsoft.com/office/drawing/2014/main" id="{A5E808AC-A91C-E74F-AD75-74E820473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209800"/>
            <a:ext cx="774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key</a:t>
            </a:r>
          </a:p>
          <a:p>
            <a:r>
              <a:rPr lang="en-US" altLang="zh-TW">
                <a:solidFill>
                  <a:schemeClr val="tx2"/>
                </a:solidFill>
              </a:rPr>
              <a:t>table</a:t>
            </a:r>
          </a:p>
        </p:txBody>
      </p:sp>
      <p:sp>
        <p:nvSpPr>
          <p:cNvPr id="84999" name="Text Box 7">
            <a:extLst>
              <a:ext uri="{FF2B5EF4-FFF2-40B4-BE49-F238E27FC236}">
                <a16:creationId xmlns:a16="http://schemas.microsoft.com/office/drawing/2014/main" id="{44F3AC9F-28FE-614C-90B7-E0762D86E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3241675"/>
            <a:ext cx="2736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tx1"/>
                </a:solidFill>
              </a:rPr>
              <a:t>two nontrivial cycles</a:t>
            </a:r>
          </a:p>
        </p:txBody>
      </p:sp>
      <p:sp>
        <p:nvSpPr>
          <p:cNvPr id="85000" name="Text Box 8">
            <a:extLst>
              <a:ext uri="{FF2B5EF4-FFF2-40B4-BE49-F238E27FC236}">
                <a16:creationId xmlns:a16="http://schemas.microsoft.com/office/drawing/2014/main" id="{052E9D3D-6A9D-074F-8826-FDAC7F4E8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3775075"/>
            <a:ext cx="4197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R0	R2	R7	R5	R0</a:t>
            </a:r>
            <a:endParaRPr lang="en-US" altLang="zh-TW">
              <a:solidFill>
                <a:schemeClr val="tx1"/>
              </a:solidFill>
            </a:endParaRPr>
          </a:p>
          <a:p>
            <a:r>
              <a:rPr lang="en-US" altLang="zh-TW">
                <a:solidFill>
                  <a:srgbClr val="006600"/>
                </a:solidFill>
              </a:rPr>
              <a:t>2	7	5	0</a:t>
            </a:r>
            <a:endParaRPr lang="en-US" altLang="zh-TW">
              <a:solidFill>
                <a:schemeClr val="tx1"/>
              </a:solidFill>
            </a:endParaRPr>
          </a:p>
        </p:txBody>
      </p:sp>
      <p:sp>
        <p:nvSpPr>
          <p:cNvPr id="85001" name="Line 9">
            <a:extLst>
              <a:ext uri="{FF2B5EF4-FFF2-40B4-BE49-F238E27FC236}">
                <a16:creationId xmlns:a16="http://schemas.microsoft.com/office/drawing/2014/main" id="{4F8A5D28-7651-9A4B-8DF6-58B16B0284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4419600"/>
            <a:ext cx="3048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02" name="Line 10">
            <a:extLst>
              <a:ext uri="{FF2B5EF4-FFF2-40B4-BE49-F238E27FC236}">
                <a16:creationId xmlns:a16="http://schemas.microsoft.com/office/drawing/2014/main" id="{15F5C324-0C9E-3E4F-BC61-B5639F0323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1200" y="3733800"/>
            <a:ext cx="0" cy="6858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03" name="Line 11">
            <a:extLst>
              <a:ext uri="{FF2B5EF4-FFF2-40B4-BE49-F238E27FC236}">
                <a16:creationId xmlns:a16="http://schemas.microsoft.com/office/drawing/2014/main" id="{E86D8388-8A6D-A14B-93E0-E654DD99DE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733800"/>
            <a:ext cx="5334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04" name="Line 12">
            <a:extLst>
              <a:ext uri="{FF2B5EF4-FFF2-40B4-BE49-F238E27FC236}">
                <a16:creationId xmlns:a16="http://schemas.microsoft.com/office/drawing/2014/main" id="{12FAD6A7-54E4-3441-850C-A6261B33B6E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3733800"/>
            <a:ext cx="0" cy="1524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05" name="Line 13">
            <a:extLst>
              <a:ext uri="{FF2B5EF4-FFF2-40B4-BE49-F238E27FC236}">
                <a16:creationId xmlns:a16="http://schemas.microsoft.com/office/drawing/2014/main" id="{08BE2315-DA2D-5C49-9C58-8CA93094184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4419600"/>
            <a:ext cx="4572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06" name="Line 14">
            <a:extLst>
              <a:ext uri="{FF2B5EF4-FFF2-40B4-BE49-F238E27FC236}">
                <a16:creationId xmlns:a16="http://schemas.microsoft.com/office/drawing/2014/main" id="{9B33EA81-DD06-DB40-BF23-2E1CBDDF1C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3733800"/>
            <a:ext cx="0" cy="6858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09" name="Line 17">
            <a:extLst>
              <a:ext uri="{FF2B5EF4-FFF2-40B4-BE49-F238E27FC236}">
                <a16:creationId xmlns:a16="http://schemas.microsoft.com/office/drawing/2014/main" id="{D11B9B26-78F9-B440-A1FD-831BF2D23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3733800"/>
            <a:ext cx="4572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10" name="Line 18">
            <a:extLst>
              <a:ext uri="{FF2B5EF4-FFF2-40B4-BE49-F238E27FC236}">
                <a16:creationId xmlns:a16="http://schemas.microsoft.com/office/drawing/2014/main" id="{B9B2F25B-329F-3F4F-AD19-CADF812E6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733800"/>
            <a:ext cx="0" cy="1524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11" name="Line 19">
            <a:extLst>
              <a:ext uri="{FF2B5EF4-FFF2-40B4-BE49-F238E27FC236}">
                <a16:creationId xmlns:a16="http://schemas.microsoft.com/office/drawing/2014/main" id="{6F0A2EBC-A19B-A248-94C5-7A3CD7A74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4419600"/>
            <a:ext cx="5334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12" name="Line 20">
            <a:extLst>
              <a:ext uri="{FF2B5EF4-FFF2-40B4-BE49-F238E27FC236}">
                <a16:creationId xmlns:a16="http://schemas.microsoft.com/office/drawing/2014/main" id="{3E58D630-3BE4-C746-A21F-FE89AE9578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3657600"/>
            <a:ext cx="0" cy="7620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13" name="Line 21">
            <a:extLst>
              <a:ext uri="{FF2B5EF4-FFF2-40B4-BE49-F238E27FC236}">
                <a16:creationId xmlns:a16="http://schemas.microsoft.com/office/drawing/2014/main" id="{7BD47145-EC21-3442-BA20-0454F74DBE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3657600"/>
            <a:ext cx="3810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14" name="Line 22">
            <a:extLst>
              <a:ext uri="{FF2B5EF4-FFF2-40B4-BE49-F238E27FC236}">
                <a16:creationId xmlns:a16="http://schemas.microsoft.com/office/drawing/2014/main" id="{48102B56-7DA7-BE4B-844C-48E69C90E5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3657600"/>
            <a:ext cx="0" cy="2286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15" name="Line 23">
            <a:extLst>
              <a:ext uri="{FF2B5EF4-FFF2-40B4-BE49-F238E27FC236}">
                <a16:creationId xmlns:a16="http://schemas.microsoft.com/office/drawing/2014/main" id="{9797797E-1322-864F-BD1A-6FBA39D5C0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4343400"/>
            <a:ext cx="3810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16" name="Line 24">
            <a:extLst>
              <a:ext uri="{FF2B5EF4-FFF2-40B4-BE49-F238E27FC236}">
                <a16:creationId xmlns:a16="http://schemas.microsoft.com/office/drawing/2014/main" id="{B1431481-1769-DA49-9172-C74DEB5FAD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3657600"/>
            <a:ext cx="0" cy="6858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17" name="Line 25">
            <a:extLst>
              <a:ext uri="{FF2B5EF4-FFF2-40B4-BE49-F238E27FC236}">
                <a16:creationId xmlns:a16="http://schemas.microsoft.com/office/drawing/2014/main" id="{310F1A13-0C76-C34A-BF75-CDF0D91420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3657600"/>
            <a:ext cx="5334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18" name="Line 26">
            <a:extLst>
              <a:ext uri="{FF2B5EF4-FFF2-40B4-BE49-F238E27FC236}">
                <a16:creationId xmlns:a16="http://schemas.microsoft.com/office/drawing/2014/main" id="{F5C1D5E2-877B-4441-BA7E-D832E2F611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3657600"/>
            <a:ext cx="0" cy="2286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19" name="Text Box 27">
            <a:extLst>
              <a:ext uri="{FF2B5EF4-FFF2-40B4-BE49-F238E27FC236}">
                <a16:creationId xmlns:a16="http://schemas.microsoft.com/office/drawing/2014/main" id="{BDFFD439-518E-9E44-B5C7-5DDCD86EA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800600"/>
            <a:ext cx="32797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R3	R4	R6	R3</a:t>
            </a:r>
            <a:endParaRPr lang="en-US" altLang="zh-TW">
              <a:solidFill>
                <a:schemeClr val="tx1"/>
              </a:solidFill>
            </a:endParaRPr>
          </a:p>
          <a:p>
            <a:r>
              <a:rPr lang="en-US" altLang="zh-TW">
                <a:solidFill>
                  <a:srgbClr val="006600"/>
                </a:solidFill>
              </a:rPr>
              <a:t>4	6	3	4</a:t>
            </a:r>
          </a:p>
        </p:txBody>
      </p:sp>
      <p:sp>
        <p:nvSpPr>
          <p:cNvPr id="85020" name="Line 28">
            <a:extLst>
              <a:ext uri="{FF2B5EF4-FFF2-40B4-BE49-F238E27FC236}">
                <a16:creationId xmlns:a16="http://schemas.microsoft.com/office/drawing/2014/main" id="{F5AD6E7D-BEDE-D447-8ABC-22E2E54D9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5410200"/>
            <a:ext cx="1524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21" name="Line 29">
            <a:extLst>
              <a:ext uri="{FF2B5EF4-FFF2-40B4-BE49-F238E27FC236}">
                <a16:creationId xmlns:a16="http://schemas.microsoft.com/office/drawing/2014/main" id="{2C1620C8-2675-BF48-B9D8-A63A91A156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4648200"/>
            <a:ext cx="0" cy="7620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22" name="Line 30">
            <a:extLst>
              <a:ext uri="{FF2B5EF4-FFF2-40B4-BE49-F238E27FC236}">
                <a16:creationId xmlns:a16="http://schemas.microsoft.com/office/drawing/2014/main" id="{4CCAA5DF-DF5C-D540-9A3F-097FE0506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4648200"/>
            <a:ext cx="6096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23" name="Line 31">
            <a:extLst>
              <a:ext uri="{FF2B5EF4-FFF2-40B4-BE49-F238E27FC236}">
                <a16:creationId xmlns:a16="http://schemas.microsoft.com/office/drawing/2014/main" id="{21D4140D-4187-DF42-9296-DD831CD044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4648200"/>
            <a:ext cx="0" cy="2286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24" name="Line 32">
            <a:extLst>
              <a:ext uri="{FF2B5EF4-FFF2-40B4-BE49-F238E27FC236}">
                <a16:creationId xmlns:a16="http://schemas.microsoft.com/office/drawing/2014/main" id="{43F622E7-C3FE-E743-BCC2-56C65D58EAA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5410200"/>
            <a:ext cx="3810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25" name="Line 33">
            <a:extLst>
              <a:ext uri="{FF2B5EF4-FFF2-40B4-BE49-F238E27FC236}">
                <a16:creationId xmlns:a16="http://schemas.microsoft.com/office/drawing/2014/main" id="{A3C15CA2-E277-6547-9175-BC7E2D9D1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4724400"/>
            <a:ext cx="0" cy="6858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26" name="Line 34">
            <a:extLst>
              <a:ext uri="{FF2B5EF4-FFF2-40B4-BE49-F238E27FC236}">
                <a16:creationId xmlns:a16="http://schemas.microsoft.com/office/drawing/2014/main" id="{3E4A104C-66DA-F94A-8584-04D6B9EAA7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4724400"/>
            <a:ext cx="5334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27" name="Line 35">
            <a:extLst>
              <a:ext uri="{FF2B5EF4-FFF2-40B4-BE49-F238E27FC236}">
                <a16:creationId xmlns:a16="http://schemas.microsoft.com/office/drawing/2014/main" id="{F1836DC1-633D-354B-BF95-A469EAAAFE7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4724400"/>
            <a:ext cx="0" cy="1524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28" name="Line 36">
            <a:extLst>
              <a:ext uri="{FF2B5EF4-FFF2-40B4-BE49-F238E27FC236}">
                <a16:creationId xmlns:a16="http://schemas.microsoft.com/office/drawing/2014/main" id="{90437437-0845-2248-92C0-B6BA556E8E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5410200"/>
            <a:ext cx="4572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29" name="Line 37">
            <a:extLst>
              <a:ext uri="{FF2B5EF4-FFF2-40B4-BE49-F238E27FC236}">
                <a16:creationId xmlns:a16="http://schemas.microsoft.com/office/drawing/2014/main" id="{4FBCB1B1-6F6D-964F-97F5-37F6431CA1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4724400"/>
            <a:ext cx="0" cy="6858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30" name="Line 38">
            <a:extLst>
              <a:ext uri="{FF2B5EF4-FFF2-40B4-BE49-F238E27FC236}">
                <a16:creationId xmlns:a16="http://schemas.microsoft.com/office/drawing/2014/main" id="{FAB2355F-33F2-2A4F-97D7-117C07E4CA4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4724400"/>
            <a:ext cx="3810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31" name="Line 39">
            <a:extLst>
              <a:ext uri="{FF2B5EF4-FFF2-40B4-BE49-F238E27FC236}">
                <a16:creationId xmlns:a16="http://schemas.microsoft.com/office/drawing/2014/main" id="{587D4203-408D-244C-ABEB-5F8E83C6290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4724400"/>
            <a:ext cx="0" cy="2286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32" name="Text Box 40">
            <a:extLst>
              <a:ext uri="{FF2B5EF4-FFF2-40B4-BE49-F238E27FC236}">
                <a16:creationId xmlns:a16="http://schemas.microsoft.com/office/drawing/2014/main" id="{186011AC-0B9E-D242-9F4B-CAD235BE9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0313" y="3241675"/>
            <a:ext cx="162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TW">
                <a:solidFill>
                  <a:schemeClr val="tx1"/>
                </a:solidFill>
              </a:rPr>
              <a:t>trivial cycle</a:t>
            </a:r>
          </a:p>
        </p:txBody>
      </p:sp>
      <p:sp>
        <p:nvSpPr>
          <p:cNvPr id="85033" name="Text Box 41">
            <a:extLst>
              <a:ext uri="{FF2B5EF4-FFF2-40B4-BE49-F238E27FC236}">
                <a16:creationId xmlns:a16="http://schemas.microsoft.com/office/drawing/2014/main" id="{DAD59AE6-A0FD-4545-B794-09E8914CE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713" y="3775075"/>
            <a:ext cx="1450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R1	R1</a:t>
            </a:r>
            <a:endParaRPr lang="en-US" altLang="zh-TW">
              <a:solidFill>
                <a:schemeClr val="tx1"/>
              </a:solidFill>
            </a:endParaRPr>
          </a:p>
          <a:p>
            <a:r>
              <a:rPr lang="en-US" altLang="zh-TW">
                <a:solidFill>
                  <a:srgbClr val="006600"/>
                </a:solidFill>
              </a:rPr>
              <a:t>1</a:t>
            </a:r>
            <a:endParaRPr lang="en-US" altLang="zh-TW">
              <a:solidFill>
                <a:schemeClr val="tx1"/>
              </a:solidFill>
            </a:endParaRPr>
          </a:p>
        </p:txBody>
      </p:sp>
      <p:sp>
        <p:nvSpPr>
          <p:cNvPr id="85034" name="Line 42">
            <a:extLst>
              <a:ext uri="{FF2B5EF4-FFF2-40B4-BE49-F238E27FC236}">
                <a16:creationId xmlns:a16="http://schemas.microsoft.com/office/drawing/2014/main" id="{6B455120-C427-CB44-B946-A86A4874B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4419600"/>
            <a:ext cx="4572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35" name="Line 43">
            <a:extLst>
              <a:ext uri="{FF2B5EF4-FFF2-40B4-BE49-F238E27FC236}">
                <a16:creationId xmlns:a16="http://schemas.microsoft.com/office/drawing/2014/main" id="{CD3C34F9-85DD-5B4C-A0F9-1A46C94998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62800" y="3733800"/>
            <a:ext cx="0" cy="6858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36" name="Line 44">
            <a:extLst>
              <a:ext uri="{FF2B5EF4-FFF2-40B4-BE49-F238E27FC236}">
                <a16:creationId xmlns:a16="http://schemas.microsoft.com/office/drawing/2014/main" id="{4B9468F1-6C35-5F43-896B-1199A3A68060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3733800"/>
            <a:ext cx="6096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5037" name="Line 45">
            <a:extLst>
              <a:ext uri="{FF2B5EF4-FFF2-40B4-BE49-F238E27FC236}">
                <a16:creationId xmlns:a16="http://schemas.microsoft.com/office/drawing/2014/main" id="{DFA274B0-7BD0-2D45-8346-CDA4A006535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3733800"/>
            <a:ext cx="0" cy="1524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62547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頁尾版面配置區 3">
            <a:extLst>
              <a:ext uri="{FF2B5EF4-FFF2-40B4-BE49-F238E27FC236}">
                <a16:creationId xmlns:a16="http://schemas.microsoft.com/office/drawing/2014/main" id="{D983BB96-5CEA-D44C-8D70-E74B4673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37" name="投影片編號版面配置區 4">
            <a:extLst>
              <a:ext uri="{FF2B5EF4-FFF2-40B4-BE49-F238E27FC236}">
                <a16:creationId xmlns:a16="http://schemas.microsoft.com/office/drawing/2014/main" id="{99F62DCF-8399-D345-B65B-33F04B9E5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CF4C-305F-6046-AA58-521ED3DA6A21}" type="slidenum">
              <a:rPr lang="en-US" altLang="zh-TW"/>
              <a:pPr/>
              <a:t>158</a:t>
            </a:fld>
            <a:endParaRPr lang="en-US" altLang="zh-TW"/>
          </a:p>
        </p:txBody>
      </p:sp>
      <p:sp>
        <p:nvSpPr>
          <p:cNvPr id="86019" name="Text Box 3">
            <a:extLst>
              <a:ext uri="{FF2B5EF4-FFF2-40B4-BE49-F238E27FC236}">
                <a16:creationId xmlns:a16="http://schemas.microsoft.com/office/drawing/2014/main" id="{3F3D9F5B-C9F1-CC44-9A90-47B8964A5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0"/>
            <a:ext cx="5167313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TW" sz="2800">
                <a:solidFill>
                  <a:schemeClr val="tx1"/>
                </a:solidFill>
              </a:rPr>
              <a:t>(1)	R0	R2	R7	R5	R0</a:t>
            </a:r>
          </a:p>
          <a:p>
            <a:r>
              <a:rPr lang="en-US" altLang="zh-TW">
                <a:solidFill>
                  <a:schemeClr val="tx1"/>
                </a:solidFill>
              </a:rPr>
              <a:t>	</a:t>
            </a:r>
            <a:r>
              <a:rPr lang="en-US" altLang="zh-TW" sz="2800">
                <a:solidFill>
                  <a:schemeClr val="tx1"/>
                </a:solidFill>
              </a:rPr>
              <a:t>0	2	7	5</a:t>
            </a:r>
          </a:p>
          <a:p>
            <a:r>
              <a:rPr lang="en-US" altLang="zh-TW" sz="2800">
                <a:solidFill>
                  <a:schemeClr val="tx1"/>
                </a:solidFill>
              </a:rPr>
              <a:t>	12	18	50	35</a:t>
            </a:r>
          </a:p>
          <a:p>
            <a:endParaRPr lang="en-US" altLang="zh-TW" sz="2800">
              <a:solidFill>
                <a:schemeClr val="tx1"/>
              </a:solidFill>
            </a:endParaRPr>
          </a:p>
          <a:p>
            <a:endParaRPr lang="en-US" altLang="zh-TW" sz="2800">
              <a:solidFill>
                <a:schemeClr val="tx1"/>
              </a:solidFill>
            </a:endParaRPr>
          </a:p>
          <a:p>
            <a:r>
              <a:rPr lang="en-US" altLang="zh-TW" sz="2800">
                <a:solidFill>
                  <a:schemeClr val="tx1"/>
                </a:solidFill>
              </a:rPr>
              <a:t>	35			0</a:t>
            </a:r>
            <a:endParaRPr lang="en-US" altLang="zh-TW">
              <a:solidFill>
                <a:schemeClr val="tx1"/>
              </a:solidFill>
            </a:endParaRPr>
          </a:p>
        </p:txBody>
      </p:sp>
      <p:sp>
        <p:nvSpPr>
          <p:cNvPr id="86020" name="Line 4">
            <a:extLst>
              <a:ext uri="{FF2B5EF4-FFF2-40B4-BE49-F238E27FC236}">
                <a16:creationId xmlns:a16="http://schemas.microsoft.com/office/drawing/2014/main" id="{EAD1BC2D-443F-1A42-B045-F30CCCEFB1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762000"/>
            <a:ext cx="4572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21" name="Line 5">
            <a:extLst>
              <a:ext uri="{FF2B5EF4-FFF2-40B4-BE49-F238E27FC236}">
                <a16:creationId xmlns:a16="http://schemas.microsoft.com/office/drawing/2014/main" id="{8EADE583-8B5F-AD42-B56B-9E2CDDACDC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762000"/>
            <a:ext cx="4572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22" name="Line 6">
            <a:extLst>
              <a:ext uri="{FF2B5EF4-FFF2-40B4-BE49-F238E27FC236}">
                <a16:creationId xmlns:a16="http://schemas.microsoft.com/office/drawing/2014/main" id="{28FBCBA3-CBF0-8A46-92A9-3FFD1CC82E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762000"/>
            <a:ext cx="5334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23" name="Line 7">
            <a:extLst>
              <a:ext uri="{FF2B5EF4-FFF2-40B4-BE49-F238E27FC236}">
                <a16:creationId xmlns:a16="http://schemas.microsoft.com/office/drawing/2014/main" id="{002BF1BD-7E85-0540-A2B7-9B88C85EEF2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762000"/>
            <a:ext cx="4572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24" name="Line 8">
            <a:extLst>
              <a:ext uri="{FF2B5EF4-FFF2-40B4-BE49-F238E27FC236}">
                <a16:creationId xmlns:a16="http://schemas.microsoft.com/office/drawing/2014/main" id="{DD10FE5E-22C2-BC47-B3D7-6BEFA37B17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762000"/>
            <a:ext cx="0" cy="16002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25" name="Line 9">
            <a:extLst>
              <a:ext uri="{FF2B5EF4-FFF2-40B4-BE49-F238E27FC236}">
                <a16:creationId xmlns:a16="http://schemas.microsoft.com/office/drawing/2014/main" id="{6A8BF011-1C89-5B41-90F1-B1904DC69F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5000" y="2362200"/>
            <a:ext cx="3810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26" name="Line 10">
            <a:extLst>
              <a:ext uri="{FF2B5EF4-FFF2-40B4-BE49-F238E27FC236}">
                <a16:creationId xmlns:a16="http://schemas.microsoft.com/office/drawing/2014/main" id="{7EFAE84E-866C-184F-81E9-1210FC2C75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2590800"/>
            <a:ext cx="0" cy="2286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27" name="Line 11">
            <a:extLst>
              <a:ext uri="{FF2B5EF4-FFF2-40B4-BE49-F238E27FC236}">
                <a16:creationId xmlns:a16="http://schemas.microsoft.com/office/drawing/2014/main" id="{20A7F1A6-30ED-904B-B934-D68062DAD2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2200" y="2819400"/>
            <a:ext cx="31242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28" name="Line 12">
            <a:extLst>
              <a:ext uri="{FF2B5EF4-FFF2-40B4-BE49-F238E27FC236}">
                <a16:creationId xmlns:a16="http://schemas.microsoft.com/office/drawing/2014/main" id="{2F7116D5-BADC-6846-AD2F-75B19B8339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762000"/>
            <a:ext cx="0" cy="20574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30" name="Line 14">
            <a:extLst>
              <a:ext uri="{FF2B5EF4-FFF2-40B4-BE49-F238E27FC236}">
                <a16:creationId xmlns:a16="http://schemas.microsoft.com/office/drawing/2014/main" id="{4ECB3CA4-88E3-7C49-9914-30B638B69DE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762000"/>
            <a:ext cx="2286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32" name="Line 16">
            <a:extLst>
              <a:ext uri="{FF2B5EF4-FFF2-40B4-BE49-F238E27FC236}">
                <a16:creationId xmlns:a16="http://schemas.microsoft.com/office/drawing/2014/main" id="{1A994CF1-8B04-D64F-97C6-E3603CFAA3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53000" y="1143000"/>
            <a:ext cx="4572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33" name="Line 17">
            <a:extLst>
              <a:ext uri="{FF2B5EF4-FFF2-40B4-BE49-F238E27FC236}">
                <a16:creationId xmlns:a16="http://schemas.microsoft.com/office/drawing/2014/main" id="{30DEFAE2-7CCE-6D4B-B779-EB2859925A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2400" y="1143000"/>
            <a:ext cx="5334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34" name="Line 18">
            <a:extLst>
              <a:ext uri="{FF2B5EF4-FFF2-40B4-BE49-F238E27FC236}">
                <a16:creationId xmlns:a16="http://schemas.microsoft.com/office/drawing/2014/main" id="{3EE1C963-58E0-2647-8852-678DA901D4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8000" y="1143000"/>
            <a:ext cx="4572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35" name="Line 19">
            <a:extLst>
              <a:ext uri="{FF2B5EF4-FFF2-40B4-BE49-F238E27FC236}">
                <a16:creationId xmlns:a16="http://schemas.microsoft.com/office/drawing/2014/main" id="{179D05BE-0171-3444-A70C-BA830183C13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1371600"/>
            <a:ext cx="0" cy="8382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38" name="Line 22">
            <a:extLst>
              <a:ext uri="{FF2B5EF4-FFF2-40B4-BE49-F238E27FC236}">
                <a16:creationId xmlns:a16="http://schemas.microsoft.com/office/drawing/2014/main" id="{56AC1A5C-639B-AB46-927D-BCD1ECBE5C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2209800"/>
            <a:ext cx="24384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39" name="Line 23">
            <a:extLst>
              <a:ext uri="{FF2B5EF4-FFF2-40B4-BE49-F238E27FC236}">
                <a16:creationId xmlns:a16="http://schemas.microsoft.com/office/drawing/2014/main" id="{0F08475B-E91C-E94B-962A-2359B35870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1295400"/>
            <a:ext cx="0" cy="9144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40" name="Text Box 24">
            <a:extLst>
              <a:ext uri="{FF2B5EF4-FFF2-40B4-BE49-F238E27FC236}">
                <a16:creationId xmlns:a16="http://schemas.microsoft.com/office/drawing/2014/main" id="{4BBD25FC-CAB1-974C-B97C-89A28BC5A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048000"/>
            <a:ext cx="3657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TW" sz="2800">
                <a:solidFill>
                  <a:schemeClr val="tx1"/>
                </a:solidFill>
              </a:rPr>
              <a:t>(2)	i=1,2		t[i]=i</a:t>
            </a:r>
          </a:p>
        </p:txBody>
      </p:sp>
      <p:sp>
        <p:nvSpPr>
          <p:cNvPr id="86041" name="Text Box 25">
            <a:extLst>
              <a:ext uri="{FF2B5EF4-FFF2-40B4-BE49-F238E27FC236}">
                <a16:creationId xmlns:a16="http://schemas.microsoft.com/office/drawing/2014/main" id="{8D0F82CC-2511-C943-88FC-063DDCFB6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733800"/>
            <a:ext cx="4252913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TW" sz="2800">
                <a:solidFill>
                  <a:schemeClr val="tx1"/>
                </a:solidFill>
              </a:rPr>
              <a:t>(3)	R3	R4	R6	R3</a:t>
            </a:r>
          </a:p>
          <a:p>
            <a:r>
              <a:rPr lang="en-US" altLang="zh-TW" sz="2800">
                <a:solidFill>
                  <a:schemeClr val="tx1"/>
                </a:solidFill>
              </a:rPr>
              <a:t>	3	4	6</a:t>
            </a:r>
          </a:p>
          <a:p>
            <a:r>
              <a:rPr lang="en-US" altLang="zh-TW" sz="2800">
                <a:solidFill>
                  <a:schemeClr val="tx1"/>
                </a:solidFill>
              </a:rPr>
              <a:t>	26	31	42</a:t>
            </a:r>
          </a:p>
          <a:p>
            <a:endParaRPr lang="en-US" altLang="zh-TW" sz="2800">
              <a:solidFill>
                <a:schemeClr val="tx1"/>
              </a:solidFill>
            </a:endParaRPr>
          </a:p>
          <a:p>
            <a:r>
              <a:rPr lang="en-US" altLang="zh-TW" sz="2800">
                <a:solidFill>
                  <a:schemeClr val="tx1"/>
                </a:solidFill>
              </a:rPr>
              <a:t>	42		3</a:t>
            </a:r>
          </a:p>
        </p:txBody>
      </p:sp>
      <p:sp>
        <p:nvSpPr>
          <p:cNvPr id="86042" name="Line 26">
            <a:extLst>
              <a:ext uri="{FF2B5EF4-FFF2-40B4-BE49-F238E27FC236}">
                <a16:creationId xmlns:a16="http://schemas.microsoft.com/office/drawing/2014/main" id="{00512A0B-5075-6747-80AE-EA8D226E1F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4419600"/>
            <a:ext cx="3810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43" name="Line 27">
            <a:extLst>
              <a:ext uri="{FF2B5EF4-FFF2-40B4-BE49-F238E27FC236}">
                <a16:creationId xmlns:a16="http://schemas.microsoft.com/office/drawing/2014/main" id="{3F896248-80F1-2941-8497-D7C4F47E026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4419600"/>
            <a:ext cx="4572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44" name="Line 28">
            <a:extLst>
              <a:ext uri="{FF2B5EF4-FFF2-40B4-BE49-F238E27FC236}">
                <a16:creationId xmlns:a16="http://schemas.microsoft.com/office/drawing/2014/main" id="{321DAE13-61CF-C649-B816-F9D472134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4495800"/>
            <a:ext cx="6096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45" name="Line 29">
            <a:extLst>
              <a:ext uri="{FF2B5EF4-FFF2-40B4-BE49-F238E27FC236}">
                <a16:creationId xmlns:a16="http://schemas.microsoft.com/office/drawing/2014/main" id="{E119F30A-5A5A-CE4B-B301-85255EDBE8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4495800"/>
            <a:ext cx="0" cy="12192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46" name="Line 30">
            <a:extLst>
              <a:ext uri="{FF2B5EF4-FFF2-40B4-BE49-F238E27FC236}">
                <a16:creationId xmlns:a16="http://schemas.microsoft.com/office/drawing/2014/main" id="{035EA916-1832-544D-B70F-6E078CCF67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5715000"/>
            <a:ext cx="6096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47" name="Line 31">
            <a:extLst>
              <a:ext uri="{FF2B5EF4-FFF2-40B4-BE49-F238E27FC236}">
                <a16:creationId xmlns:a16="http://schemas.microsoft.com/office/drawing/2014/main" id="{5D04FCEF-F52E-DC4E-B800-D14ADE1086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5943600"/>
            <a:ext cx="0" cy="2286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48" name="Line 32">
            <a:extLst>
              <a:ext uri="{FF2B5EF4-FFF2-40B4-BE49-F238E27FC236}">
                <a16:creationId xmlns:a16="http://schemas.microsoft.com/office/drawing/2014/main" id="{8C6519E0-593C-5D43-A575-88181E2192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9800" y="6172200"/>
            <a:ext cx="23622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49" name="Line 33">
            <a:extLst>
              <a:ext uri="{FF2B5EF4-FFF2-40B4-BE49-F238E27FC236}">
                <a16:creationId xmlns:a16="http://schemas.microsoft.com/office/drawing/2014/main" id="{C2BA287F-DBB5-4241-9315-DC17B7A595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4419600"/>
            <a:ext cx="0" cy="17526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50" name="Line 34">
            <a:extLst>
              <a:ext uri="{FF2B5EF4-FFF2-40B4-BE49-F238E27FC236}">
                <a16:creationId xmlns:a16="http://schemas.microsoft.com/office/drawing/2014/main" id="{9D113A4F-E072-AD4D-86CF-7EE2B6D029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4419600"/>
            <a:ext cx="3810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51" name="Line 35">
            <a:extLst>
              <a:ext uri="{FF2B5EF4-FFF2-40B4-BE49-F238E27FC236}">
                <a16:creationId xmlns:a16="http://schemas.microsoft.com/office/drawing/2014/main" id="{C09D085C-DFBB-A041-9597-7EC75F3C8E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2400" y="4876800"/>
            <a:ext cx="4572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52" name="Line 36">
            <a:extLst>
              <a:ext uri="{FF2B5EF4-FFF2-40B4-BE49-F238E27FC236}">
                <a16:creationId xmlns:a16="http://schemas.microsoft.com/office/drawing/2014/main" id="{7C31DC04-84C3-724B-AED1-0E5AD1C0B8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24200" y="4876800"/>
            <a:ext cx="4572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53" name="Line 37">
            <a:extLst>
              <a:ext uri="{FF2B5EF4-FFF2-40B4-BE49-F238E27FC236}">
                <a16:creationId xmlns:a16="http://schemas.microsoft.com/office/drawing/2014/main" id="{4D213351-6584-8947-BDD0-4FE14CCB51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5105400"/>
            <a:ext cx="0" cy="4572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54" name="Line 38">
            <a:extLst>
              <a:ext uri="{FF2B5EF4-FFF2-40B4-BE49-F238E27FC236}">
                <a16:creationId xmlns:a16="http://schemas.microsoft.com/office/drawing/2014/main" id="{E43B8DC3-E487-D54A-BF57-9B5B6876B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5486400"/>
            <a:ext cx="15240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  <p:sp>
        <p:nvSpPr>
          <p:cNvPr id="86055" name="Line 39">
            <a:extLst>
              <a:ext uri="{FF2B5EF4-FFF2-40B4-BE49-F238E27FC236}">
                <a16:creationId xmlns:a16="http://schemas.microsoft.com/office/drawing/2014/main" id="{D5491EDF-180C-2143-B69F-6F2037F660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8200" y="5029200"/>
            <a:ext cx="0" cy="4572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7673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頁尾版面配置區 3">
            <a:extLst>
              <a:ext uri="{FF2B5EF4-FFF2-40B4-BE49-F238E27FC236}">
                <a16:creationId xmlns:a16="http://schemas.microsoft.com/office/drawing/2014/main" id="{1BE18EB1-5177-3D41-893A-3B2D7663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15" name="投影片編號版面配置區 4">
            <a:extLst>
              <a:ext uri="{FF2B5EF4-FFF2-40B4-BE49-F238E27FC236}">
                <a16:creationId xmlns:a16="http://schemas.microsoft.com/office/drawing/2014/main" id="{58920494-07EF-AB4B-9A8C-81550923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1888-6FF1-ED4D-9AAE-19922AE07372}" type="slidenum">
              <a:rPr lang="en-US" altLang="zh-TW"/>
              <a:pPr/>
              <a:t>159</a:t>
            </a:fld>
            <a:endParaRPr lang="en-US" altLang="zh-TW"/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BEDF5EC2-142D-BE48-9BF8-8391FD4A8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5638" y="476672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Radix</a:t>
            </a:r>
          </a:p>
        </p:txBody>
      </p:sp>
      <p:sp>
        <p:nvSpPr>
          <p:cNvPr id="64515" name="Text Box 3">
            <a:extLst>
              <a:ext uri="{FF2B5EF4-FFF2-40B4-BE49-F238E27FC236}">
                <a16:creationId xmlns:a16="http://schemas.microsoft.com/office/drawing/2014/main" id="{CFB78AEE-9429-CE4B-A313-A8F25DF55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1038" y="1515963"/>
            <a:ext cx="54165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>
                <a:solidFill>
                  <a:srgbClr val="006600"/>
                </a:solidFill>
                <a:ea typeface="新細明體" panose="02020500000000000000" pitchFamily="18" charset="-120"/>
              </a:rPr>
              <a:t>Sort by keys</a:t>
            </a:r>
          </a:p>
          <a:p>
            <a:r>
              <a:rPr lang="en-US" altLang="zh-TW" sz="2800">
                <a:solidFill>
                  <a:srgbClr val="006600"/>
                </a:solidFill>
                <a:ea typeface="新細明體" panose="02020500000000000000" pitchFamily="18" charset="-120"/>
              </a:rPr>
              <a:t>	K</a:t>
            </a:r>
            <a:r>
              <a:rPr lang="en-US" altLang="zh-TW" sz="2800" baseline="30000">
                <a:solidFill>
                  <a:srgbClr val="006600"/>
                </a:solidFill>
                <a:ea typeface="新細明體" panose="02020500000000000000" pitchFamily="18" charset="-120"/>
              </a:rPr>
              <a:t>0</a:t>
            </a:r>
            <a:r>
              <a:rPr lang="en-US" altLang="zh-TW" sz="2800">
                <a:solidFill>
                  <a:srgbClr val="006600"/>
                </a:solidFill>
                <a:ea typeface="新細明體" panose="02020500000000000000" pitchFamily="18" charset="-120"/>
              </a:rPr>
              <a:t>,         K</a:t>
            </a:r>
            <a:r>
              <a:rPr lang="en-US" altLang="zh-TW" sz="2800" baseline="30000">
                <a:solidFill>
                  <a:srgbClr val="006600"/>
                </a:solidFill>
                <a:ea typeface="新細明體" panose="02020500000000000000" pitchFamily="18" charset="-120"/>
              </a:rPr>
              <a:t>1</a:t>
            </a:r>
            <a:r>
              <a:rPr lang="en-US" altLang="zh-TW" sz="2800">
                <a:solidFill>
                  <a:srgbClr val="006600"/>
                </a:solidFill>
                <a:ea typeface="新細明體" panose="02020500000000000000" pitchFamily="18" charset="-120"/>
              </a:rPr>
              <a:t>,         …,         K</a:t>
            </a:r>
            <a:r>
              <a:rPr lang="en-US" altLang="zh-TW" sz="2800" baseline="30000">
                <a:solidFill>
                  <a:srgbClr val="006600"/>
                </a:solidFill>
                <a:ea typeface="新細明體" panose="02020500000000000000" pitchFamily="18" charset="-120"/>
              </a:rPr>
              <a:t>r-1</a:t>
            </a:r>
            <a:endParaRPr lang="en-US" altLang="zh-TW" sz="2800">
              <a:solidFill>
                <a:srgbClr val="006600"/>
              </a:solidFill>
              <a:ea typeface="新細明體" panose="02020500000000000000" pitchFamily="18" charset="-120"/>
            </a:endParaRPr>
          </a:p>
        </p:txBody>
      </p:sp>
      <p:sp>
        <p:nvSpPr>
          <p:cNvPr id="64517" name="Line 5">
            <a:extLst>
              <a:ext uri="{FF2B5EF4-FFF2-40B4-BE49-F238E27FC236}">
                <a16:creationId xmlns:a16="http://schemas.microsoft.com/office/drawing/2014/main" id="{18FEDF4F-61AB-D642-B40F-466AF752D5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70238" y="23541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18" name="Line 6">
            <a:extLst>
              <a:ext uri="{FF2B5EF4-FFF2-40B4-BE49-F238E27FC236}">
                <a16:creationId xmlns:a16="http://schemas.microsoft.com/office/drawing/2014/main" id="{A08DABD0-F866-0B43-90A0-9B808CB9AA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4038" y="23541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19" name="Text Box 7">
            <a:extLst>
              <a:ext uri="{FF2B5EF4-FFF2-40B4-BE49-F238E27FC236}">
                <a16:creationId xmlns:a16="http://schemas.microsoft.com/office/drawing/2014/main" id="{C5CF67CE-034A-B041-9E55-D01ABD072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1" y="2928838"/>
            <a:ext cx="2687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Most significant key</a:t>
            </a:r>
          </a:p>
        </p:txBody>
      </p:sp>
      <p:sp>
        <p:nvSpPr>
          <p:cNvPr id="64520" name="Text Box 8">
            <a:extLst>
              <a:ext uri="{FF2B5EF4-FFF2-40B4-BE49-F238E27FC236}">
                <a16:creationId xmlns:a16="http://schemas.microsoft.com/office/drawing/2014/main" id="{EF8E6191-451E-6045-A8A9-52540D66B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4663" y="2852638"/>
            <a:ext cx="2719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ea typeface="新細明體" panose="02020500000000000000" pitchFamily="18" charset="-120"/>
              </a:rPr>
              <a:t>Least significant key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522" name="Text Box 10">
                <a:extLst>
                  <a:ext uri="{FF2B5EF4-FFF2-40B4-BE49-F238E27FC236}">
                    <a16:creationId xmlns:a16="http://schemas.microsoft.com/office/drawing/2014/main" id="{F3C79C02-454E-9242-9C40-C03E72A35C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2807" y="3485709"/>
                <a:ext cx="7546531" cy="1269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𝑅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0</m:t>
                        </m:r>
                      </m:sub>
                    </m:sSub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r>
                      <a:rPr lang="en-US" altLang="zh-TW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</m:t>
                    </m:r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𝑅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</m:sub>
                    </m:sSub>
                    <m:r>
                      <a:rPr lang="en-US" altLang="zh-TW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…, </m:t>
                    </m:r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𝑅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𝑛</m:t>
                        </m:r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−1</m:t>
                        </m:r>
                      </m:sub>
                    </m:sSub>
                    <m:r>
                      <a:rPr lang="en-US" altLang="zh-TW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are said to be sorted </a:t>
                </a:r>
                <a:r>
                  <a:rPr lang="en-US" altLang="zh-TW" dirty="0" err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w.r.t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𝐾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0</m:t>
                        </m:r>
                      </m:sub>
                    </m:sSub>
                    <m:r>
                      <a:rPr lang="en-US" altLang="zh-TW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</m:t>
                    </m:r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𝐾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</m:sub>
                    </m:sSub>
                    <m:r>
                      <a:rPr lang="en-US" altLang="zh-TW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…, </m:t>
                    </m:r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𝐾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𝑟</m:t>
                        </m:r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TW" baseline="-250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</a:t>
                </a:r>
                <a:r>
                  <a:rPr lang="en-US" altLang="zh-TW" i="1" dirty="0" err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iff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for every pair of records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𝑖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𝑗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𝑖</m:t>
                    </m:r>
                    <m:r>
                      <a:rPr lang="en-US" altLang="zh-TW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&lt; </m:t>
                    </m:r>
                    <m:r>
                      <a:rPr lang="en-US" altLang="zh-TW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𝑗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0</m:t>
                            </m:r>
                          </m:sup>
                        </m:sSubSup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,…,</m:t>
                        </m:r>
                        <m:sSubSup>
                          <m:sSubSup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𝑟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−1</m:t>
                            </m:r>
                          </m:sup>
                        </m:sSubSup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≤(</m:t>
                    </m:r>
                    <m:sSubSup>
                      <m:sSubSup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𝐾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𝑗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0</m:t>
                        </m:r>
                      </m:sup>
                    </m:sSubSup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</m:t>
                    </m:r>
                    <m:sSubSup>
                      <m:sSubSup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𝐾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𝑗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</m:sup>
                    </m:sSubSup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,…,</m:t>
                    </m:r>
                    <m:sSubSup>
                      <m:sSubSup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𝐾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𝑗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−1</m:t>
                        </m:r>
                      </m:sup>
                    </m:sSubSup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endPara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4522" name="Text Box 10">
                <a:extLst>
                  <a:ext uri="{FF2B5EF4-FFF2-40B4-BE49-F238E27FC236}">
                    <a16:creationId xmlns:a16="http://schemas.microsoft.com/office/drawing/2014/main" id="{F3C79C02-454E-9242-9C40-C03E72A35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2807" y="3485709"/>
                <a:ext cx="7546531" cy="1269963"/>
              </a:xfrm>
              <a:prstGeom prst="rect">
                <a:avLst/>
              </a:prstGeom>
              <a:blipFill>
                <a:blip r:embed="rId2"/>
                <a:stretch>
                  <a:fillRect l="-1347" t="-2970" r="-1010" b="-396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23" name="Text Box 11">
            <a:extLst>
              <a:ext uri="{FF2B5EF4-FFF2-40B4-BE49-F238E27FC236}">
                <a16:creationId xmlns:a16="http://schemas.microsoft.com/office/drawing/2014/main" id="{5F446F5E-4608-EB44-9B17-2F8A7302A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7963" y="4149626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>
              <a:ea typeface="新細明體" panose="02020500000000000000" pitchFamily="18" charset="-120"/>
            </a:endParaRPr>
          </a:p>
        </p:txBody>
      </p:sp>
      <p:sp>
        <p:nvSpPr>
          <p:cNvPr id="64526" name="Text Box 14">
            <a:extLst>
              <a:ext uri="{FF2B5EF4-FFF2-40B4-BE49-F238E27FC236}">
                <a16:creationId xmlns:a16="http://schemas.microsoft.com/office/drawing/2014/main" id="{28820E95-DD6B-FF41-9CB6-7CA3E412F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4619" y="5195888"/>
            <a:ext cx="65293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Most significant digit first: </a:t>
            </a:r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sort on K</a:t>
            </a:r>
            <a:r>
              <a:rPr lang="en-US" altLang="zh-TW" baseline="30000" dirty="0">
                <a:solidFill>
                  <a:srgbClr val="006600"/>
                </a:solidFill>
                <a:ea typeface="新細明體" panose="02020500000000000000" pitchFamily="18" charset="-120"/>
              </a:rPr>
              <a:t>0</a:t>
            </a:r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, then K</a:t>
            </a:r>
            <a:r>
              <a:rPr lang="en-US" altLang="zh-TW" baseline="30000" dirty="0">
                <a:solidFill>
                  <a:srgbClr val="006600"/>
                </a:solidFill>
                <a:ea typeface="新細明體" panose="02020500000000000000" pitchFamily="18" charset="-120"/>
              </a:rPr>
              <a:t>1</a:t>
            </a:r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, ...</a:t>
            </a:r>
            <a:endParaRPr lang="en-US" altLang="zh-TW" dirty="0">
              <a:ea typeface="新細明體" panose="02020500000000000000" pitchFamily="18" charset="-120"/>
            </a:endParaRPr>
          </a:p>
          <a:p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Least significant digit first: </a:t>
            </a:r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sort on K</a:t>
            </a:r>
            <a:r>
              <a:rPr lang="en-US" altLang="zh-TW" baseline="30000" dirty="0">
                <a:solidFill>
                  <a:srgbClr val="006600"/>
                </a:solidFill>
                <a:ea typeface="新細明體" panose="02020500000000000000" pitchFamily="18" charset="-120"/>
              </a:rPr>
              <a:t>r-1</a:t>
            </a:r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, then K</a:t>
            </a:r>
            <a:r>
              <a:rPr lang="en-US" altLang="zh-TW" baseline="30000" dirty="0">
                <a:solidFill>
                  <a:srgbClr val="006600"/>
                </a:solidFill>
                <a:ea typeface="新細明體" panose="02020500000000000000" pitchFamily="18" charset="-120"/>
              </a:rPr>
              <a:t>r-2</a:t>
            </a:r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3424200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CACC9E85-CBDE-834A-8036-A4C86CF43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AEDFC44E-D6A7-4C41-99F0-7B487FE2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6280-E69B-5640-B15C-5D9FD5AB0D4C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0CFB380D-7CD6-3440-BE61-49417E8FC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5638" y="12879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Sorting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67" name="Rectangle 3">
                <a:extLst>
                  <a:ext uri="{FF2B5EF4-FFF2-40B4-BE49-F238E27FC236}">
                    <a16:creationId xmlns:a16="http://schemas.microsoft.com/office/drawing/2014/main" id="{BF3D61DD-E318-CE41-B4D1-D8D59234AAB4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81476" y="1124744"/>
                <a:ext cx="9099036" cy="1981200"/>
              </a:xfrm>
            </p:spPr>
            <p:txBody>
              <a:bodyPr/>
              <a:lstStyle/>
              <a:p>
                <a:r>
                  <a:rPr lang="en-US" altLang="zh-TW" sz="2800" dirty="0"/>
                  <a:t>Definition</a:t>
                </a:r>
              </a:p>
              <a:p>
                <a:pPr lvl="1"/>
                <a:r>
                  <a:rPr lang="en-US" altLang="zh-TW" sz="2400" dirty="0"/>
                  <a:t>Given a list of records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 has key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, find a permutation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</m:t>
                    </m:r>
                  </m:oMath>
                </a14:m>
                <a:r>
                  <a:rPr lang="en-US" altLang="zh-TW" sz="2400" dirty="0">
                    <a:sym typeface="Symbol" pitchFamily="2" charset="2"/>
                  </a:rPr>
                  <a:t>,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𝐾</m:t>
                        </m:r>
                      </m:e>
                      <m:sub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(</m:t>
                        </m:r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𝑖</m:t>
                        </m:r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)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  <a:sym typeface="Symbol" pitchFamily="2" charset="2"/>
                      </a:rPr>
                      <m:t>  </m:t>
                    </m:r>
                    <m:sSub>
                      <m:sSub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sym typeface="Symbol" pitchFamily="2" charset="2"/>
                          </a:rPr>
                          <m:t>𝐾</m:t>
                        </m:r>
                      </m:e>
                      <m:sub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(</m:t>
                        </m:r>
                        <m:r>
                          <a:rPr lang="en-US" altLang="zh-TW" sz="2400" i="1" dirty="0" err="1">
                            <a:latin typeface="Cambria Math" panose="02040503050406030204" pitchFamily="18" charset="0"/>
                            <a:sym typeface="Symbol" pitchFamily="2" charset="2"/>
                          </a:rPr>
                          <m:t>𝑖</m:t>
                        </m:r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+1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  <a:sym typeface="Symbol" pitchFamily="2" charset="2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TW" sz="2400" dirty="0">
                    <a:sym typeface="Symbol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  <a:sym typeface="Symbol" pitchFamily="2" charset="2"/>
                      </a:rPr>
                      <m:t>1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≤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  <a:sym typeface="Symbol" pitchFamily="2" charset="2"/>
                      </a:rPr>
                      <m:t>𝑖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≤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sym typeface="Symbol" pitchFamily="2" charset="2"/>
                      </a:rPr>
                      <m:t>𝑛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sym typeface="Symbol" pitchFamily="2" charset="2"/>
                      </a:rPr>
                      <m:t>−1</m:t>
                    </m:r>
                  </m:oMath>
                </a14:m>
                <a:endParaRPr lang="en-US" altLang="zh-TW" sz="2400" dirty="0">
                  <a:sym typeface="Symbol" pitchFamily="2" charset="2"/>
                </a:endParaRPr>
              </a:p>
              <a:p>
                <a:r>
                  <a:rPr lang="en-US" altLang="zh-TW" sz="2800" dirty="0">
                    <a:sym typeface="Symbol" pitchFamily="2" charset="2"/>
                  </a:rPr>
                  <a:t>Sorted property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𝐾</m:t>
                        </m:r>
                      </m:e>
                      <m:sub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(</m:t>
                        </m:r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𝑖</m:t>
                        </m:r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)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  <a:sym typeface="Symbol" pitchFamily="2" charset="2"/>
                      </a:rPr>
                      <m:t>  </m:t>
                    </m:r>
                    <m:sSub>
                      <m:sSub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sym typeface="Symbol" pitchFamily="2" charset="2"/>
                          </a:rPr>
                          <m:t>𝐾</m:t>
                        </m:r>
                      </m:e>
                      <m:sub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(</m:t>
                        </m:r>
                        <m:r>
                          <a:rPr lang="en-US" altLang="zh-TW" sz="2400" i="1" dirty="0" err="1">
                            <a:latin typeface="Cambria Math" panose="02040503050406030204" pitchFamily="18" charset="0"/>
                            <a:sym typeface="Symbol" pitchFamily="2" charset="2"/>
                          </a:rPr>
                          <m:t>𝑖</m:t>
                        </m:r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+1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  <a:sym typeface="Symbol" pitchFamily="2" charset="2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TW" sz="2400" dirty="0">
                    <a:sym typeface="Symbol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  <a:sym typeface="Symbol" pitchFamily="2" charset="2"/>
                      </a:rPr>
                      <m:t>1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≤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  <a:sym typeface="Symbol" pitchFamily="2" charset="2"/>
                      </a:rPr>
                      <m:t>𝑖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≤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sym typeface="Symbol" pitchFamily="2" charset="2"/>
                      </a:rPr>
                      <m:t>𝑛</m:t>
                    </m:r>
                  </m:oMath>
                </a14:m>
                <a:endParaRPr lang="en-US" altLang="zh-TW" sz="2400" dirty="0">
                  <a:sym typeface="Symbol" pitchFamily="2" charset="2"/>
                </a:endParaRPr>
              </a:p>
              <a:p>
                <a:r>
                  <a:rPr lang="en-US" altLang="zh-TW" sz="2800" dirty="0">
                    <a:sym typeface="Symbol" pitchFamily="2" charset="2"/>
                  </a:rPr>
                  <a:t>Stable property (for lists with several identical key values)</a:t>
                </a:r>
              </a:p>
              <a:p>
                <a:pPr lvl="1"/>
                <a:r>
                  <a:rPr lang="en-US" altLang="zh-TW" sz="2400" dirty="0">
                    <a:sym typeface="Symbol" pitchFamily="2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𝑖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sym typeface="Symbol" pitchFamily="2" charset="2"/>
                      </a:rPr>
                      <m:t> &lt; 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sym typeface="Symbol" pitchFamily="2" charset="2"/>
                      </a:rPr>
                      <m:t>𝑗</m:t>
                    </m:r>
                  </m:oMath>
                </a14:m>
                <a:r>
                  <a:rPr lang="en-US" altLang="zh-TW" sz="2400" dirty="0">
                    <a:sym typeface="Symbol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𝐾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𝑖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  <a:sym typeface="Symbol" pitchFamily="2" charset="2"/>
                      </a:rPr>
                      <m:t>=</m:t>
                    </m:r>
                    <m:sSub>
                      <m:sSub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𝐾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𝑗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  <a:sym typeface="Symbol" pitchFamily="2" charset="2"/>
                      </a:rPr>
                      <m:t> </m:t>
                    </m:r>
                  </m:oMath>
                </a14:m>
                <a:r>
                  <a:rPr lang="en-US" altLang="zh-TW" sz="2400" dirty="0">
                    <a:sym typeface="Symbol" pitchFamily="2" charset="2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𝑅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>
                    <a:sym typeface="Symbol" pitchFamily="2" charset="2"/>
                  </a:rPr>
                  <a:t> precedes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𝑅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2400" dirty="0">
                    <a:sym typeface="Symbol" pitchFamily="2" charset="2"/>
                  </a:rPr>
                  <a:t> in the sorted list</a:t>
                </a:r>
              </a:p>
              <a:p>
                <a:r>
                  <a:rPr lang="en-US" altLang="zh-TW" sz="2800" dirty="0">
                    <a:sym typeface="Symbol" pitchFamily="2" charset="2"/>
                  </a:rPr>
                  <a:t>Criteria</a:t>
                </a:r>
              </a:p>
              <a:p>
                <a:pPr lvl="1"/>
                <a:r>
                  <a:rPr lang="en-US" altLang="zh-TW" sz="2400" dirty="0">
                    <a:sym typeface="Symbol" pitchFamily="2" charset="2"/>
                  </a:rPr>
                  <a:t># of key comparisons</a:t>
                </a:r>
              </a:p>
              <a:p>
                <a:pPr lvl="1"/>
                <a:r>
                  <a:rPr lang="en-US" altLang="zh-TW" sz="2400" dirty="0">
                    <a:sym typeface="Symbol" pitchFamily="2" charset="2"/>
                  </a:rPr>
                  <a:t># of data movements</a:t>
                </a:r>
              </a:p>
            </p:txBody>
          </p:sp>
        </mc:Choice>
        <mc:Fallback xmlns="">
          <p:sp>
            <p:nvSpPr>
              <p:cNvPr id="36867" name="Rectangle 3">
                <a:extLst>
                  <a:ext uri="{FF2B5EF4-FFF2-40B4-BE49-F238E27FC236}">
                    <a16:creationId xmlns:a16="http://schemas.microsoft.com/office/drawing/2014/main" id="{BF3D61DD-E318-CE41-B4D1-D8D59234A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81476" y="1124744"/>
                <a:ext cx="9099036" cy="1981200"/>
              </a:xfrm>
              <a:blipFill>
                <a:blip r:embed="rId2"/>
                <a:stretch>
                  <a:fillRect l="-279" t="-3185" b="-1439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頁尾版面配置區 3">
            <a:extLst>
              <a:ext uri="{FF2B5EF4-FFF2-40B4-BE49-F238E27FC236}">
                <a16:creationId xmlns:a16="http://schemas.microsoft.com/office/drawing/2014/main" id="{68CBD7F1-7F5F-2844-9A83-B7742FBCD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13" name="投影片編號版面配置區 4">
            <a:extLst>
              <a:ext uri="{FF2B5EF4-FFF2-40B4-BE49-F238E27FC236}">
                <a16:creationId xmlns:a16="http://schemas.microsoft.com/office/drawing/2014/main" id="{85307B79-2E78-DA4D-B1A7-3C30637B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45481-2232-EC41-8EE8-E2FE6346D806}" type="slidenum">
              <a:rPr lang="en-US" altLang="zh-TW"/>
              <a:pPr/>
              <a:t>160</a:t>
            </a:fld>
            <a:endParaRPr lang="en-US" altLang="zh-TW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B3C61284-6BF0-0E40-8EE2-7B07E899CC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Radix</a:t>
            </a:r>
          </a:p>
        </p:txBody>
      </p:sp>
      <p:sp>
        <p:nvSpPr>
          <p:cNvPr id="65539" name="Text Box 3">
            <a:extLst>
              <a:ext uri="{FF2B5EF4-FFF2-40B4-BE49-F238E27FC236}">
                <a16:creationId xmlns:a16="http://schemas.microsoft.com/office/drawing/2014/main" id="{FA06B899-4FE4-B245-AA8D-CAD598BC3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828800"/>
            <a:ext cx="1987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0 </a:t>
            </a: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  <a:sym typeface="Symbol" pitchFamily="2" charset="2"/>
              </a:rPr>
              <a:t>  K  999</a:t>
            </a:r>
            <a:endParaRPr lang="en-US" altLang="zh-TW" sz="28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BA3CEFB0-EECE-8D40-9D35-5F1ECA78C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6925" y="2428875"/>
            <a:ext cx="2978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>
                <a:solidFill>
                  <a:srgbClr val="006600"/>
                </a:solidFill>
                <a:ea typeface="新細明體" panose="02020500000000000000" pitchFamily="18" charset="-120"/>
              </a:rPr>
              <a:t>(K</a:t>
            </a:r>
            <a:r>
              <a:rPr lang="en-US" altLang="zh-TW" sz="2800" baseline="30000">
                <a:solidFill>
                  <a:srgbClr val="006600"/>
                </a:solidFill>
                <a:ea typeface="新細明體" panose="02020500000000000000" pitchFamily="18" charset="-120"/>
              </a:rPr>
              <a:t>0</a:t>
            </a:r>
            <a:r>
              <a:rPr lang="en-US" altLang="zh-TW" sz="2800">
                <a:solidFill>
                  <a:srgbClr val="006600"/>
                </a:solidFill>
                <a:ea typeface="新細明體" panose="02020500000000000000" pitchFamily="18" charset="-120"/>
              </a:rPr>
              <a:t>,       K</a:t>
            </a:r>
            <a:r>
              <a:rPr lang="en-US" altLang="zh-TW" sz="2800" baseline="30000">
                <a:solidFill>
                  <a:srgbClr val="006600"/>
                </a:solidFill>
                <a:ea typeface="新細明體" panose="02020500000000000000" pitchFamily="18" charset="-120"/>
              </a:rPr>
              <a:t>1</a:t>
            </a:r>
            <a:r>
              <a:rPr lang="en-US" altLang="zh-TW" sz="2800">
                <a:solidFill>
                  <a:srgbClr val="006600"/>
                </a:solidFill>
                <a:ea typeface="新細明體" panose="02020500000000000000" pitchFamily="18" charset="-120"/>
              </a:rPr>
              <a:t>,       K</a:t>
            </a:r>
            <a:r>
              <a:rPr lang="en-US" altLang="zh-TW" sz="2800" baseline="30000">
                <a:solidFill>
                  <a:srgbClr val="006600"/>
                </a:solidFill>
                <a:ea typeface="新細明體" panose="02020500000000000000" pitchFamily="18" charset="-120"/>
              </a:rPr>
              <a:t>2</a:t>
            </a:r>
            <a:r>
              <a:rPr lang="en-US" altLang="zh-TW" sz="2800">
                <a:solidFill>
                  <a:srgbClr val="006600"/>
                </a:solidFill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65541" name="Text Box 5">
            <a:extLst>
              <a:ext uri="{FF2B5EF4-FFF2-40B4-BE49-F238E27FC236}">
                <a16:creationId xmlns:a16="http://schemas.microsoft.com/office/drawing/2014/main" id="{CECC53FE-724F-6242-9C55-4B1436C5B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350" y="2886075"/>
            <a:ext cx="955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>
                <a:ea typeface="新細明體" panose="02020500000000000000" pitchFamily="18" charset="-120"/>
              </a:rPr>
              <a:t>MSD</a:t>
            </a:r>
          </a:p>
        </p:txBody>
      </p:sp>
      <p:sp>
        <p:nvSpPr>
          <p:cNvPr id="65542" name="Text Box 6">
            <a:extLst>
              <a:ext uri="{FF2B5EF4-FFF2-40B4-BE49-F238E27FC236}">
                <a16:creationId xmlns:a16="http://schemas.microsoft.com/office/drawing/2014/main" id="{FCA59C9E-014F-E747-9663-CB666642B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0363" y="2809875"/>
            <a:ext cx="857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>
                <a:ea typeface="新細明體" panose="02020500000000000000" pitchFamily="18" charset="-120"/>
              </a:rPr>
              <a:t>LSD</a:t>
            </a:r>
          </a:p>
        </p:txBody>
      </p:sp>
      <p:sp>
        <p:nvSpPr>
          <p:cNvPr id="65543" name="Text Box 7">
            <a:extLst>
              <a:ext uri="{FF2B5EF4-FFF2-40B4-BE49-F238E27FC236}">
                <a16:creationId xmlns:a16="http://schemas.microsoft.com/office/drawing/2014/main" id="{86B0CDBE-297F-8E4E-9806-816240F6E4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3200400"/>
            <a:ext cx="6588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>
                <a:solidFill>
                  <a:srgbClr val="006600"/>
                </a:solidFill>
                <a:ea typeface="新細明體" panose="02020500000000000000" pitchFamily="18" charset="-120"/>
              </a:rPr>
              <a:t>0-9</a:t>
            </a:r>
          </a:p>
        </p:txBody>
      </p:sp>
      <p:sp>
        <p:nvSpPr>
          <p:cNvPr id="65544" name="Rectangle 8">
            <a:extLst>
              <a:ext uri="{FF2B5EF4-FFF2-40B4-BE49-F238E27FC236}">
                <a16:creationId xmlns:a16="http://schemas.microsoft.com/office/drawing/2014/main" id="{A38FC1DB-DD99-F342-A2E0-1752952DB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200400"/>
            <a:ext cx="6588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>
                <a:solidFill>
                  <a:srgbClr val="006600"/>
                </a:solidFill>
                <a:ea typeface="新細明體" panose="02020500000000000000" pitchFamily="18" charset="-120"/>
              </a:rPr>
              <a:t>0-9</a:t>
            </a:r>
          </a:p>
        </p:txBody>
      </p:sp>
      <p:sp>
        <p:nvSpPr>
          <p:cNvPr id="65545" name="Rectangle 9">
            <a:extLst>
              <a:ext uri="{FF2B5EF4-FFF2-40B4-BE49-F238E27FC236}">
                <a16:creationId xmlns:a16="http://schemas.microsoft.com/office/drawing/2014/main" id="{1A5A9B0D-2DAC-6D4F-8108-4F5F632BD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200400"/>
            <a:ext cx="6588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>
                <a:solidFill>
                  <a:srgbClr val="006600"/>
                </a:solidFill>
                <a:ea typeface="新細明體" panose="02020500000000000000" pitchFamily="18" charset="-120"/>
              </a:rPr>
              <a:t>0-9</a:t>
            </a:r>
          </a:p>
        </p:txBody>
      </p:sp>
      <p:sp>
        <p:nvSpPr>
          <p:cNvPr id="65546" name="Text Box 10">
            <a:extLst>
              <a:ext uri="{FF2B5EF4-FFF2-40B4-BE49-F238E27FC236}">
                <a16:creationId xmlns:a16="http://schemas.microsoft.com/office/drawing/2014/main" id="{EB9D80CD-26D4-C147-946D-BDD94A000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1525" y="3876675"/>
            <a:ext cx="1981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radix 10 sort</a:t>
            </a:r>
          </a:p>
          <a:p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radix 2 sort</a:t>
            </a:r>
          </a:p>
        </p:txBody>
      </p:sp>
    </p:spTree>
    <p:extLst>
      <p:ext uri="{BB962C8B-B14F-4D97-AF65-F5344CB8AC3E}">
        <p14:creationId xmlns:p14="http://schemas.microsoft.com/office/powerpoint/2010/main" val="243569108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3BF42839-6347-D54E-9F60-A509A5073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9A5E65E8-B58E-1146-9E58-3B9EF52B1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513DA-A282-554E-B1D7-8BC67EE346CB}" type="slidenum">
              <a:rPr lang="en-US" altLang="zh-TW"/>
              <a:pPr/>
              <a:t>161</a:t>
            </a:fld>
            <a:endParaRPr lang="en-US" altLang="zh-TW"/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120525C7-303C-0641-BA2E-8E13FDBE4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88640"/>
            <a:ext cx="8610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Time Complexity of External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7" name="Rectangle 3">
                <a:extLst>
                  <a:ext uri="{FF2B5EF4-FFF2-40B4-BE49-F238E27FC236}">
                    <a16:creationId xmlns:a16="http://schemas.microsoft.com/office/drawing/2014/main" id="{706ED37F-6B66-3C42-85E7-321DA29F9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03" y="1196752"/>
                <a:ext cx="9086850" cy="51865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>
                    <a:solidFill>
                      <a:srgbClr val="CC3300"/>
                    </a:solidFill>
                  </a:rPr>
                  <a:t>Input/output time</a:t>
                </a:r>
                <a:endParaRPr lang="en-US" altLang="zh-TW" i="1" dirty="0">
                  <a:solidFill>
                    <a:srgbClr val="CC33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TW" dirty="0"/>
                  <a:t> = maximum seek time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dirty="0"/>
                  <a:t> = maximum latency time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i="1" dirty="0" err="1" smtClean="0">
                            <a:latin typeface="Cambria Math" panose="02040503050406030204" pitchFamily="18" charset="0"/>
                          </a:rPr>
                          <m:t>𝑟𝑤</m:t>
                        </m:r>
                      </m:sub>
                    </m:sSub>
                  </m:oMath>
                </a14:m>
                <a:r>
                  <a:rPr lang="en-US" altLang="zh-TW" dirty="0"/>
                  <a:t> = time to read/write one block of 250 records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𝐼𝑂</m:t>
                        </m:r>
                      </m:sub>
                    </m:sSub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𝑟𝑤</m:t>
                        </m:r>
                      </m:sub>
                    </m:sSub>
                  </m:oMath>
                </a14:m>
                <a:endParaRPr lang="en-US" altLang="zh-TW" sz="1800" i="1" dirty="0"/>
              </a:p>
              <a:p>
                <a:r>
                  <a:rPr lang="en-US" altLang="zh-TW" sz="2800" dirty="0">
                    <a:solidFill>
                      <a:srgbClr val="CC3300"/>
                    </a:solidFill>
                  </a:rPr>
                  <a:t>CPU processing time</a:t>
                </a:r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𝐼𝑆</m:t>
                        </m:r>
                      </m:sub>
                    </m:sSub>
                  </m:oMath>
                </a14:m>
                <a:r>
                  <a:rPr lang="en-US" altLang="zh-TW" dirty="0"/>
                  <a:t> = time to internally sort 750 records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dirty="0"/>
                  <a:t> = time to merge </a:t>
                </a:r>
                <a:r>
                  <a:rPr lang="en-US" altLang="zh-TW" i="1" dirty="0"/>
                  <a:t>n</a:t>
                </a:r>
                <a:r>
                  <a:rPr lang="en-US" altLang="zh-TW" dirty="0"/>
                  <a:t> records from input buffers to the output buffer</a:t>
                </a:r>
              </a:p>
            </p:txBody>
          </p:sp>
        </mc:Choice>
        <mc:Fallback xmlns="">
          <p:sp>
            <p:nvSpPr>
              <p:cNvPr id="93187" name="Rectangle 3">
                <a:extLst>
                  <a:ext uri="{FF2B5EF4-FFF2-40B4-BE49-F238E27FC236}">
                    <a16:creationId xmlns:a16="http://schemas.microsoft.com/office/drawing/2014/main" id="{706ED37F-6B66-3C42-85E7-321DA29F9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403" y="1196752"/>
                <a:ext cx="9086850" cy="5186586"/>
              </a:xfrm>
              <a:prstGeom prst="rect">
                <a:avLst/>
              </a:prstGeom>
              <a:blipFill>
                <a:blip r:embed="rId2"/>
                <a:stretch>
                  <a:fillRect l="-559" t="-976" r="-1676" b="-24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0950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02E13EE4-888A-A14C-A021-623F6E050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2F101DCE-4EAA-5E4A-9D57-D6A944F37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D0C3-9DA6-E943-9A3F-D81AAD80D536}" type="slidenum">
              <a:rPr lang="en-US" altLang="zh-TW"/>
              <a:pPr/>
              <a:t>162</a:t>
            </a:fld>
            <a:endParaRPr lang="en-US" altLang="zh-TW"/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C68E74BA-996E-C240-8749-0E2715683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241056"/>
            <a:ext cx="8534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Time Complexity of External Sort </a:t>
            </a:r>
            <a:r>
              <a:rPr lang="en-US" altLang="zh-TW" sz="2400" dirty="0"/>
              <a:t>(Continued)</a:t>
            </a:r>
          </a:p>
        </p:txBody>
      </p:sp>
      <p:sp>
        <p:nvSpPr>
          <p:cNvPr id="94212" name="Text Box 4">
            <a:extLst>
              <a:ext uri="{FF2B5EF4-FFF2-40B4-BE49-F238E27FC236}">
                <a16:creationId xmlns:a16="http://schemas.microsoft.com/office/drawing/2014/main" id="{D7DF065B-5357-7C4E-8088-A0014468B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63" y="5490247"/>
            <a:ext cx="5802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TW" dirty="0"/>
              <a:t>Critical factor: number of passes over the data</a:t>
            </a:r>
          </a:p>
        </p:txBody>
      </p:sp>
      <p:sp>
        <p:nvSpPr>
          <p:cNvPr id="94213" name="Text Box 5">
            <a:extLst>
              <a:ext uri="{FF2B5EF4-FFF2-40B4-BE49-F238E27FC236}">
                <a16:creationId xmlns:a16="http://schemas.microsoft.com/office/drawing/2014/main" id="{822E3B2C-F87D-A848-B545-EF5FD59BA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50" y="5982372"/>
            <a:ext cx="1863308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TW" dirty="0">
                <a:solidFill>
                  <a:srgbClr val="006600"/>
                </a:solidFill>
              </a:rPr>
              <a:t>Runs: m</a:t>
            </a:r>
          </a:p>
          <a:p>
            <a:r>
              <a:rPr lang="en-US" altLang="zh-TW" dirty="0">
                <a:solidFill>
                  <a:srgbClr val="006600"/>
                </a:solidFill>
              </a:rPr>
              <a:t>Pass: </a:t>
            </a:r>
            <a:r>
              <a:rPr lang="en-US" altLang="zh-TW" dirty="0">
                <a:solidFill>
                  <a:srgbClr val="006600"/>
                </a:solidFill>
                <a:sym typeface="Symbol" pitchFamily="2" charset="2"/>
              </a:rPr>
              <a:t>log</a:t>
            </a:r>
            <a:r>
              <a:rPr lang="en-US" altLang="zh-TW" baseline="-25000" dirty="0">
                <a:solidFill>
                  <a:srgbClr val="006600"/>
                </a:solidFill>
                <a:sym typeface="Symbol" pitchFamily="2" charset="2"/>
              </a:rPr>
              <a:t>2</a:t>
            </a:r>
            <a:r>
              <a:rPr lang="en-US" altLang="zh-TW" dirty="0">
                <a:solidFill>
                  <a:srgbClr val="006600"/>
                </a:solidFill>
                <a:sym typeface="Symbol" pitchFamily="2" charset="2"/>
              </a:rPr>
              <a:t>m</a:t>
            </a:r>
            <a:endParaRPr lang="en-US" altLang="zh-TW" dirty="0">
              <a:solidFill>
                <a:srgbClr val="006600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B4DDFAA3-F930-FB4C-8560-8C91F05BEB3D}"/>
              </a:ext>
            </a:extLst>
          </p:cNvPr>
          <p:cNvGrpSpPr/>
          <p:nvPr/>
        </p:nvGrpSpPr>
        <p:grpSpPr>
          <a:xfrm>
            <a:off x="563563" y="1418981"/>
            <a:ext cx="7956550" cy="4584700"/>
            <a:chOff x="563563" y="1418981"/>
            <a:chExt cx="7956550" cy="4584700"/>
          </a:xfrm>
        </p:grpSpPr>
        <p:graphicFrame>
          <p:nvGraphicFramePr>
            <p:cNvPr id="94211" name="Object 3">
              <a:extLst>
                <a:ext uri="{FF2B5EF4-FFF2-40B4-BE49-F238E27FC236}">
                  <a16:creationId xmlns:a16="http://schemas.microsoft.com/office/drawing/2014/main" id="{1C7C6759-422B-224F-B7D4-BC52FABA95C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63563" y="1418981"/>
            <a:ext cx="7956550" cy="4584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151" name="文件" r:id="rId3" imgW="45821600" imgH="26403300" progId="Word.Document.8">
                    <p:embed/>
                  </p:oleObj>
                </mc:Choice>
                <mc:Fallback>
                  <p:oleObj name="文件" r:id="rId3" imgW="45821600" imgH="26403300" progId="Word.Document.8">
                    <p:embed/>
                    <p:pic>
                      <p:nvPicPr>
                        <p:cNvPr id="94211" name="Object 3">
                          <a:extLst>
                            <a:ext uri="{FF2B5EF4-FFF2-40B4-BE49-F238E27FC236}">
                              <a16:creationId xmlns:a16="http://schemas.microsoft.com/office/drawing/2014/main" id="{1C7C6759-422B-224F-B7D4-BC52FABA95CB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3563" y="1418981"/>
                          <a:ext cx="7956550" cy="4584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C2645E8-45C5-DA4C-9CED-516A2A3FB580}"/>
                </a:ext>
              </a:extLst>
            </p:cNvPr>
            <p:cNvSpPr/>
            <p:nvPr/>
          </p:nvSpPr>
          <p:spPr bwMode="auto">
            <a:xfrm>
              <a:off x="5364088" y="5013176"/>
              <a:ext cx="344569" cy="2183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4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883D0FE9-B99B-FF44-B083-B438970820E2}"/>
                </a:ext>
              </a:extLst>
            </p:cNvPr>
            <p:cNvSpPr txBox="1"/>
            <p:nvPr/>
          </p:nvSpPr>
          <p:spPr>
            <a:xfrm>
              <a:off x="5220072" y="4941168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000" dirty="0">
                  <a:solidFill>
                    <a:schemeClr val="tx1"/>
                  </a:solidFill>
                </a:rPr>
                <a:t>132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6528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F2A6BFB9-0BDB-2242-B7CB-6C914D76E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46AA0A9A-9712-7D43-BE4E-FCFAB22D2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6504-EC31-A146-B844-C8056D343877}" type="slidenum">
              <a:rPr lang="en-US" altLang="zh-TW"/>
              <a:pPr/>
              <a:t>163</a:t>
            </a:fld>
            <a:endParaRPr lang="en-US" altLang="zh-TW"/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0E262483-CEED-214B-9339-FD50C5BE3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610" y="329208"/>
            <a:ext cx="8077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Consider Parallelism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235" name="Rectangle 3">
                <a:extLst>
                  <a:ext uri="{FF2B5EF4-FFF2-40B4-BE49-F238E27FC236}">
                    <a16:creationId xmlns:a16="http://schemas.microsoft.com/office/drawing/2014/main" id="{8B3B9DF9-9D33-C041-923D-46446A2DB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36" y="1700808"/>
                <a:ext cx="9086850" cy="411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dirty="0"/>
                  <a:t>Carry out the CPU operation and I/O operation</a:t>
                </a:r>
                <a:br>
                  <a:rPr lang="en-US" altLang="zh-TW" dirty="0"/>
                </a:br>
                <a:r>
                  <a:rPr lang="en-US" altLang="zh-TW" dirty="0"/>
                  <a:t>in parallel</a:t>
                </a:r>
              </a:p>
              <a:p>
                <a:r>
                  <a:rPr lang="en-US" altLang="zh-TW" dirty="0"/>
                  <a:t>In ideal, overlap almost all the input/output time with CPU processing</a:t>
                </a:r>
              </a:p>
              <a:p>
                <a:pPr lvl="1"/>
                <a:r>
                  <a:rPr lang="en-US" altLang="zh-TW" dirty="0"/>
                  <a:t>132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TW" dirty="0"/>
                  <a:t> 12000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400" i="1" dirty="0"/>
                  <a:t> </a:t>
                </a:r>
                <a:r>
                  <a:rPr lang="en-US" altLang="zh-TW" dirty="0"/>
                  <a:t>+ 6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𝐼𝑆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</a:p>
              <a:p>
                <a:r>
                  <a:rPr lang="en-US" altLang="zh-TW" dirty="0"/>
                  <a:t>Two disks: 132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𝐼𝑂</m:t>
                        </m:r>
                      </m:sub>
                    </m:sSub>
                  </m:oMath>
                </a14:m>
                <a:r>
                  <a:rPr lang="en-US" altLang="zh-TW" dirty="0"/>
                  <a:t> is reduced to 66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𝐼𝑂</m:t>
                        </m:r>
                      </m:sub>
                    </m:sSub>
                  </m:oMath>
                </a14:m>
                <a:endParaRPr lang="en-US" altLang="zh-TW" sz="1800" i="1" dirty="0"/>
              </a:p>
            </p:txBody>
          </p:sp>
        </mc:Choice>
        <mc:Fallback xmlns="">
          <p:sp>
            <p:nvSpPr>
              <p:cNvPr id="95235" name="Rectangle 3">
                <a:extLst>
                  <a:ext uri="{FF2B5EF4-FFF2-40B4-BE49-F238E27FC236}">
                    <a16:creationId xmlns:a16="http://schemas.microsoft.com/office/drawing/2014/main" id="{8B3B9DF9-9D33-C041-923D-46446A2DB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1700808"/>
                <a:ext cx="9086850" cy="4114800"/>
              </a:xfrm>
              <a:prstGeom prst="rect">
                <a:avLst/>
              </a:prstGeom>
              <a:blipFill>
                <a:blip r:embed="rId2"/>
                <a:stretch>
                  <a:fillRect l="-418" t="-184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90605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DBA738-F1BC-A24D-8D50-B53BF02A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9F4264-C530-FE43-9BA7-60C39C0DF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A5DE83-03E3-2C43-AB24-7964789E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842233-BBE9-0E4E-8935-C30255CB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FB21-D3E3-1F47-A53A-66CFBE20FB4F}" type="slidenum">
              <a:rPr lang="en-US" altLang="zh-TW" smtClean="0"/>
              <a:pPr/>
              <a:t>164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03063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A5C264-80EB-7A42-8126-F50C6F19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Categories of Sorting Methods</a:t>
            </a:r>
          </a:p>
        </p:txBody>
      </p:sp>
      <p:sp>
        <p:nvSpPr>
          <p:cNvPr id="34819" name="Rectangle 1027">
            <a:extLst>
              <a:ext uri="{FF2B5EF4-FFF2-40B4-BE49-F238E27FC236}">
                <a16:creationId xmlns:a16="http://schemas.microsoft.com/office/drawing/2014/main" id="{05DA6F4D-AA0D-7642-B947-FDDE886C53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143000"/>
            <a:ext cx="7772400" cy="4806280"/>
          </a:xfrm>
        </p:spPr>
        <p:txBody>
          <a:bodyPr/>
          <a:lstStyle/>
          <a:p>
            <a:r>
              <a:rPr lang="en-US" altLang="zh-TW" dirty="0"/>
              <a:t>Internal Methods: Methods to be used when the list to be sorted is small enough so that the entire sort list can be carried out in the </a:t>
            </a:r>
            <a:r>
              <a:rPr lang="en-US" altLang="zh-TW" dirty="0">
                <a:solidFill>
                  <a:srgbClr val="C00000"/>
                </a:solidFill>
              </a:rPr>
              <a:t>main memory</a:t>
            </a:r>
          </a:p>
          <a:p>
            <a:pPr lvl="1"/>
            <a:r>
              <a:rPr lang="en-US" altLang="zh-TW" dirty="0"/>
              <a:t>Insertion sort, quick sort, merge sort, heap sort, and radix sort</a:t>
            </a:r>
          </a:p>
          <a:p>
            <a:r>
              <a:rPr lang="en-US" altLang="zh-TW" dirty="0"/>
              <a:t>External method: Methods to be used on larger lists</a:t>
            </a:r>
          </a:p>
        </p:txBody>
      </p:sp>
    </p:spTree>
    <p:extLst>
      <p:ext uri="{BB962C8B-B14F-4D97-AF65-F5344CB8AC3E}">
        <p14:creationId xmlns:p14="http://schemas.microsoft.com/office/powerpoint/2010/main" val="3804589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8AEB9C-58CC-974A-94CA-6D389D8D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92162E0-82DB-9542-B4BC-4D48FD1D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CHAPTER 7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72B8F4-4ABE-1A40-A13A-131C8E3D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108-B02E-CE40-89EA-BB6361139B71}" type="slidenum">
              <a:rPr lang="en-US" altLang="zh-TW" smtClean="0"/>
              <a:pPr/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64026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19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Bubble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234330" y="980728"/>
                <a:ext cx="8675340" cy="1981200"/>
              </a:xfrm>
            </p:spPr>
            <p:txBody>
              <a:bodyPr/>
              <a:lstStyle/>
              <a:p>
                <a:r>
                  <a:rPr lang="en-US" altLang="zh-TW" dirty="0"/>
                  <a:t>For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/>
                  <a:t> elements,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[1], …,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], </m:t>
                    </m:r>
                  </m:oMath>
                </a14:m>
                <a:r>
                  <a:rPr lang="en-US" altLang="zh-TW" dirty="0"/>
                  <a:t>Bubble sort consists of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−1) </m:t>
                    </m:r>
                  </m:oMath>
                </a14:m>
                <a:r>
                  <a:rPr lang="en-US" altLang="zh-TW" dirty="0"/>
                  <a:t>steps</a:t>
                </a:r>
              </a:p>
              <a:p>
                <a:r>
                  <a:rPr lang="en-US" altLang="zh-TW" dirty="0"/>
                  <a:t>In step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/>
                  <a:t>, adjacent elements in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TW" dirty="0"/>
                  <a:t> are compared and exchanged if necessary</a:t>
                </a:r>
              </a:p>
              <a:p>
                <a:r>
                  <a:rPr lang="en-US" altLang="zh-TW" dirty="0"/>
                  <a:t>After step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/>
                  <a:t>, the first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/>
                  <a:t> elements are in the correct positions</a:t>
                </a:r>
              </a:p>
            </p:txBody>
          </p:sp>
        </mc:Choice>
        <mc:Fallback xmlns="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234330" y="980728"/>
                <a:ext cx="8675340" cy="1981200"/>
              </a:xfrm>
              <a:blipFill>
                <a:blip r:embed="rId2"/>
                <a:stretch>
                  <a:fillRect l="-438" t="-3185" r="-2628" b="-713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頁尾版面配置區 2">
            <a:extLst>
              <a:ext uri="{FF2B5EF4-FFF2-40B4-BE49-F238E27FC236}">
                <a16:creationId xmlns:a16="http://schemas.microsoft.com/office/drawing/2014/main" id="{D330DEB4-54AB-0747-984B-83FA07076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4038" y="6383338"/>
            <a:ext cx="2895600" cy="457200"/>
          </a:xfrm>
        </p:spPr>
        <p:txBody>
          <a:bodyPr/>
          <a:lstStyle/>
          <a:p>
            <a:r>
              <a:rPr lang="en-US" altLang="zh-TW" dirty="0"/>
              <a:t>CHAPTER 7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E1E14B4-5DA9-4145-ACF5-04385B025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640" y="3927300"/>
            <a:ext cx="2886719" cy="243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26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A5C264-80EB-7A42-8126-F50C6F19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Collection of Records</a:t>
            </a:r>
          </a:p>
        </p:txBody>
      </p:sp>
      <p:sp>
        <p:nvSpPr>
          <p:cNvPr id="34819" name="Rectangle 1027">
            <a:extLst>
              <a:ext uri="{FF2B5EF4-FFF2-40B4-BE49-F238E27FC236}">
                <a16:creationId xmlns:a16="http://schemas.microsoft.com/office/drawing/2014/main" id="{05DA6F4D-AA0D-7642-B947-FDDE886C53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143000"/>
            <a:ext cx="7772400" cy="1981200"/>
          </a:xfrm>
        </p:spPr>
        <p:txBody>
          <a:bodyPr/>
          <a:lstStyle/>
          <a:p>
            <a:r>
              <a:rPr lang="en-US" altLang="zh-TW" dirty="0"/>
              <a:t>We use </a:t>
            </a:r>
            <a:r>
              <a:rPr lang="en-US" altLang="zh-TW" i="1" dirty="0">
                <a:solidFill>
                  <a:srgbClr val="0070C0"/>
                </a:solidFill>
              </a:rPr>
              <a:t>list</a:t>
            </a:r>
            <a:r>
              <a:rPr lang="en-US" altLang="zh-TW" dirty="0"/>
              <a:t> to mean a collection of records</a:t>
            </a:r>
          </a:p>
          <a:p>
            <a:r>
              <a:rPr lang="en-US" altLang="zh-TW" dirty="0"/>
              <a:t>The fields used to distinguish among the records are known as </a:t>
            </a:r>
            <a:r>
              <a:rPr lang="en-US" altLang="zh-TW" i="1" dirty="0">
                <a:solidFill>
                  <a:srgbClr val="C00000"/>
                </a:solidFill>
              </a:rPr>
              <a:t>keys</a:t>
            </a:r>
          </a:p>
          <a:p>
            <a:r>
              <a:rPr lang="en-US" altLang="zh-TW" dirty="0"/>
              <a:t>Telephone directory</a:t>
            </a:r>
          </a:p>
          <a:p>
            <a:pPr lvl="1"/>
            <a:r>
              <a:rPr lang="en-US" altLang="zh-TW" dirty="0"/>
              <a:t>Each record has three fields: name, address, and phone number</a:t>
            </a:r>
          </a:p>
          <a:p>
            <a:pPr lvl="1"/>
            <a:r>
              <a:rPr lang="en-US" altLang="zh-TW" dirty="0"/>
              <a:t>The key is usually the person’s name</a:t>
            </a:r>
          </a:p>
          <a:p>
            <a:r>
              <a:rPr lang="en-US" altLang="zh-TW" dirty="0"/>
              <a:t>The list can be stored in position 1 through </a:t>
            </a:r>
            <a:r>
              <a:rPr lang="en-US" altLang="zh-TW" i="1" dirty="0"/>
              <a:t>n</a:t>
            </a:r>
            <a:r>
              <a:rPr lang="en-US" altLang="zh-TW" dirty="0"/>
              <a:t> of an array</a:t>
            </a:r>
          </a:p>
        </p:txBody>
      </p:sp>
    </p:spTree>
    <p:extLst>
      <p:ext uri="{BB962C8B-B14F-4D97-AF65-F5344CB8AC3E}">
        <p14:creationId xmlns:p14="http://schemas.microsoft.com/office/powerpoint/2010/main" val="2018119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9D998FD9-7933-5A4C-9C6F-5242C4CC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B60B0029-769B-B049-9128-28B53896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7F20-079F-EC42-B686-CCEB8FC58E38}" type="slidenum">
              <a:rPr lang="en-US" altLang="zh-TW"/>
              <a:pPr/>
              <a:t>20</a:t>
            </a:fld>
            <a:endParaRPr lang="en-US" altLang="zh-TW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212A539C-0766-C645-BB1B-2DBEF75DC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12879"/>
            <a:ext cx="8458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Bubble Sort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7BEE47F-7296-8740-9FF9-76E0B6C6B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351399"/>
              </p:ext>
            </p:extLst>
          </p:nvPr>
        </p:nvGraphicFramePr>
        <p:xfrm>
          <a:off x="312738" y="1042978"/>
          <a:ext cx="8195430" cy="5340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17880">
                  <a:extLst>
                    <a:ext uri="{9D8B030D-6E8A-4147-A177-3AD203B41FA5}">
                      <a16:colId xmlns:a16="http://schemas.microsoft.com/office/drawing/2014/main" val="4254105702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2756510626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3702147382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2317023609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890039235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2683570046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2362343028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2246362756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3379136339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498487607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64030180"/>
                    </a:ext>
                  </a:extLst>
                </a:gridCol>
              </a:tblGrid>
              <a:tr h="85936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0047086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6816905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0997475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9705616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736896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5241635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0105702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635302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8071011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7882230"/>
                  </a:ext>
                </a:extLst>
              </a:tr>
            </a:tbl>
          </a:graphicData>
        </a:graphic>
      </p:graphicFrame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F9DF21BD-43A6-AB4C-89C7-02BEE8D61696}"/>
              </a:ext>
            </a:extLst>
          </p:cNvPr>
          <p:cNvCxnSpPr/>
          <p:nvPr/>
        </p:nvCxnSpPr>
        <p:spPr bwMode="auto">
          <a:xfrm>
            <a:off x="7524328" y="1412776"/>
            <a:ext cx="504056" cy="0"/>
          </a:xfrm>
          <a:prstGeom prst="straightConnector1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DBB1B97F-953D-3F4B-8ADD-D6228D7CE9D0}"/>
              </a:ext>
            </a:extLst>
          </p:cNvPr>
          <p:cNvCxnSpPr/>
          <p:nvPr/>
        </p:nvCxnSpPr>
        <p:spPr bwMode="auto">
          <a:xfrm>
            <a:off x="6804248" y="2204864"/>
            <a:ext cx="504056" cy="0"/>
          </a:xfrm>
          <a:prstGeom prst="straightConnector1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8A1559FA-5D7E-AE47-ABA4-C330953A02EA}"/>
              </a:ext>
            </a:extLst>
          </p:cNvPr>
          <p:cNvCxnSpPr/>
          <p:nvPr/>
        </p:nvCxnSpPr>
        <p:spPr bwMode="auto">
          <a:xfrm>
            <a:off x="6018982" y="2780928"/>
            <a:ext cx="504056" cy="0"/>
          </a:xfrm>
          <a:prstGeom prst="straightConnector1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8FECB248-7D7E-9A45-914E-2883E76D60AD}"/>
              </a:ext>
            </a:extLst>
          </p:cNvPr>
          <p:cNvCxnSpPr/>
          <p:nvPr/>
        </p:nvCxnSpPr>
        <p:spPr bwMode="auto">
          <a:xfrm>
            <a:off x="5292080" y="3284984"/>
            <a:ext cx="504056" cy="0"/>
          </a:xfrm>
          <a:prstGeom prst="straightConnector1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5502C602-CBBC-9848-ACC8-0C49F5196BE2}"/>
              </a:ext>
            </a:extLst>
          </p:cNvPr>
          <p:cNvCxnSpPr/>
          <p:nvPr/>
        </p:nvCxnSpPr>
        <p:spPr bwMode="auto">
          <a:xfrm>
            <a:off x="4572000" y="3789040"/>
            <a:ext cx="504056" cy="0"/>
          </a:xfrm>
          <a:prstGeom prst="straightConnector1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3378D5C2-C35A-5744-96E8-A42E4A58EC1C}"/>
              </a:ext>
            </a:extLst>
          </p:cNvPr>
          <p:cNvCxnSpPr/>
          <p:nvPr/>
        </p:nvCxnSpPr>
        <p:spPr bwMode="auto">
          <a:xfrm>
            <a:off x="3779912" y="4293096"/>
            <a:ext cx="504056" cy="0"/>
          </a:xfrm>
          <a:prstGeom prst="straightConnector1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868EB52-FF59-0D49-BA29-173B45704880}"/>
              </a:ext>
            </a:extLst>
          </p:cNvPr>
          <p:cNvCxnSpPr/>
          <p:nvPr/>
        </p:nvCxnSpPr>
        <p:spPr bwMode="auto">
          <a:xfrm>
            <a:off x="3094038" y="4797152"/>
            <a:ext cx="504056" cy="0"/>
          </a:xfrm>
          <a:prstGeom prst="straightConnector1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2F9C44E-CE94-624F-924C-6140FBA5E781}"/>
              </a:ext>
            </a:extLst>
          </p:cNvPr>
          <p:cNvCxnSpPr/>
          <p:nvPr/>
        </p:nvCxnSpPr>
        <p:spPr bwMode="auto">
          <a:xfrm>
            <a:off x="2339752" y="5301208"/>
            <a:ext cx="504056" cy="0"/>
          </a:xfrm>
          <a:prstGeom prst="straightConnector1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1715C7A2-13C4-084E-8443-07BAB9012E2F}"/>
              </a:ext>
            </a:extLst>
          </p:cNvPr>
          <p:cNvCxnSpPr/>
          <p:nvPr/>
        </p:nvCxnSpPr>
        <p:spPr bwMode="auto">
          <a:xfrm>
            <a:off x="1619672" y="5805264"/>
            <a:ext cx="504056" cy="0"/>
          </a:xfrm>
          <a:prstGeom prst="straightConnector1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27571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9D998FD9-7933-5A4C-9C6F-5242C4CC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B60B0029-769B-B049-9128-28B53896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7F20-079F-EC42-B686-CCEB8FC58E38}" type="slidenum">
              <a:rPr lang="en-US" altLang="zh-TW"/>
              <a:pPr/>
              <a:t>21</a:t>
            </a:fld>
            <a:endParaRPr lang="en-US" altLang="zh-TW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212A539C-0766-C645-BB1B-2DBEF75DC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12879"/>
            <a:ext cx="8458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Bubble Sort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7BEE47F-7296-8740-9FF9-76E0B6C6B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03458"/>
              </p:ext>
            </p:extLst>
          </p:nvPr>
        </p:nvGraphicFramePr>
        <p:xfrm>
          <a:off x="312738" y="1042978"/>
          <a:ext cx="8195430" cy="5340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17880">
                  <a:extLst>
                    <a:ext uri="{9D8B030D-6E8A-4147-A177-3AD203B41FA5}">
                      <a16:colId xmlns:a16="http://schemas.microsoft.com/office/drawing/2014/main" val="4254105702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2756510626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3702147382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2317023609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890039235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2683570046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2362343028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2246362756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3379136339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498487607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64030180"/>
                    </a:ext>
                  </a:extLst>
                </a:gridCol>
              </a:tblGrid>
              <a:tr h="85936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0047086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6816905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2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0997475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3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9705616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4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736896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5241635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0105702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635302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8071011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7135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4572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22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Selection Sort</a:t>
            </a:r>
          </a:p>
        </p:txBody>
      </p:sp>
      <p:sp>
        <p:nvSpPr>
          <p:cNvPr id="34819" name="Rectangle 1027">
            <a:extLst>
              <a:ext uri="{FF2B5EF4-FFF2-40B4-BE49-F238E27FC236}">
                <a16:creationId xmlns:a16="http://schemas.microsoft.com/office/drawing/2014/main" id="{05DA6F4D-AA0D-7642-B947-FDDE886C53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8660" y="980728"/>
            <a:ext cx="8206680" cy="1981200"/>
          </a:xfrm>
        </p:spPr>
        <p:txBody>
          <a:bodyPr/>
          <a:lstStyle/>
          <a:p>
            <a:r>
              <a:rPr lang="en-US" altLang="zh-TW" dirty="0"/>
              <a:t>Hypothesis: we know how to sort </a:t>
            </a:r>
            <a:r>
              <a:rPr lang="en-US" altLang="zh-TW" dirty="0">
                <a:solidFill>
                  <a:srgbClr val="C00000"/>
                </a:solidFill>
              </a:rPr>
              <a:t>k-1 elements</a:t>
            </a:r>
          </a:p>
          <a:p>
            <a:r>
              <a:rPr lang="en-US" altLang="zh-TW" dirty="0"/>
              <a:t>Induction on a special </a:t>
            </a:r>
            <a:r>
              <a:rPr lang="en-US" altLang="zh-TW" dirty="0">
                <a:solidFill>
                  <a:srgbClr val="00B050"/>
                </a:solidFill>
              </a:rPr>
              <a:t>k-</a:t>
            </a:r>
            <a:r>
              <a:rPr lang="en-US" altLang="zh-TW" dirty="0" err="1">
                <a:solidFill>
                  <a:srgbClr val="00B050"/>
                </a:solidFill>
              </a:rPr>
              <a:t>th</a:t>
            </a:r>
            <a:r>
              <a:rPr lang="en-US" altLang="zh-TW" dirty="0">
                <a:solidFill>
                  <a:srgbClr val="00B050"/>
                </a:solidFill>
              </a:rPr>
              <a:t> element</a:t>
            </a:r>
          </a:p>
          <a:p>
            <a:pPr lvl="1"/>
            <a:r>
              <a:rPr lang="en-US" altLang="zh-TW" dirty="0"/>
              <a:t>Given sorted k-1 elements</a:t>
            </a:r>
          </a:p>
          <a:p>
            <a:pPr lvl="1"/>
            <a:r>
              <a:rPr lang="en-US" altLang="zh-TW" dirty="0"/>
              <a:t>Select the minimal element from unsorted as the n-</a:t>
            </a:r>
            <a:r>
              <a:rPr lang="en-US" altLang="zh-TW" dirty="0" err="1"/>
              <a:t>th</a:t>
            </a:r>
            <a:r>
              <a:rPr lang="en-US" altLang="zh-TW" dirty="0"/>
              <a:t> element by scanning the n-(k-1) sorted elements</a:t>
            </a:r>
          </a:p>
          <a:p>
            <a:pPr lvl="1"/>
            <a:r>
              <a:rPr lang="en-US" altLang="zh-TW" dirty="0"/>
              <a:t>Put in correct place by swapping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EA35DA73-26FE-B24F-87B0-7C21B1F70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037172"/>
              </p:ext>
            </p:extLst>
          </p:nvPr>
        </p:nvGraphicFramePr>
        <p:xfrm>
          <a:off x="1851694" y="5224497"/>
          <a:ext cx="2687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990">
                  <a:extLst>
                    <a:ext uri="{9D8B030D-6E8A-4147-A177-3AD203B41FA5}">
                      <a16:colId xmlns:a16="http://schemas.microsoft.com/office/drawing/2014/main" val="1559402600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1236818095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605851257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1357180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78428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482B0151-5511-BB4D-940C-B643F5C29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371280"/>
              </p:ext>
            </p:extLst>
          </p:nvPr>
        </p:nvGraphicFramePr>
        <p:xfrm>
          <a:off x="4716016" y="5229200"/>
          <a:ext cx="26879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990">
                  <a:extLst>
                    <a:ext uri="{9D8B030D-6E8A-4147-A177-3AD203B41FA5}">
                      <a16:colId xmlns:a16="http://schemas.microsoft.com/office/drawing/2014/main" val="1559402600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1236818095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605851257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1357180771"/>
                    </a:ext>
                  </a:extLst>
                </a:gridCol>
              </a:tblGrid>
              <a:tr h="29412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min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78428"/>
                  </a:ext>
                </a:extLst>
              </a:tr>
            </a:tbl>
          </a:graphicData>
        </a:graphic>
      </p:graphicFrame>
      <p:sp>
        <p:nvSpPr>
          <p:cNvPr id="21" name="文字方塊 20">
            <a:extLst>
              <a:ext uri="{FF2B5EF4-FFF2-40B4-BE49-F238E27FC236}">
                <a16:creationId xmlns:a16="http://schemas.microsoft.com/office/drawing/2014/main" id="{9648BE7D-9F42-F548-8CE6-E3C06AF5AD64}"/>
              </a:ext>
            </a:extLst>
          </p:cNvPr>
          <p:cNvSpPr txBox="1"/>
          <p:nvPr/>
        </p:nvSpPr>
        <p:spPr>
          <a:xfrm>
            <a:off x="2645471" y="5652006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Sorted</a:t>
            </a:r>
            <a:endParaRPr kumimoji="1"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5474642-5CC1-0249-B9F1-7CAD1E9FB356}"/>
              </a:ext>
            </a:extLst>
          </p:cNvPr>
          <p:cNvSpPr txBox="1"/>
          <p:nvPr/>
        </p:nvSpPr>
        <p:spPr>
          <a:xfrm>
            <a:off x="5403406" y="6152505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Unsorted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D2CD5EB-3EB2-1E45-B0A9-FF04E025B07E}"/>
              </a:ext>
            </a:extLst>
          </p:cNvPr>
          <p:cNvSpPr txBox="1"/>
          <p:nvPr/>
        </p:nvSpPr>
        <p:spPr>
          <a:xfrm>
            <a:off x="2038943" y="479715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9DA1DA7-6DA1-6443-832A-8DA7C8958555}"/>
              </a:ext>
            </a:extLst>
          </p:cNvPr>
          <p:cNvSpPr txBox="1"/>
          <p:nvPr/>
        </p:nvSpPr>
        <p:spPr>
          <a:xfrm>
            <a:off x="2647408" y="48082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6B206E6-26D2-6E4E-8812-6D27F136A868}"/>
              </a:ext>
            </a:extLst>
          </p:cNvPr>
          <p:cNvSpPr txBox="1"/>
          <p:nvPr/>
        </p:nvSpPr>
        <p:spPr>
          <a:xfrm>
            <a:off x="3219846" y="4808244"/>
            <a:ext cx="487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…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DDF83BC-D033-A44C-900D-D29BD1718680}"/>
              </a:ext>
            </a:extLst>
          </p:cNvPr>
          <p:cNvSpPr txBox="1"/>
          <p:nvPr/>
        </p:nvSpPr>
        <p:spPr>
          <a:xfrm>
            <a:off x="3943275" y="4808244"/>
            <a:ext cx="64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k-1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C3A5CBA-0CAA-6349-BE54-139516834BD5}"/>
              </a:ext>
            </a:extLst>
          </p:cNvPr>
          <p:cNvSpPr txBox="1"/>
          <p:nvPr/>
        </p:nvSpPr>
        <p:spPr>
          <a:xfrm>
            <a:off x="4899277" y="4808244"/>
            <a:ext cx="64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k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A9C4C0E-8B64-414F-80FD-9CA16535CBD3}"/>
              </a:ext>
            </a:extLst>
          </p:cNvPr>
          <p:cNvSpPr txBox="1"/>
          <p:nvPr/>
        </p:nvSpPr>
        <p:spPr>
          <a:xfrm>
            <a:off x="5799194" y="4808243"/>
            <a:ext cx="64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…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0EC3E63-ED33-DE4A-A740-95405DD160EC}"/>
              </a:ext>
            </a:extLst>
          </p:cNvPr>
          <p:cNvSpPr txBox="1"/>
          <p:nvPr/>
        </p:nvSpPr>
        <p:spPr>
          <a:xfrm>
            <a:off x="6787825" y="4827141"/>
            <a:ext cx="64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6" name="手繪多邊形 35">
            <a:extLst>
              <a:ext uri="{FF2B5EF4-FFF2-40B4-BE49-F238E27FC236}">
                <a16:creationId xmlns:a16="http://schemas.microsoft.com/office/drawing/2014/main" id="{5297D9AF-6FCA-644F-9294-E73293C12C5E}"/>
              </a:ext>
            </a:extLst>
          </p:cNvPr>
          <p:cNvSpPr/>
          <p:nvPr/>
        </p:nvSpPr>
        <p:spPr bwMode="auto">
          <a:xfrm>
            <a:off x="4984783" y="5646476"/>
            <a:ext cx="1462084" cy="461665"/>
          </a:xfrm>
          <a:custGeom>
            <a:avLst/>
            <a:gdLst>
              <a:gd name="connsiteX0" fmla="*/ 1803042 w 1803042"/>
              <a:gd name="connsiteY0" fmla="*/ 12878 h 425018"/>
              <a:gd name="connsiteX1" fmla="*/ 1429555 w 1803042"/>
              <a:gd name="connsiteY1" fmla="*/ 425002 h 425018"/>
              <a:gd name="connsiteX2" fmla="*/ 0 w 1803042"/>
              <a:gd name="connsiteY2" fmla="*/ 0 h 42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3042" h="425018">
                <a:moveTo>
                  <a:pt x="1803042" y="12878"/>
                </a:moveTo>
                <a:cubicBezTo>
                  <a:pt x="1766552" y="220013"/>
                  <a:pt x="1730062" y="427148"/>
                  <a:pt x="1429555" y="425002"/>
                </a:cubicBezTo>
                <a:cubicBezTo>
                  <a:pt x="1129048" y="422856"/>
                  <a:pt x="285482" y="98738"/>
                  <a:pt x="0" y="0"/>
                </a:cubicBezTo>
              </a:path>
            </a:pathLst>
          </a:custGeom>
          <a:noFill/>
          <a:ln w="762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6383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9D998FD9-7933-5A4C-9C6F-5242C4CC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B60B0029-769B-B049-9128-28B53896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7F20-079F-EC42-B686-CCEB8FC58E38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212A539C-0766-C645-BB1B-2DBEF75DC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12879"/>
            <a:ext cx="8458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Selection Sort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7BEE47F-7296-8740-9FF9-76E0B6C6B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453842"/>
              </p:ext>
            </p:extLst>
          </p:nvPr>
        </p:nvGraphicFramePr>
        <p:xfrm>
          <a:off x="312738" y="1042978"/>
          <a:ext cx="8195430" cy="5340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17880">
                  <a:extLst>
                    <a:ext uri="{9D8B030D-6E8A-4147-A177-3AD203B41FA5}">
                      <a16:colId xmlns:a16="http://schemas.microsoft.com/office/drawing/2014/main" val="4254105702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2756510626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3702147382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2317023609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890039235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2683570046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2362343028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2246362756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3379136339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498487607"/>
                    </a:ext>
                  </a:extLst>
                </a:gridCol>
                <a:gridCol w="737755">
                  <a:extLst>
                    <a:ext uri="{9D8B030D-6E8A-4147-A177-3AD203B41FA5}">
                      <a16:colId xmlns:a16="http://schemas.microsoft.com/office/drawing/2014/main" val="64030180"/>
                    </a:ext>
                  </a:extLst>
                </a:gridCol>
              </a:tblGrid>
              <a:tr h="85936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0047086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6816905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2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0997475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3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9705616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4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736896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5241635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0105702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635302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8071011"/>
                  </a:ext>
                </a:extLst>
              </a:tr>
              <a:tr h="49788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7135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703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C7D9B7D9-4219-5040-A15D-F3EBBE49F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7ACE87D8-AA8F-5142-8FAE-67056E4F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6A098-030E-2245-81D2-D841030DF703}" type="slidenum">
              <a:rPr lang="en-US" altLang="zh-TW"/>
              <a:pPr/>
              <a:t>24</a:t>
            </a:fld>
            <a:endParaRPr lang="en-US" altLang="zh-TW"/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66FE40B3-E95E-0D4C-91E0-68EFF2D29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8" y="10116"/>
            <a:ext cx="8001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Selection Sort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3FA38E1B-9114-FF46-9C15-00550F61C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266031"/>
            <a:ext cx="90868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void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selectionSort</a:t>
            </a:r>
            <a:r>
              <a:rPr lang="en-US" altLang="zh-TW" sz="2400" b="1" dirty="0">
                <a:latin typeface="Courier New" panose="02070309020205020404" pitchFamily="49" charset="0"/>
              </a:rPr>
              <a:t>(element a[],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n)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i, j, temp,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minpos</a:t>
            </a:r>
            <a:r>
              <a:rPr lang="en-US" altLang="zh-TW" sz="24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for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= 1;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&lt; n; i++) 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minpos</a:t>
            </a:r>
            <a:r>
              <a:rPr lang="en-US" altLang="zh-TW" sz="2400" b="1" dirty="0">
                <a:latin typeface="Courier New" panose="02070309020205020404" pitchFamily="49" charset="0"/>
              </a:rPr>
              <a:t> =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for (j = i+1; j &lt;= n;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j++</a:t>
            </a:r>
            <a:r>
              <a:rPr lang="en-US" altLang="zh-TW" sz="2400" b="1" dirty="0">
                <a:latin typeface="Courier New" panose="02070309020205020404" pitchFamily="49" charset="0"/>
              </a:rPr>
              <a:t>) {</a:t>
            </a:r>
          </a:p>
          <a:p>
            <a:pPr>
              <a:lnSpc>
                <a:spcPct val="80000"/>
              </a:lnSpc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if (a[j].key &lt; a[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minpos</a:t>
            </a:r>
            <a:r>
              <a:rPr lang="en-US" altLang="zh-TW" sz="2400" b="1" dirty="0">
                <a:latin typeface="Courier New" panose="02070309020205020404" pitchFamily="49" charset="0"/>
              </a:rPr>
              <a:t>].key)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minpos</a:t>
            </a:r>
            <a:r>
              <a:rPr lang="en-US" altLang="zh-TW" sz="2400" b="1" dirty="0">
                <a:latin typeface="Courier New" panose="02070309020205020404" pitchFamily="49" charset="0"/>
              </a:rPr>
              <a:t> = j;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temp = a[i]; a[i] = a[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minpos</a:t>
            </a:r>
            <a:r>
              <a:rPr lang="en-US" altLang="zh-TW" sz="2400" b="1" dirty="0">
                <a:latin typeface="Courier New" panose="02070309020205020404" pitchFamily="49" charset="0"/>
              </a:rPr>
              <a:t>];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a[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minpos</a:t>
            </a:r>
            <a:r>
              <a:rPr lang="en-US" altLang="zh-TW" sz="2400" b="1" dirty="0">
                <a:latin typeface="Courier New" panose="02070309020205020404" pitchFamily="49" charset="0"/>
              </a:rPr>
              <a:t>] = temp;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AACB254-D3DA-1040-B5E9-CF948E2B0449}"/>
              </a:ext>
            </a:extLst>
          </p:cNvPr>
          <p:cNvSpPr/>
          <p:nvPr/>
        </p:nvSpPr>
        <p:spPr>
          <a:xfrm>
            <a:off x="611114" y="5805264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u="sng" dirty="0">
                <a:solidFill>
                  <a:schemeClr val="tx1"/>
                </a:solidFill>
              </a:rPr>
              <a:t>*Program 1.7: </a:t>
            </a:r>
            <a:r>
              <a:rPr lang="en-US" altLang="zh-TW" u="sng" dirty="0">
                <a:solidFill>
                  <a:schemeClr val="tx1"/>
                </a:solidFill>
              </a:rPr>
              <a:t>Selection sort (p.11)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614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25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Insertion Sort</a:t>
            </a:r>
          </a:p>
        </p:txBody>
      </p:sp>
      <p:sp>
        <p:nvSpPr>
          <p:cNvPr id="34819" name="Rectangle 1027">
            <a:extLst>
              <a:ext uri="{FF2B5EF4-FFF2-40B4-BE49-F238E27FC236}">
                <a16:creationId xmlns:a16="http://schemas.microsoft.com/office/drawing/2014/main" id="{05DA6F4D-AA0D-7642-B947-FDDE886C53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8660" y="980728"/>
            <a:ext cx="8206680" cy="1981200"/>
          </a:xfrm>
        </p:spPr>
        <p:txBody>
          <a:bodyPr/>
          <a:lstStyle/>
          <a:p>
            <a:r>
              <a:rPr lang="en-US" altLang="zh-TW" dirty="0"/>
              <a:t>Hypothesis: we know how to sort </a:t>
            </a:r>
            <a:r>
              <a:rPr lang="en-US" altLang="zh-TW" dirty="0">
                <a:solidFill>
                  <a:srgbClr val="C00000"/>
                </a:solidFill>
              </a:rPr>
              <a:t>k-1 elements</a:t>
            </a:r>
          </a:p>
          <a:p>
            <a:r>
              <a:rPr lang="en-US" altLang="zh-TW" dirty="0"/>
              <a:t>Induction on the </a:t>
            </a:r>
            <a:r>
              <a:rPr lang="en-US" altLang="zh-TW" dirty="0">
                <a:solidFill>
                  <a:srgbClr val="00B050"/>
                </a:solidFill>
              </a:rPr>
              <a:t>k-</a:t>
            </a:r>
            <a:r>
              <a:rPr lang="en-US" altLang="zh-TW" dirty="0" err="1">
                <a:solidFill>
                  <a:srgbClr val="00B050"/>
                </a:solidFill>
              </a:rPr>
              <a:t>th</a:t>
            </a:r>
            <a:r>
              <a:rPr lang="en-US" altLang="zh-TW" dirty="0">
                <a:solidFill>
                  <a:srgbClr val="00B050"/>
                </a:solidFill>
              </a:rPr>
              <a:t> element</a:t>
            </a:r>
          </a:p>
          <a:p>
            <a:pPr lvl="1"/>
            <a:r>
              <a:rPr lang="en-US" altLang="zh-TW" dirty="0"/>
              <a:t>Given sorted k-1 elements</a:t>
            </a:r>
          </a:p>
          <a:p>
            <a:pPr lvl="1"/>
            <a:r>
              <a:rPr lang="en-US" altLang="zh-TW" dirty="0"/>
              <a:t>Put the k-</a:t>
            </a:r>
            <a:r>
              <a:rPr lang="en-US" altLang="zh-TW" dirty="0" err="1"/>
              <a:t>th</a:t>
            </a:r>
            <a:r>
              <a:rPr lang="en-US" altLang="zh-TW" dirty="0"/>
              <a:t> element in its correct place by scanning the k-1 sorted elements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A0FDB3B-A2BB-3B44-BBAC-6D7ABDB4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478" y="3827645"/>
            <a:ext cx="3240360" cy="170239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42CDE91-B90D-6647-945C-D5011F614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181" y="3609906"/>
            <a:ext cx="2999754" cy="2528364"/>
          </a:xfrm>
          <a:prstGeom prst="rect">
            <a:avLst/>
          </a:prstGeom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01489C23-6D98-BB4A-8A4A-E5D32DEE00DB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5944577"/>
          <a:ext cx="2687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990">
                  <a:extLst>
                    <a:ext uri="{9D8B030D-6E8A-4147-A177-3AD203B41FA5}">
                      <a16:colId xmlns:a16="http://schemas.microsoft.com/office/drawing/2014/main" val="1559402600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1236818095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605851257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1357180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correct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78428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680B2EF5-B967-2946-A7CE-14C62E96D6F4}"/>
              </a:ext>
            </a:extLst>
          </p:cNvPr>
          <p:cNvGraphicFramePr>
            <a:graphicFrameLocks noGrp="1"/>
          </p:cNvGraphicFramePr>
          <p:nvPr/>
        </p:nvGraphicFramePr>
        <p:xfrm>
          <a:off x="2971826" y="5949280"/>
          <a:ext cx="26879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990">
                  <a:extLst>
                    <a:ext uri="{9D8B030D-6E8A-4147-A177-3AD203B41FA5}">
                      <a16:colId xmlns:a16="http://schemas.microsoft.com/office/drawing/2014/main" val="1559402600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1236818095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605851257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1357180771"/>
                    </a:ext>
                  </a:extLst>
                </a:gridCol>
              </a:tblGrid>
              <a:tr h="29412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78428"/>
                  </a:ext>
                </a:extLst>
              </a:tr>
            </a:tbl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CCC5B9-7C67-6443-BDA8-C68A7CF589BE}"/>
              </a:ext>
            </a:extLst>
          </p:cNvPr>
          <p:cNvSpPr txBox="1"/>
          <p:nvPr/>
        </p:nvSpPr>
        <p:spPr>
          <a:xfrm>
            <a:off x="519057" y="6366556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Sorted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9A4E74B-5E67-6D4B-B79C-DEDA725BECD6}"/>
              </a:ext>
            </a:extLst>
          </p:cNvPr>
          <p:cNvSpPr txBox="1"/>
          <p:nvPr/>
        </p:nvSpPr>
        <p:spPr>
          <a:xfrm>
            <a:off x="3753142" y="6320186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Unsorted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7B7E6E4-4B56-DE42-A027-76DDC738B3B9}"/>
              </a:ext>
            </a:extLst>
          </p:cNvPr>
          <p:cNvSpPr txBox="1"/>
          <p:nvPr/>
        </p:nvSpPr>
        <p:spPr>
          <a:xfrm>
            <a:off x="294753" y="551723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E2CFE5A-BCD4-5743-A51C-F478AB0E3275}"/>
              </a:ext>
            </a:extLst>
          </p:cNvPr>
          <p:cNvSpPr txBox="1"/>
          <p:nvPr/>
        </p:nvSpPr>
        <p:spPr>
          <a:xfrm>
            <a:off x="903218" y="552832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5FA4E21-BE06-FE4C-B2E1-128878F4E86A}"/>
              </a:ext>
            </a:extLst>
          </p:cNvPr>
          <p:cNvSpPr txBox="1"/>
          <p:nvPr/>
        </p:nvSpPr>
        <p:spPr>
          <a:xfrm>
            <a:off x="1475656" y="5528324"/>
            <a:ext cx="487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…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9E217F1-FFFB-D14E-8F9C-AA8480D0D7B5}"/>
              </a:ext>
            </a:extLst>
          </p:cNvPr>
          <p:cNvSpPr txBox="1"/>
          <p:nvPr/>
        </p:nvSpPr>
        <p:spPr>
          <a:xfrm>
            <a:off x="2199085" y="5528324"/>
            <a:ext cx="64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k-1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1FA25C1-2928-7B42-AD62-0E87947B39C6}"/>
              </a:ext>
            </a:extLst>
          </p:cNvPr>
          <p:cNvSpPr txBox="1"/>
          <p:nvPr/>
        </p:nvSpPr>
        <p:spPr>
          <a:xfrm>
            <a:off x="3155087" y="5528324"/>
            <a:ext cx="64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k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3FB6785-D4A0-054F-BADF-D66337B75C9F}"/>
              </a:ext>
            </a:extLst>
          </p:cNvPr>
          <p:cNvSpPr txBox="1"/>
          <p:nvPr/>
        </p:nvSpPr>
        <p:spPr>
          <a:xfrm>
            <a:off x="4055004" y="5528323"/>
            <a:ext cx="64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…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604235B-81A5-B349-BA25-07B45942F432}"/>
              </a:ext>
            </a:extLst>
          </p:cNvPr>
          <p:cNvSpPr txBox="1"/>
          <p:nvPr/>
        </p:nvSpPr>
        <p:spPr>
          <a:xfrm>
            <a:off x="5043635" y="5547221"/>
            <a:ext cx="64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手繪多邊形 27">
            <a:extLst>
              <a:ext uri="{FF2B5EF4-FFF2-40B4-BE49-F238E27FC236}">
                <a16:creationId xmlns:a16="http://schemas.microsoft.com/office/drawing/2014/main" id="{1BBB8A07-6D65-FA46-8B7F-882985D745B5}"/>
              </a:ext>
            </a:extLst>
          </p:cNvPr>
          <p:cNvSpPr/>
          <p:nvPr/>
        </p:nvSpPr>
        <p:spPr bwMode="auto">
          <a:xfrm>
            <a:off x="1506828" y="6349285"/>
            <a:ext cx="1803042" cy="425018"/>
          </a:xfrm>
          <a:custGeom>
            <a:avLst/>
            <a:gdLst>
              <a:gd name="connsiteX0" fmla="*/ 1803042 w 1803042"/>
              <a:gd name="connsiteY0" fmla="*/ 12878 h 425018"/>
              <a:gd name="connsiteX1" fmla="*/ 1429555 w 1803042"/>
              <a:gd name="connsiteY1" fmla="*/ 425002 h 425018"/>
              <a:gd name="connsiteX2" fmla="*/ 0 w 1803042"/>
              <a:gd name="connsiteY2" fmla="*/ 0 h 42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3042" h="425018">
                <a:moveTo>
                  <a:pt x="1803042" y="12878"/>
                </a:moveTo>
                <a:cubicBezTo>
                  <a:pt x="1766552" y="220013"/>
                  <a:pt x="1730062" y="427148"/>
                  <a:pt x="1429555" y="425002"/>
                </a:cubicBezTo>
                <a:cubicBezTo>
                  <a:pt x="1129048" y="422856"/>
                  <a:pt x="285482" y="98738"/>
                  <a:pt x="0" y="0"/>
                </a:cubicBezTo>
              </a:path>
            </a:pathLst>
          </a:custGeom>
          <a:noFill/>
          <a:ln w="762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4543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9D998FD9-7933-5A4C-9C6F-5242C4CC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B60B0029-769B-B049-9128-28B53896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7F20-079F-EC42-B686-CCEB8FC58E38}" type="slidenum">
              <a:rPr lang="en-US" altLang="zh-TW"/>
              <a:pPr/>
              <a:t>26</a:t>
            </a:fld>
            <a:endParaRPr lang="en-US" altLang="zh-TW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212A539C-0766-C645-BB1B-2DBEF75DC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12879"/>
            <a:ext cx="8458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Insertion Sort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DCDEB38-8150-0743-BD06-17B7B912B0FF}"/>
              </a:ext>
            </a:extLst>
          </p:cNvPr>
          <p:cNvGrpSpPr/>
          <p:nvPr/>
        </p:nvGrpSpPr>
        <p:grpSpPr>
          <a:xfrm>
            <a:off x="672306" y="970030"/>
            <a:ext cx="7739063" cy="5646738"/>
            <a:chOff x="1219200" y="838200"/>
            <a:chExt cx="7739063" cy="5646738"/>
          </a:xfrm>
        </p:grpSpPr>
        <p:graphicFrame>
          <p:nvGraphicFramePr>
            <p:cNvPr id="39939" name="Object 3">
              <a:extLst>
                <a:ext uri="{FF2B5EF4-FFF2-40B4-BE49-F238E27FC236}">
                  <a16:creationId xmlns:a16="http://schemas.microsoft.com/office/drawing/2014/main" id="{13BA79CB-842B-F64A-BEDF-188A4C225FC4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255713" y="1492250"/>
            <a:ext cx="7702550" cy="4992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370" name="文件" r:id="rId3" imgW="19964400" imgH="19202400" progId="Word.Document.8">
                    <p:embed/>
                  </p:oleObj>
                </mc:Choice>
                <mc:Fallback>
                  <p:oleObj name="文件" r:id="rId3" imgW="19964400" imgH="19202400" progId="Word.Document.8">
                    <p:embed/>
                    <p:pic>
                      <p:nvPicPr>
                        <p:cNvPr id="39939" name="Object 3">
                          <a:extLst>
                            <a:ext uri="{FF2B5EF4-FFF2-40B4-BE49-F238E27FC236}">
                              <a16:creationId xmlns:a16="http://schemas.microsoft.com/office/drawing/2014/main" id="{13BA79CB-842B-F64A-BEDF-188A4C225FC4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5713" y="1492250"/>
                          <a:ext cx="7702550" cy="4992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40" name="Oval 4">
              <a:extLst>
                <a:ext uri="{FF2B5EF4-FFF2-40B4-BE49-F238E27FC236}">
                  <a16:creationId xmlns:a16="http://schemas.microsoft.com/office/drawing/2014/main" id="{43FC4AF8-8813-8148-9EC9-96CD3AE33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975" y="1344613"/>
              <a:ext cx="49213" cy="58737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941" name="Text Box 5">
              <a:extLst>
                <a:ext uri="{FF2B5EF4-FFF2-40B4-BE49-F238E27FC236}">
                  <a16:creationId xmlns:a16="http://schemas.microsoft.com/office/drawing/2014/main" id="{164CAE88-CAD6-B042-9DE4-1A4EF11BAA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200" y="838200"/>
              <a:ext cx="4089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dirty="0">
                  <a:ea typeface="新細明體" panose="02020500000000000000" pitchFamily="18" charset="-120"/>
                </a:rPr>
                <a:t>Find an element smaller than 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111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C7D9B7D9-4219-5040-A15D-F3EBBE49F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7ACE87D8-AA8F-5142-8FAE-67056E4F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6A098-030E-2245-81D2-D841030DF703}" type="slidenum">
              <a:rPr lang="en-US" altLang="zh-TW"/>
              <a:pPr/>
              <a:t>27</a:t>
            </a:fld>
            <a:endParaRPr lang="en-US" altLang="zh-TW"/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66FE40B3-E95E-0D4C-91E0-68EFF2D29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8" y="10116"/>
            <a:ext cx="8001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Insertion Sort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3FA38E1B-9114-FF46-9C15-00550F61C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8" y="1266031"/>
            <a:ext cx="90868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void insert(element e, element a[],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	// a[1:i] is the sorted list</a:t>
            </a:r>
          </a:p>
          <a:p>
            <a:pPr>
              <a:lnSpc>
                <a:spcPct val="80000"/>
              </a:lnSpc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	// a[0] is used as a stop condition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a[0] = e;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while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e.key</a:t>
            </a:r>
            <a:r>
              <a:rPr lang="en-US" altLang="zh-TW" sz="2400" b="1" dirty="0">
                <a:latin typeface="Courier New" panose="02070309020205020404" pitchFamily="49" charset="0"/>
              </a:rPr>
              <a:t> &lt; a[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].key)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a[i+1] = a[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--;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a[i+1] = e;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5BBF76-F9C2-AC4F-AFD4-61807DE11BAC}"/>
              </a:ext>
            </a:extLst>
          </p:cNvPr>
          <p:cNvSpPr/>
          <p:nvPr/>
        </p:nvSpPr>
        <p:spPr>
          <a:xfrm>
            <a:off x="467544" y="5957172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u="sng" dirty="0">
                <a:solidFill>
                  <a:schemeClr val="tx1"/>
                </a:solidFill>
              </a:rPr>
              <a:t>*Program 7.4: </a:t>
            </a:r>
            <a:r>
              <a:rPr lang="en-US" altLang="zh-TW" u="sng" dirty="0">
                <a:solidFill>
                  <a:schemeClr val="tx1"/>
                </a:solidFill>
              </a:rPr>
              <a:t>Insertion into a sorted list (p.338)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922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C7D9B7D9-4219-5040-A15D-F3EBBE49F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7ACE87D8-AA8F-5142-8FAE-67056E4F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6A098-030E-2245-81D2-D841030DF703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66FE40B3-E95E-0D4C-91E0-68EFF2D29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8" y="10116"/>
            <a:ext cx="8001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Insertion Sort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3FA38E1B-9114-FF46-9C15-00550F61C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266031"/>
            <a:ext cx="90868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void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insertionSort</a:t>
            </a:r>
            <a:r>
              <a:rPr lang="en-US" altLang="zh-TW" sz="2400" b="1" dirty="0">
                <a:latin typeface="Courier New" panose="02070309020205020404" pitchFamily="49" charset="0"/>
              </a:rPr>
              <a:t>(element a[],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n)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j;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for (j = 1; j &lt; n;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j++</a:t>
            </a:r>
            <a:r>
              <a:rPr lang="en-US" altLang="zh-TW" sz="2400" b="1" dirty="0">
                <a:latin typeface="Courier New" panose="02070309020205020404" pitchFamily="49" charset="0"/>
              </a:rPr>
              <a:t>) 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element temp = a[j];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insert (temp, a, j-1);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8485AD2D-917D-0544-A464-408808E9296A}"/>
              </a:ext>
            </a:extLst>
          </p:cNvPr>
          <p:cNvGrpSpPr/>
          <p:nvPr/>
        </p:nvGrpSpPr>
        <p:grpSpPr>
          <a:xfrm>
            <a:off x="5989638" y="4847431"/>
            <a:ext cx="2590800" cy="533400"/>
            <a:chOff x="5715000" y="5562600"/>
            <a:chExt cx="2590800" cy="533400"/>
          </a:xfrm>
        </p:grpSpPr>
        <p:sp>
          <p:nvSpPr>
            <p:cNvPr id="40964" name="Text Box 4">
              <a:extLst>
                <a:ext uri="{FF2B5EF4-FFF2-40B4-BE49-F238E27FC236}">
                  <a16:creationId xmlns:a16="http://schemas.microsoft.com/office/drawing/2014/main" id="{4D54397E-575F-AB4E-B25E-088419957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5562600"/>
              <a:ext cx="258436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dirty="0" err="1">
                  <a:ea typeface="新細明體" panose="02020500000000000000" pitchFamily="18" charset="-120"/>
                </a:rPr>
                <a:t>insertionSort</a:t>
              </a:r>
              <a:r>
                <a:rPr lang="en-US" altLang="zh-TW" dirty="0">
                  <a:ea typeface="新細明體" panose="02020500000000000000" pitchFamily="18" charset="-120"/>
                </a:rPr>
                <a:t>(</a:t>
              </a:r>
              <a:r>
                <a:rPr lang="en-US" altLang="zh-TW" dirty="0" err="1">
                  <a:ea typeface="新細明體" panose="02020500000000000000" pitchFamily="18" charset="-120"/>
                </a:rPr>
                <a:t>list,n</a:t>
              </a:r>
              <a:r>
                <a:rPr lang="en-US" altLang="zh-TW" dirty="0">
                  <a:ea typeface="新細明體" panose="02020500000000000000" pitchFamily="18" charset="-120"/>
                </a:rPr>
                <a:t>)</a:t>
              </a:r>
            </a:p>
          </p:txBody>
        </p:sp>
        <p:sp>
          <p:nvSpPr>
            <p:cNvPr id="40965" name="Rectangle 5">
              <a:extLst>
                <a:ext uri="{FF2B5EF4-FFF2-40B4-BE49-F238E27FC236}">
                  <a16:creationId xmlns:a16="http://schemas.microsoft.com/office/drawing/2014/main" id="{45BA267A-6216-8B45-B704-326F4483E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5562600"/>
              <a:ext cx="25908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BAACB254-D3DA-1040-B5E9-CF948E2B0449}"/>
              </a:ext>
            </a:extLst>
          </p:cNvPr>
          <p:cNvSpPr/>
          <p:nvPr/>
        </p:nvSpPr>
        <p:spPr>
          <a:xfrm>
            <a:off x="467544" y="5957172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u="sng" dirty="0">
                <a:solidFill>
                  <a:schemeClr val="tx1"/>
                </a:solidFill>
              </a:rPr>
              <a:t>*Program 7.5: </a:t>
            </a:r>
            <a:r>
              <a:rPr lang="en-US" altLang="zh-TW" u="sng" dirty="0">
                <a:solidFill>
                  <a:schemeClr val="tx1"/>
                </a:solidFill>
              </a:rPr>
              <a:t>Insertion sort (p.338)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82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7378744B-83CE-A64A-A55B-D470B917E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CBBC7-9B45-9A46-9FB4-86782BC0F4BE}" type="slidenum">
              <a:rPr lang="en-US" altLang="zh-TW"/>
              <a:pPr/>
              <a:t>29</a:t>
            </a:fld>
            <a:endParaRPr lang="en-US" altLang="zh-TW"/>
          </a:p>
        </p:txBody>
      </p:sp>
      <p:sp>
        <p:nvSpPr>
          <p:cNvPr id="41986" name="Text Box 2">
            <a:extLst>
              <a:ext uri="{FF2B5EF4-FFF2-40B4-BE49-F238E27FC236}">
                <a16:creationId xmlns:a16="http://schemas.microsoft.com/office/drawing/2014/main" id="{D9A68BEA-A8BD-D547-AC48-2D2BB2A65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8731"/>
            <a:ext cx="587853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ea typeface="新細明體" panose="02020500000000000000" pitchFamily="18" charset="-120"/>
              </a:rPr>
              <a:t>worst case</a:t>
            </a:r>
            <a:endParaRPr lang="en-US" altLang="zh-TW" dirty="0">
              <a:solidFill>
                <a:schemeClr val="tx1"/>
              </a:solidFill>
              <a:ea typeface="新細明體" panose="02020500000000000000" pitchFamily="18" charset="-120"/>
            </a:endParaRPr>
          </a:p>
          <a:p>
            <a:endParaRPr lang="en-US" altLang="zh-TW" dirty="0">
              <a:solidFill>
                <a:schemeClr val="tx1"/>
              </a:solidFill>
              <a:ea typeface="新細明體" panose="02020500000000000000" pitchFamily="18" charset="-120"/>
            </a:endParaRPr>
          </a:p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	</a:t>
            </a:r>
            <a:r>
              <a:rPr lang="en-US" altLang="zh-TW" dirty="0" err="1">
                <a:solidFill>
                  <a:schemeClr val="tx1"/>
                </a:solidFill>
                <a:ea typeface="新細明體" panose="02020500000000000000" pitchFamily="18" charset="-120"/>
              </a:rPr>
              <a:t>i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	0	1	2	3	4</a:t>
            </a:r>
          </a:p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	-	</a:t>
            </a:r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	4	3	2	1</a:t>
            </a:r>
            <a:endParaRPr lang="en-US" altLang="zh-TW" dirty="0">
              <a:solidFill>
                <a:schemeClr val="tx1"/>
              </a:solidFill>
              <a:ea typeface="新細明體" panose="02020500000000000000" pitchFamily="18" charset="-120"/>
            </a:endParaRPr>
          </a:p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	1	</a:t>
            </a:r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4	5</a:t>
            </a:r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	3	2	1</a:t>
            </a:r>
            <a:endParaRPr lang="en-US" altLang="zh-TW" dirty="0">
              <a:solidFill>
                <a:schemeClr val="tx1"/>
              </a:solidFill>
              <a:ea typeface="新細明體" panose="02020500000000000000" pitchFamily="18" charset="-120"/>
            </a:endParaRPr>
          </a:p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	2	</a:t>
            </a:r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3	4	5</a:t>
            </a:r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	2	1</a:t>
            </a:r>
            <a:endParaRPr lang="en-US" altLang="zh-TW" dirty="0">
              <a:solidFill>
                <a:schemeClr val="tx1"/>
              </a:solidFill>
              <a:ea typeface="新細明體" panose="02020500000000000000" pitchFamily="18" charset="-120"/>
            </a:endParaRPr>
          </a:p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	3	</a:t>
            </a:r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2	3	4	5</a:t>
            </a:r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	1</a:t>
            </a:r>
          </a:p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	4	</a:t>
            </a:r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1	2	3	4	5</a:t>
            </a:r>
            <a:endParaRPr lang="en-US" altLang="zh-TW" dirty="0">
              <a:solidFill>
                <a:schemeClr val="tx2"/>
              </a:solidFill>
              <a:ea typeface="新細明體" panose="02020500000000000000" pitchFamily="18" charset="-120"/>
            </a:endParaRPr>
          </a:p>
        </p:txBody>
      </p:sp>
      <p:graphicFrame>
        <p:nvGraphicFramePr>
          <p:cNvPr id="41987" name="Object 3">
            <a:extLst>
              <a:ext uri="{FF2B5EF4-FFF2-40B4-BE49-F238E27FC236}">
                <a16:creationId xmlns:a16="http://schemas.microsoft.com/office/drawing/2014/main" id="{9E0AC332-FBDF-8441-B5FF-C64D88D1A6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67500" y="1456531"/>
          <a:ext cx="24765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94" name="方程式" r:id="rId3" imgW="57048400" imgH="20777200" progId="Equation.2">
                  <p:embed/>
                </p:oleObj>
              </mc:Choice>
              <mc:Fallback>
                <p:oleObj name="方程式" r:id="rId3" imgW="57048400" imgH="20777200" progId="Equation.2">
                  <p:embed/>
                  <p:pic>
                    <p:nvPicPr>
                      <p:cNvPr id="41987" name="Object 3">
                        <a:extLst>
                          <a:ext uri="{FF2B5EF4-FFF2-40B4-BE49-F238E27FC236}">
                            <a16:creationId xmlns:a16="http://schemas.microsoft.com/office/drawing/2014/main" id="{9E0AC332-FBDF-8441-B5FF-C64D88D1A6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0" y="1456531"/>
                        <a:ext cx="24765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8" name="Rectangle 4">
            <a:extLst>
              <a:ext uri="{FF2B5EF4-FFF2-40B4-BE49-F238E27FC236}">
                <a16:creationId xmlns:a16="http://schemas.microsoft.com/office/drawing/2014/main" id="{44A0BB19-E9D0-794D-8E9B-24920F225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1304131"/>
            <a:ext cx="2590800" cy="1066800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23FE2D1-B229-1049-B254-BFFBCB2ADBEC}"/>
              </a:ext>
            </a:extLst>
          </p:cNvPr>
          <p:cNvGrpSpPr/>
          <p:nvPr/>
        </p:nvGrpSpPr>
        <p:grpSpPr>
          <a:xfrm>
            <a:off x="762000" y="3747479"/>
            <a:ext cx="7010400" cy="3013075"/>
            <a:chOff x="762000" y="3352800"/>
            <a:chExt cx="7010400" cy="3013075"/>
          </a:xfrm>
        </p:grpSpPr>
        <p:sp>
          <p:nvSpPr>
            <p:cNvPr id="41989" name="Text Box 5">
              <a:extLst>
                <a:ext uri="{FF2B5EF4-FFF2-40B4-BE49-F238E27FC236}">
                  <a16:creationId xmlns:a16="http://schemas.microsoft.com/office/drawing/2014/main" id="{2CF06A6C-5837-5D4A-BE41-D1898EC5A5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" y="3352800"/>
              <a:ext cx="5899150" cy="3013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b="1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best case</a:t>
              </a:r>
              <a:endParaRPr lang="en-US" altLang="zh-TW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endParaRPr lang="en-US" altLang="zh-TW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	</a:t>
              </a:r>
              <a:r>
                <a:rPr lang="en-US" altLang="zh-TW" dirty="0" err="1">
                  <a:solidFill>
                    <a:schemeClr val="tx1"/>
                  </a:solidFill>
                  <a:ea typeface="新細明體" panose="02020500000000000000" pitchFamily="18" charset="-120"/>
                </a:rPr>
                <a:t>i</a:t>
              </a:r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	0	1	2	3	4</a:t>
              </a:r>
            </a:p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	-	</a:t>
              </a:r>
              <a:r>
                <a:rPr lang="en-US" altLang="zh-TW" dirty="0">
                  <a:solidFill>
                    <a:srgbClr val="006600"/>
                  </a:solidFill>
                  <a:ea typeface="新細明體" panose="02020500000000000000" pitchFamily="18" charset="-120"/>
                </a:rPr>
                <a:t>2</a:t>
              </a:r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	3	4	5	1</a:t>
              </a:r>
              <a:endParaRPr lang="en-US" altLang="zh-TW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	1	</a:t>
              </a:r>
              <a:r>
                <a:rPr lang="en-US" altLang="zh-TW" dirty="0">
                  <a:solidFill>
                    <a:srgbClr val="006600"/>
                  </a:solidFill>
                  <a:ea typeface="新細明體" panose="02020500000000000000" pitchFamily="18" charset="-120"/>
                </a:rPr>
                <a:t>2	3</a:t>
              </a:r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	4	5	1</a:t>
              </a:r>
              <a:endParaRPr lang="en-US" altLang="zh-TW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	2	</a:t>
              </a:r>
              <a:r>
                <a:rPr lang="en-US" altLang="zh-TW" dirty="0">
                  <a:solidFill>
                    <a:srgbClr val="006600"/>
                  </a:solidFill>
                  <a:ea typeface="新細明體" panose="02020500000000000000" pitchFamily="18" charset="-120"/>
                </a:rPr>
                <a:t>2	3	4	</a:t>
              </a:r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5	1</a:t>
              </a:r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</a:t>
              </a:r>
            </a:p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	3	</a:t>
              </a:r>
              <a:r>
                <a:rPr lang="en-US" altLang="zh-TW" dirty="0">
                  <a:solidFill>
                    <a:srgbClr val="006600"/>
                  </a:solidFill>
                  <a:ea typeface="新細明體" panose="02020500000000000000" pitchFamily="18" charset="-120"/>
                </a:rPr>
                <a:t>2	3	4	5</a:t>
              </a:r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	1</a:t>
              </a:r>
            </a:p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	4	</a:t>
              </a:r>
              <a:r>
                <a:rPr lang="en-US" altLang="zh-TW" dirty="0">
                  <a:solidFill>
                    <a:srgbClr val="006600"/>
                  </a:solidFill>
                  <a:ea typeface="新細明體" panose="02020500000000000000" pitchFamily="18" charset="-120"/>
                </a:rPr>
                <a:t>1	2	3	4	5</a:t>
              </a:r>
            </a:p>
          </p:txBody>
        </p:sp>
        <p:sp>
          <p:nvSpPr>
            <p:cNvPr id="41991" name="Rectangle 7">
              <a:extLst>
                <a:ext uri="{FF2B5EF4-FFF2-40B4-BE49-F238E27FC236}">
                  <a16:creationId xmlns:a16="http://schemas.microsoft.com/office/drawing/2014/main" id="{FFB9BB7B-3CD3-0B4A-A04A-4C5503FF4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4724400"/>
              <a:ext cx="1143000" cy="838200"/>
            </a:xfrm>
            <a:prstGeom prst="rect">
              <a:avLst/>
            </a:prstGeom>
            <a:noFill/>
            <a:ln w="9525">
              <a:solidFill>
                <a:srgbClr val="CC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992" name="Text Box 8">
              <a:extLst>
                <a:ext uri="{FF2B5EF4-FFF2-40B4-BE49-F238E27FC236}">
                  <a16:creationId xmlns:a16="http://schemas.microsoft.com/office/drawing/2014/main" id="{16967474-B195-024E-9B3C-6D3D716B2D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5925" y="4867275"/>
              <a:ext cx="8572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O(n)</a:t>
              </a:r>
            </a:p>
          </p:txBody>
        </p:sp>
        <p:sp>
          <p:nvSpPr>
            <p:cNvPr id="41993" name="Oval 9">
              <a:extLst>
                <a:ext uri="{FF2B5EF4-FFF2-40B4-BE49-F238E27FC236}">
                  <a16:creationId xmlns:a16="http://schemas.microsoft.com/office/drawing/2014/main" id="{3971A484-549E-8242-AE50-D4FDE73D3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4038600"/>
              <a:ext cx="609600" cy="533400"/>
            </a:xfrm>
            <a:prstGeom prst="ellips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1994" name="Text Box 10">
            <a:extLst>
              <a:ext uri="{FF2B5EF4-FFF2-40B4-BE49-F238E27FC236}">
                <a16:creationId xmlns:a16="http://schemas.microsoft.com/office/drawing/2014/main" id="{A81D3CCB-22D8-2741-B600-020EF31C2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7848" y="3188680"/>
            <a:ext cx="363753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dirty="0">
                <a:ea typeface="新細明體" panose="02020500000000000000" pitchFamily="18" charset="-120"/>
              </a:rPr>
              <a:t>Left out of order (LOO)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51DF7F95-2768-B748-8C22-E95E9F902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169" y="3657133"/>
            <a:ext cx="408958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R</a:t>
            </a:r>
            <a:r>
              <a:rPr lang="en-US" altLang="zh-TW" sz="2800" baseline="-25000" dirty="0">
                <a:solidFill>
                  <a:schemeClr val="tx1"/>
                </a:solidFill>
                <a:ea typeface="新細明體" panose="02020500000000000000" pitchFamily="18" charset="-120"/>
              </a:rPr>
              <a:t>i</a:t>
            </a: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 is LOO if R</a:t>
            </a:r>
            <a:r>
              <a:rPr lang="en-US" altLang="zh-TW" sz="2800" baseline="-25000" dirty="0">
                <a:solidFill>
                  <a:schemeClr val="tx1"/>
                </a:solidFill>
                <a:ea typeface="新細明體" panose="02020500000000000000" pitchFamily="18" charset="-120"/>
              </a:rPr>
              <a:t>i</a:t>
            </a: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 &lt; max{</a:t>
            </a:r>
            <a:r>
              <a:rPr lang="en-US" altLang="zh-TW" sz="2800" dirty="0" err="1">
                <a:solidFill>
                  <a:schemeClr val="tx1"/>
                </a:solidFill>
                <a:ea typeface="新細明體" panose="02020500000000000000" pitchFamily="18" charset="-120"/>
              </a:rPr>
              <a:t>R</a:t>
            </a:r>
            <a:r>
              <a:rPr lang="en-US" altLang="zh-TW" sz="2800" baseline="-25000" dirty="0" err="1">
                <a:solidFill>
                  <a:schemeClr val="tx1"/>
                </a:solidFill>
                <a:ea typeface="新細明體" panose="02020500000000000000" pitchFamily="18" charset="-120"/>
              </a:rPr>
              <a:t>j</a:t>
            </a: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AA647F8D-D254-7F4B-87DE-42BCE1684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7719" y="4058629"/>
            <a:ext cx="733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  <a:r>
              <a:rPr lang="en-US" altLang="zh-TW" sz="2000">
                <a:solidFill>
                  <a:schemeClr val="tx1"/>
                </a:solidFill>
                <a:ea typeface="新細明體" panose="02020500000000000000" pitchFamily="18" charset="-120"/>
                <a:sym typeface="Symbol" pitchFamily="2" charset="2"/>
              </a:rPr>
              <a:t>j&lt;i</a:t>
            </a:r>
            <a:endParaRPr lang="en-US" altLang="zh-TW" sz="20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0381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A5C264-80EB-7A42-8126-F50C6F19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3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494" y="-117861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687494" y="812456"/>
                <a:ext cx="7772400" cy="1981200"/>
              </a:xfrm>
            </p:spPr>
            <p:txBody>
              <a:bodyPr/>
              <a:lstStyle/>
              <a:p>
                <a:r>
                  <a:rPr lang="en-US" altLang="zh-TW" dirty="0">
                    <a:solidFill>
                      <a:srgbClr val="0070C0"/>
                    </a:solidFill>
                  </a:rPr>
                  <a:t>Sequential search </a:t>
                </a:r>
                <a:r>
                  <a:rPr lang="en-US" altLang="zh-TW" dirty="0"/>
                  <a:t>for a record with the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specified key </a:t>
                </a:r>
                <a:r>
                  <a:rPr lang="en-US" altLang="zh-TW" dirty="0"/>
                  <a:t>is to examine the list of records in left-to-right order (from 1 to </a:t>
                </a:r>
                <a:r>
                  <a:rPr lang="en-US" altLang="zh-TW" i="1" dirty="0"/>
                  <a:t>n</a:t>
                </a:r>
                <a:r>
                  <a:rPr lang="en-US" altLang="zh-TW" dirty="0"/>
                  <a:t>)</a:t>
                </a:r>
              </a:p>
              <a:p>
                <a:r>
                  <a:rPr lang="en-US" altLang="zh-TW" dirty="0"/>
                  <a:t>For example,</a:t>
                </a:r>
                <a:br>
                  <a:rPr lang="en-US" altLang="zh-TW" dirty="0"/>
                </a:br>
                <a:r>
                  <a:rPr lang="en-US" altLang="zh-TW" dirty="0"/>
                  <a:t>	44, 55, 12, 42, 94, 18, 06, 67</a:t>
                </a:r>
              </a:p>
              <a:p>
                <a:r>
                  <a:rPr lang="en-US" altLang="zh-TW" dirty="0"/>
                  <a:t>Unsuccessful search</a:t>
                </a:r>
              </a:p>
              <a:p>
                <a:pPr lvl="1"/>
                <a:r>
                  <a:rPr lang="en-US" altLang="zh-TW" dirty="0"/>
                  <a:t>Number of comparisons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Successful search</a:t>
                </a:r>
              </a:p>
              <a:p>
                <a:pPr lvl="1"/>
                <a:r>
                  <a:rPr lang="en-US" altLang="zh-TW" b="0" dirty="0"/>
                  <a:t>Average number of comparisons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nary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687494" y="812456"/>
                <a:ext cx="7772400" cy="1981200"/>
              </a:xfrm>
              <a:blipFill>
                <a:blip r:embed="rId2"/>
                <a:stretch>
                  <a:fillRect l="-653" t="-3822" b="-2012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頁尾版面配置區 2">
            <a:extLst>
              <a:ext uri="{FF2B5EF4-FFF2-40B4-BE49-F238E27FC236}">
                <a16:creationId xmlns:a16="http://schemas.microsoft.com/office/drawing/2014/main" id="{AF880ABD-7E8C-1645-A5F1-E8BEFFC63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16" name="投影片編號版面配置區 3">
            <a:extLst>
              <a:ext uri="{FF2B5EF4-FFF2-40B4-BE49-F238E27FC236}">
                <a16:creationId xmlns:a16="http://schemas.microsoft.com/office/drawing/2014/main" id="{83B1E513-2AC9-724A-A82F-6E07D585A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125A4-4935-0C42-AB6F-C999139D6B7A}" type="slidenum">
              <a:rPr lang="en-US" altLang="zh-TW"/>
              <a:pPr/>
              <a:t>30</a:t>
            </a:fld>
            <a:endParaRPr lang="en-US" altLang="zh-TW"/>
          </a:p>
        </p:txBody>
      </p:sp>
      <p:sp>
        <p:nvSpPr>
          <p:cNvPr id="43010" name="Text Box 2">
            <a:extLst>
              <a:ext uri="{FF2B5EF4-FFF2-40B4-BE49-F238E27FC236}">
                <a16:creationId xmlns:a16="http://schemas.microsoft.com/office/drawing/2014/main" id="{1C68FAF9-C82A-724D-B15D-C276CF92B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299" y="1038597"/>
            <a:ext cx="408958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R</a:t>
            </a:r>
            <a:r>
              <a:rPr lang="en-US" altLang="zh-TW" sz="2800" baseline="-25000" dirty="0">
                <a:solidFill>
                  <a:schemeClr val="tx1"/>
                </a:solidFill>
                <a:ea typeface="新細明體" panose="02020500000000000000" pitchFamily="18" charset="-120"/>
              </a:rPr>
              <a:t>i</a:t>
            </a: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 is LOO if R</a:t>
            </a:r>
            <a:r>
              <a:rPr lang="en-US" altLang="zh-TW" sz="2800" baseline="-25000" dirty="0">
                <a:solidFill>
                  <a:schemeClr val="tx1"/>
                </a:solidFill>
                <a:ea typeface="新細明體" panose="02020500000000000000" pitchFamily="18" charset="-120"/>
              </a:rPr>
              <a:t>i</a:t>
            </a: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 &lt; max{</a:t>
            </a:r>
            <a:r>
              <a:rPr lang="en-US" altLang="zh-TW" sz="2800" dirty="0" err="1">
                <a:solidFill>
                  <a:schemeClr val="tx1"/>
                </a:solidFill>
                <a:ea typeface="新細明體" panose="02020500000000000000" pitchFamily="18" charset="-120"/>
              </a:rPr>
              <a:t>R</a:t>
            </a:r>
            <a:r>
              <a:rPr lang="en-US" altLang="zh-TW" sz="2800" baseline="-25000" dirty="0" err="1">
                <a:solidFill>
                  <a:schemeClr val="tx1"/>
                </a:solidFill>
                <a:ea typeface="新細明體" panose="02020500000000000000" pitchFamily="18" charset="-120"/>
              </a:rPr>
              <a:t>j</a:t>
            </a: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822D075C-0AF8-B44C-BC34-E0E4CD0A7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299" y="2181597"/>
            <a:ext cx="31870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k: # of LOO records</a:t>
            </a:r>
          </a:p>
        </p:txBody>
      </p:sp>
      <p:sp>
        <p:nvSpPr>
          <p:cNvPr id="43013" name="Text Box 5">
            <a:extLst>
              <a:ext uri="{FF2B5EF4-FFF2-40B4-BE49-F238E27FC236}">
                <a16:creationId xmlns:a16="http://schemas.microsoft.com/office/drawing/2014/main" id="{ABCAFC24-5454-7042-B20B-AF858486E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299" y="3172197"/>
            <a:ext cx="4156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>
                <a:ea typeface="新細明體" panose="02020500000000000000" pitchFamily="18" charset="-120"/>
              </a:rPr>
              <a:t>Computing time: O((k+1)n)</a:t>
            </a:r>
          </a:p>
        </p:txBody>
      </p:sp>
      <p:sp>
        <p:nvSpPr>
          <p:cNvPr id="43014" name="Text Box 6">
            <a:extLst>
              <a:ext uri="{FF2B5EF4-FFF2-40B4-BE49-F238E27FC236}">
                <a16:creationId xmlns:a16="http://schemas.microsoft.com/office/drawing/2014/main" id="{7DBDDB22-D8EC-B247-864F-D03EF6C66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624" y="4077072"/>
            <a:ext cx="6940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44	55	12	42	94	18	06	67</a:t>
            </a:r>
          </a:p>
        </p:txBody>
      </p:sp>
      <p:sp>
        <p:nvSpPr>
          <p:cNvPr id="43016" name="Line 8">
            <a:extLst>
              <a:ext uri="{FF2B5EF4-FFF2-40B4-BE49-F238E27FC236}">
                <a16:creationId xmlns:a16="http://schemas.microsoft.com/office/drawing/2014/main" id="{ABF7FF6B-EE8F-EB40-8734-46A0D11117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6499" y="4619997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7" name="Line 9">
            <a:extLst>
              <a:ext uri="{FF2B5EF4-FFF2-40B4-BE49-F238E27FC236}">
                <a16:creationId xmlns:a16="http://schemas.microsoft.com/office/drawing/2014/main" id="{4F2B30E0-13FA-DD41-ADFB-73D9E40173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9699" y="4543797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8" name="Text Box 10">
            <a:extLst>
              <a:ext uri="{FF2B5EF4-FFF2-40B4-BE49-F238E27FC236}">
                <a16:creationId xmlns:a16="http://schemas.microsoft.com/office/drawing/2014/main" id="{0D5EC60C-7755-F540-AAC0-611DB5AF3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499" y="4619997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*</a:t>
            </a:r>
          </a:p>
        </p:txBody>
      </p:sp>
      <p:sp>
        <p:nvSpPr>
          <p:cNvPr id="43019" name="Text Box 11">
            <a:extLst>
              <a:ext uri="{FF2B5EF4-FFF2-40B4-BE49-F238E27FC236}">
                <a16:creationId xmlns:a16="http://schemas.microsoft.com/office/drawing/2014/main" id="{2AD5CE9C-BE0D-664B-895C-48FCEAF16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2899" y="4619997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ea typeface="新細明體" panose="02020500000000000000" pitchFamily="18" charset="-120"/>
              </a:rPr>
              <a:t>*</a:t>
            </a:r>
          </a:p>
        </p:txBody>
      </p:sp>
      <p:sp>
        <p:nvSpPr>
          <p:cNvPr id="43020" name="Text Box 12">
            <a:extLst>
              <a:ext uri="{FF2B5EF4-FFF2-40B4-BE49-F238E27FC236}">
                <a16:creationId xmlns:a16="http://schemas.microsoft.com/office/drawing/2014/main" id="{B4162867-3BA2-8743-8195-127D5FC0C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1699" y="4619997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*</a:t>
            </a:r>
          </a:p>
        </p:txBody>
      </p:sp>
      <p:sp>
        <p:nvSpPr>
          <p:cNvPr id="43021" name="Text Box 13">
            <a:extLst>
              <a:ext uri="{FF2B5EF4-FFF2-40B4-BE49-F238E27FC236}">
                <a16:creationId xmlns:a16="http://schemas.microsoft.com/office/drawing/2014/main" id="{5F1B32FB-0D86-E640-A357-8CE398776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6099" y="4543797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ea typeface="新細明體" panose="02020500000000000000" pitchFamily="18" charset="-120"/>
              </a:rPr>
              <a:t>*</a:t>
            </a:r>
          </a:p>
        </p:txBody>
      </p:sp>
      <p:sp>
        <p:nvSpPr>
          <p:cNvPr id="43022" name="Text Box 14">
            <a:extLst>
              <a:ext uri="{FF2B5EF4-FFF2-40B4-BE49-F238E27FC236}">
                <a16:creationId xmlns:a16="http://schemas.microsoft.com/office/drawing/2014/main" id="{E6201832-AA56-014C-A223-ABFF95D6B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0499" y="4543797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301440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A5C264-80EB-7A42-8126-F50C6F19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31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Variations of Insertion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68660" y="980728"/>
                <a:ext cx="8206680" cy="1981200"/>
              </a:xfrm>
            </p:spPr>
            <p:txBody>
              <a:bodyPr/>
              <a:lstStyle/>
              <a:p>
                <a:r>
                  <a:rPr lang="en-US" altLang="zh-TW" dirty="0"/>
                  <a:t>Movement: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, comparison: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Binary insertion sort</a:t>
                </a:r>
              </a:p>
              <a:p>
                <a:pPr lvl="1"/>
                <a:r>
                  <a:rPr lang="en-US" altLang="zh-TW" dirty="0"/>
                  <a:t>Use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binary search </a:t>
                </a:r>
                <a:r>
                  <a:rPr lang="en-US" altLang="zh-TW" dirty="0"/>
                  <a:t>in finding correct place</a:t>
                </a:r>
              </a:p>
              <a:p>
                <a:pPr lvl="1"/>
                <a:r>
                  <a:rPr lang="en-US" altLang="zh-TW" dirty="0"/>
                  <a:t>Comparison: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TW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, movement: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  <a:p>
                <a:r>
                  <a:rPr lang="en-US" altLang="zh-TW" dirty="0"/>
                  <a:t>Linked insertion sort</a:t>
                </a:r>
              </a:p>
              <a:p>
                <a:pPr lvl="1"/>
                <a:r>
                  <a:rPr lang="en-US" altLang="zh-TW" dirty="0"/>
                  <a:t>Use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linked list </a:t>
                </a:r>
                <a:r>
                  <a:rPr lang="en-US" altLang="zh-TW" dirty="0"/>
                  <a:t>to eliminate the movement</a:t>
                </a:r>
              </a:p>
              <a:p>
                <a:pPr lvl="1"/>
                <a:r>
                  <a:rPr lang="en-US" altLang="zh-TW" dirty="0"/>
                  <a:t>Comparison: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, movement: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68660" y="980728"/>
                <a:ext cx="8206680" cy="1981200"/>
              </a:xfrm>
              <a:blipFill>
                <a:blip r:embed="rId2"/>
                <a:stretch>
                  <a:fillRect l="-618" t="-3185" b="-1554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655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9B322B-A0F8-D64A-94D1-02C6CAD12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23C7F2-5F20-3643-BA49-AE8A40571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F983BB0-17F3-6045-91A1-AB0AF1DF1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FE2C08-7716-5348-9AB5-60690EC64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FB21-D3E3-1F47-A53A-66CFBE20FB4F}" type="slidenum">
              <a:rPr lang="en-US" altLang="zh-TW" smtClean="0"/>
              <a:pPr/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39605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33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04664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Quick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288082" y="1781969"/>
                <a:ext cx="8676406" cy="1981200"/>
              </a:xfrm>
            </p:spPr>
            <p:txBody>
              <a:bodyPr/>
              <a:lstStyle/>
              <a:p>
                <a:r>
                  <a:rPr lang="en-US" altLang="zh-TW" dirty="0"/>
                  <a:t>The fastest known sorting algorithm (comparison-based) in practice</a:t>
                </a:r>
              </a:p>
              <a:p>
                <a:r>
                  <a:rPr lang="en-US" altLang="zh-TW" dirty="0"/>
                  <a:t>Divide-and-conquer recursive strategy</a:t>
                </a:r>
              </a:p>
              <a:p>
                <a:r>
                  <a:rPr lang="en-US" altLang="zh-TW" dirty="0"/>
                  <a:t>Basic algorithm</a:t>
                </a:r>
              </a:p>
              <a:p>
                <a:pPr lvl="1"/>
                <a:r>
                  <a:rPr lang="en-US" altLang="zh-TW" dirty="0"/>
                  <a:t>Pick an element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dirty="0"/>
                  <a:t> as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pivot</a:t>
                </a:r>
              </a:p>
              <a:p>
                <a:pPr lvl="1"/>
                <a:r>
                  <a:rPr lang="en-US" altLang="zh-TW" dirty="0">
                    <a:solidFill>
                      <a:srgbClr val="C00000"/>
                    </a:solidFill>
                  </a:rPr>
                  <a:t>Partition</a:t>
                </a:r>
                <a:r>
                  <a:rPr lang="en-US" altLang="zh-TW" dirty="0"/>
                  <a:t> the elements into two groups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/>
                  <a:t>, where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,∀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>
                    <a:solidFill>
                      <a:srgbClr val="C00000"/>
                    </a:solidFill>
                  </a:rPr>
                  <a:t>Recursively</a:t>
                </a:r>
                <a:r>
                  <a:rPr lang="en-US" altLang="zh-TW" dirty="0"/>
                  <a:t> quick sort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288082" y="1781969"/>
                <a:ext cx="8676406" cy="1981200"/>
              </a:xfrm>
              <a:blipFill>
                <a:blip r:embed="rId2"/>
                <a:stretch>
                  <a:fillRect l="-585" t="-3185" b="-1203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885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頁尾版面配置區 2">
            <a:extLst>
              <a:ext uri="{FF2B5EF4-FFF2-40B4-BE49-F238E27FC236}">
                <a16:creationId xmlns:a16="http://schemas.microsoft.com/office/drawing/2014/main" id="{BFB484B9-F99F-2649-9D53-0DB8B603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26" name="投影片編號版面配置區 3">
            <a:extLst>
              <a:ext uri="{FF2B5EF4-FFF2-40B4-BE49-F238E27FC236}">
                <a16:creationId xmlns:a16="http://schemas.microsoft.com/office/drawing/2014/main" id="{CB18DC30-7382-0F40-B13C-C70E35BA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663B4-DE7C-624B-A7D7-217CE8FBDFAF}" type="slidenum">
              <a:rPr lang="en-US" altLang="zh-TW"/>
              <a:pPr/>
              <a:t>34</a:t>
            </a:fld>
            <a:endParaRPr lang="en-US" altLang="zh-TW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2E1D7795-C489-374D-8472-599475E99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09600"/>
            <a:ext cx="9067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/>
              <a:t>Example for Quick Sort</a:t>
            </a:r>
          </a:p>
        </p:txBody>
      </p:sp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D220D7B6-87EA-7243-96E2-4AB2F8F2BE18}"/>
              </a:ext>
            </a:extLst>
          </p:cNvPr>
          <p:cNvGraphicFramePr>
            <a:graphicFrameLocks/>
          </p:cNvGraphicFramePr>
          <p:nvPr/>
        </p:nvGraphicFramePr>
        <p:xfrm>
          <a:off x="0" y="2362200"/>
          <a:ext cx="92583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92" name="文件" r:id="rId3" imgW="24231600" imgH="9944100" progId="Word.Document.8">
                  <p:embed/>
                </p:oleObj>
              </mc:Choice>
              <mc:Fallback>
                <p:oleObj name="文件" r:id="rId3" imgW="24231600" imgH="9944100" progId="Word.Document.8">
                  <p:embed/>
                  <p:pic>
                    <p:nvPicPr>
                      <p:cNvPr id="27" name="Object 3">
                        <a:extLst>
                          <a:ext uri="{FF2B5EF4-FFF2-40B4-BE49-F238E27FC236}">
                            <a16:creationId xmlns:a16="http://schemas.microsoft.com/office/drawing/2014/main" id="{D220D7B6-87EA-7243-96E2-4AB2F8F2BE1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362200"/>
                        <a:ext cx="9258300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4">
            <a:extLst>
              <a:ext uri="{FF2B5EF4-FFF2-40B4-BE49-F238E27FC236}">
                <a16:creationId xmlns:a16="http://schemas.microsoft.com/office/drawing/2014/main" id="{5C196EB9-FC3D-C84D-B314-5013B1BF9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908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A11380A5-F990-4743-8FFC-69686AEAA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5" y="25558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0" name="Text Box 7">
            <a:extLst>
              <a:ext uri="{FF2B5EF4-FFF2-40B4-BE49-F238E27FC236}">
                <a16:creationId xmlns:a16="http://schemas.microsoft.com/office/drawing/2014/main" id="{28D35ACE-874C-D946-BB8C-354EB6731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1" name="Text Box 8">
            <a:extLst>
              <a:ext uri="{FF2B5EF4-FFF2-40B4-BE49-F238E27FC236}">
                <a16:creationId xmlns:a16="http://schemas.microsoft.com/office/drawing/2014/main" id="{1796C407-3782-9A40-992D-8B003CC7A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28606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2" name="Text Box 9">
            <a:extLst>
              <a:ext uri="{FF2B5EF4-FFF2-40B4-BE49-F238E27FC236}">
                <a16:creationId xmlns:a16="http://schemas.microsoft.com/office/drawing/2014/main" id="{62841024-8BD0-D749-8C67-35F43200E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3" name="Text Box 10">
            <a:extLst>
              <a:ext uri="{FF2B5EF4-FFF2-40B4-BE49-F238E27FC236}">
                <a16:creationId xmlns:a16="http://schemas.microsoft.com/office/drawing/2014/main" id="{13390511-2681-9B48-9F92-101F0EB93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4" name="Text Box 11">
            <a:extLst>
              <a:ext uri="{FF2B5EF4-FFF2-40B4-BE49-F238E27FC236}">
                <a16:creationId xmlns:a16="http://schemas.microsoft.com/office/drawing/2014/main" id="{775B7C27-5786-F848-95FD-4D7E77792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276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5" name="Text Box 12">
            <a:extLst>
              <a:ext uri="{FF2B5EF4-FFF2-40B4-BE49-F238E27FC236}">
                <a16:creationId xmlns:a16="http://schemas.microsoft.com/office/drawing/2014/main" id="{D98E8C11-2BAA-E64E-B4CD-A9D56845A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32416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8B6DCE20-01BE-654A-AAA7-2057E73F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31654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7" name="Text Box 14">
            <a:extLst>
              <a:ext uri="{FF2B5EF4-FFF2-40B4-BE49-F238E27FC236}">
                <a16:creationId xmlns:a16="http://schemas.microsoft.com/office/drawing/2014/main" id="{087251B0-5677-634F-8241-5F02D9358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8" name="Text Box 15">
            <a:extLst>
              <a:ext uri="{FF2B5EF4-FFF2-40B4-BE49-F238E27FC236}">
                <a16:creationId xmlns:a16="http://schemas.microsoft.com/office/drawing/2014/main" id="{858C2BAF-5891-8B40-96C3-F0C07F137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9" name="Text Box 16">
            <a:extLst>
              <a:ext uri="{FF2B5EF4-FFF2-40B4-BE49-F238E27FC236}">
                <a16:creationId xmlns:a16="http://schemas.microsoft.com/office/drawing/2014/main" id="{D03A9E5E-CE2E-3B42-A4DD-AB25E0B81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0" name="Text Box 17">
            <a:extLst>
              <a:ext uri="{FF2B5EF4-FFF2-40B4-BE49-F238E27FC236}">
                <a16:creationId xmlns:a16="http://schemas.microsoft.com/office/drawing/2014/main" id="{FE364C6B-F3FE-0E49-B698-25DF8E20D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05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1" name="Text Box 18">
            <a:extLst>
              <a:ext uri="{FF2B5EF4-FFF2-40B4-BE49-F238E27FC236}">
                <a16:creationId xmlns:a16="http://schemas.microsoft.com/office/drawing/2014/main" id="{CB7D51A9-A740-9A4B-A320-D060CE53E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429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2" name="Text Box 19">
            <a:extLst>
              <a:ext uri="{FF2B5EF4-FFF2-40B4-BE49-F238E27FC236}">
                <a16:creationId xmlns:a16="http://schemas.microsoft.com/office/drawing/2014/main" id="{7021C418-0BE1-AF49-B981-C2C0B28F4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3" name="Text Box 20">
            <a:extLst>
              <a:ext uri="{FF2B5EF4-FFF2-40B4-BE49-F238E27FC236}">
                <a16:creationId xmlns:a16="http://schemas.microsoft.com/office/drawing/2014/main" id="{93266B32-A2CA-9648-9102-3924DFBB2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4" name="Text Box 21">
            <a:extLst>
              <a:ext uri="{FF2B5EF4-FFF2-40B4-BE49-F238E27FC236}">
                <a16:creationId xmlns:a16="http://schemas.microsoft.com/office/drawing/2014/main" id="{9F5CA8E2-0602-A04E-B5AD-27AB5E08C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4191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5" name="Text Box 22">
            <a:extLst>
              <a:ext uri="{FF2B5EF4-FFF2-40B4-BE49-F238E27FC236}">
                <a16:creationId xmlns:a16="http://schemas.microsoft.com/office/drawing/2014/main" id="{BC29A04D-61D0-854F-91C9-87FC35462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6" name="Text Box 23">
            <a:extLst>
              <a:ext uri="{FF2B5EF4-FFF2-40B4-BE49-F238E27FC236}">
                <a16:creationId xmlns:a16="http://schemas.microsoft.com/office/drawing/2014/main" id="{28469EC4-8A7B-944E-8783-AB5722ABE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7" name="Text Box 24">
            <a:extLst>
              <a:ext uri="{FF2B5EF4-FFF2-40B4-BE49-F238E27FC236}">
                <a16:creationId xmlns:a16="http://schemas.microsoft.com/office/drawing/2014/main" id="{5618A7DA-0EB0-4242-9018-22A97849B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4191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FC3EB9-731A-8F49-861F-FFEAD020C686}"/>
              </a:ext>
            </a:extLst>
          </p:cNvPr>
          <p:cNvSpPr/>
          <p:nvPr/>
        </p:nvSpPr>
        <p:spPr bwMode="auto">
          <a:xfrm>
            <a:off x="7668344" y="1988840"/>
            <a:ext cx="1475656" cy="36724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1219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頁尾版面配置區 2">
            <a:extLst>
              <a:ext uri="{FF2B5EF4-FFF2-40B4-BE49-F238E27FC236}">
                <a16:creationId xmlns:a16="http://schemas.microsoft.com/office/drawing/2014/main" id="{BFB484B9-F99F-2649-9D53-0DB8B603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26" name="投影片編號版面配置區 3">
            <a:extLst>
              <a:ext uri="{FF2B5EF4-FFF2-40B4-BE49-F238E27FC236}">
                <a16:creationId xmlns:a16="http://schemas.microsoft.com/office/drawing/2014/main" id="{CB18DC30-7382-0F40-B13C-C70E35BA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663B4-DE7C-624B-A7D7-217CE8FBDFAF}" type="slidenum">
              <a:rPr lang="en-US" altLang="zh-TW"/>
              <a:pPr/>
              <a:t>35</a:t>
            </a:fld>
            <a:endParaRPr lang="en-US" altLang="zh-TW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2E1D7795-C489-374D-8472-599475E99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09600"/>
            <a:ext cx="9067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/>
              <a:t>Example for Quick Sort</a:t>
            </a:r>
          </a:p>
        </p:txBody>
      </p:sp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D220D7B6-87EA-7243-96E2-4AB2F8F2BE18}"/>
              </a:ext>
            </a:extLst>
          </p:cNvPr>
          <p:cNvGraphicFramePr>
            <a:graphicFrameLocks/>
          </p:cNvGraphicFramePr>
          <p:nvPr/>
        </p:nvGraphicFramePr>
        <p:xfrm>
          <a:off x="0" y="2362200"/>
          <a:ext cx="92583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86" name="文件" r:id="rId3" imgW="24231600" imgH="9944100" progId="Word.Document.8">
                  <p:embed/>
                </p:oleObj>
              </mc:Choice>
              <mc:Fallback>
                <p:oleObj name="文件" r:id="rId3" imgW="24231600" imgH="9944100" progId="Word.Document.8">
                  <p:embed/>
                  <p:pic>
                    <p:nvPicPr>
                      <p:cNvPr id="46083" name="Object 3">
                        <a:extLst>
                          <a:ext uri="{FF2B5EF4-FFF2-40B4-BE49-F238E27FC236}">
                            <a16:creationId xmlns:a16="http://schemas.microsoft.com/office/drawing/2014/main" id="{CEE01343-06EA-4741-9A17-088E0549CD2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362200"/>
                        <a:ext cx="9258300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4">
            <a:extLst>
              <a:ext uri="{FF2B5EF4-FFF2-40B4-BE49-F238E27FC236}">
                <a16:creationId xmlns:a16="http://schemas.microsoft.com/office/drawing/2014/main" id="{5C196EB9-FC3D-C84D-B314-5013B1BF9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908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A11380A5-F990-4743-8FFC-69686AEAA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5" y="25558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0" name="Text Box 7">
            <a:extLst>
              <a:ext uri="{FF2B5EF4-FFF2-40B4-BE49-F238E27FC236}">
                <a16:creationId xmlns:a16="http://schemas.microsoft.com/office/drawing/2014/main" id="{28D35ACE-874C-D946-BB8C-354EB6731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1" name="Text Box 8">
            <a:extLst>
              <a:ext uri="{FF2B5EF4-FFF2-40B4-BE49-F238E27FC236}">
                <a16:creationId xmlns:a16="http://schemas.microsoft.com/office/drawing/2014/main" id="{1796C407-3782-9A40-992D-8B003CC7A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28606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2" name="Text Box 9">
            <a:extLst>
              <a:ext uri="{FF2B5EF4-FFF2-40B4-BE49-F238E27FC236}">
                <a16:creationId xmlns:a16="http://schemas.microsoft.com/office/drawing/2014/main" id="{62841024-8BD0-D749-8C67-35F43200E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3" name="Text Box 10">
            <a:extLst>
              <a:ext uri="{FF2B5EF4-FFF2-40B4-BE49-F238E27FC236}">
                <a16:creationId xmlns:a16="http://schemas.microsoft.com/office/drawing/2014/main" id="{13390511-2681-9B48-9F92-101F0EB93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4" name="Text Box 11">
            <a:extLst>
              <a:ext uri="{FF2B5EF4-FFF2-40B4-BE49-F238E27FC236}">
                <a16:creationId xmlns:a16="http://schemas.microsoft.com/office/drawing/2014/main" id="{775B7C27-5786-F848-95FD-4D7E77792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276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5" name="Text Box 12">
            <a:extLst>
              <a:ext uri="{FF2B5EF4-FFF2-40B4-BE49-F238E27FC236}">
                <a16:creationId xmlns:a16="http://schemas.microsoft.com/office/drawing/2014/main" id="{D98E8C11-2BAA-E64E-B4CD-A9D56845A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32416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8B6DCE20-01BE-654A-AAA7-2057E73F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31654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7" name="Text Box 14">
            <a:extLst>
              <a:ext uri="{FF2B5EF4-FFF2-40B4-BE49-F238E27FC236}">
                <a16:creationId xmlns:a16="http://schemas.microsoft.com/office/drawing/2014/main" id="{087251B0-5677-634F-8241-5F02D9358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8" name="Text Box 15">
            <a:extLst>
              <a:ext uri="{FF2B5EF4-FFF2-40B4-BE49-F238E27FC236}">
                <a16:creationId xmlns:a16="http://schemas.microsoft.com/office/drawing/2014/main" id="{858C2BAF-5891-8B40-96C3-F0C07F137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9" name="Text Box 16">
            <a:extLst>
              <a:ext uri="{FF2B5EF4-FFF2-40B4-BE49-F238E27FC236}">
                <a16:creationId xmlns:a16="http://schemas.microsoft.com/office/drawing/2014/main" id="{D03A9E5E-CE2E-3B42-A4DD-AB25E0B81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0" name="Text Box 17">
            <a:extLst>
              <a:ext uri="{FF2B5EF4-FFF2-40B4-BE49-F238E27FC236}">
                <a16:creationId xmlns:a16="http://schemas.microsoft.com/office/drawing/2014/main" id="{FE364C6B-F3FE-0E49-B698-25DF8E20D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05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1" name="Text Box 18">
            <a:extLst>
              <a:ext uri="{FF2B5EF4-FFF2-40B4-BE49-F238E27FC236}">
                <a16:creationId xmlns:a16="http://schemas.microsoft.com/office/drawing/2014/main" id="{CB7D51A9-A740-9A4B-A320-D060CE53E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429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2" name="Text Box 19">
            <a:extLst>
              <a:ext uri="{FF2B5EF4-FFF2-40B4-BE49-F238E27FC236}">
                <a16:creationId xmlns:a16="http://schemas.microsoft.com/office/drawing/2014/main" id="{7021C418-0BE1-AF49-B981-C2C0B28F4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3" name="Text Box 20">
            <a:extLst>
              <a:ext uri="{FF2B5EF4-FFF2-40B4-BE49-F238E27FC236}">
                <a16:creationId xmlns:a16="http://schemas.microsoft.com/office/drawing/2014/main" id="{93266B32-A2CA-9648-9102-3924DFBB2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4" name="Text Box 21">
            <a:extLst>
              <a:ext uri="{FF2B5EF4-FFF2-40B4-BE49-F238E27FC236}">
                <a16:creationId xmlns:a16="http://schemas.microsoft.com/office/drawing/2014/main" id="{9F5CA8E2-0602-A04E-B5AD-27AB5E08C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4191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5" name="Text Box 22">
            <a:extLst>
              <a:ext uri="{FF2B5EF4-FFF2-40B4-BE49-F238E27FC236}">
                <a16:creationId xmlns:a16="http://schemas.microsoft.com/office/drawing/2014/main" id="{BC29A04D-61D0-854F-91C9-87FC35462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6" name="Text Box 23">
            <a:extLst>
              <a:ext uri="{FF2B5EF4-FFF2-40B4-BE49-F238E27FC236}">
                <a16:creationId xmlns:a16="http://schemas.microsoft.com/office/drawing/2014/main" id="{28469EC4-8A7B-944E-8783-AB5722ABE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7" name="Text Box 24">
            <a:extLst>
              <a:ext uri="{FF2B5EF4-FFF2-40B4-BE49-F238E27FC236}">
                <a16:creationId xmlns:a16="http://schemas.microsoft.com/office/drawing/2014/main" id="{5618A7DA-0EB0-4242-9018-22A97849B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4191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FC3EB9-731A-8F49-861F-FFEAD020C686}"/>
              </a:ext>
            </a:extLst>
          </p:cNvPr>
          <p:cNvSpPr/>
          <p:nvPr/>
        </p:nvSpPr>
        <p:spPr bwMode="auto">
          <a:xfrm>
            <a:off x="7668344" y="1988840"/>
            <a:ext cx="1475656" cy="36724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352AD5D8-A129-FC49-BD71-4B8551351535}"/>
              </a:ext>
            </a:extLst>
          </p:cNvPr>
          <p:cNvCxnSpPr/>
          <p:nvPr/>
        </p:nvCxnSpPr>
        <p:spPr bwMode="auto">
          <a:xfrm>
            <a:off x="1187624" y="1988840"/>
            <a:ext cx="0" cy="360040"/>
          </a:xfrm>
          <a:prstGeom prst="straightConnector1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頁尾版面配置區 2">
            <a:extLst>
              <a:ext uri="{FF2B5EF4-FFF2-40B4-BE49-F238E27FC236}">
                <a16:creationId xmlns:a16="http://schemas.microsoft.com/office/drawing/2014/main" id="{BFB484B9-F99F-2649-9D53-0DB8B603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26" name="投影片編號版面配置區 3">
            <a:extLst>
              <a:ext uri="{FF2B5EF4-FFF2-40B4-BE49-F238E27FC236}">
                <a16:creationId xmlns:a16="http://schemas.microsoft.com/office/drawing/2014/main" id="{CB18DC30-7382-0F40-B13C-C70E35BA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663B4-DE7C-624B-A7D7-217CE8FBDFAF}" type="slidenum">
              <a:rPr lang="en-US" altLang="zh-TW"/>
              <a:pPr/>
              <a:t>36</a:t>
            </a:fld>
            <a:endParaRPr lang="en-US" altLang="zh-TW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2E1D7795-C489-374D-8472-599475E99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09600"/>
            <a:ext cx="9067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/>
              <a:t>Example for Quick Sort</a:t>
            </a:r>
          </a:p>
        </p:txBody>
      </p:sp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D220D7B6-87EA-7243-96E2-4AB2F8F2BE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793580"/>
              </p:ext>
            </p:extLst>
          </p:nvPr>
        </p:nvGraphicFramePr>
        <p:xfrm>
          <a:off x="0" y="2362200"/>
          <a:ext cx="92583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16" name="文件" r:id="rId3" imgW="24231600" imgH="9944100" progId="Word.Document.8">
                  <p:embed/>
                </p:oleObj>
              </mc:Choice>
              <mc:Fallback>
                <p:oleObj name="文件" r:id="rId3" imgW="24231600" imgH="9944100" progId="Word.Document.8">
                  <p:embed/>
                  <p:pic>
                    <p:nvPicPr>
                      <p:cNvPr id="27" name="Object 3">
                        <a:extLst>
                          <a:ext uri="{FF2B5EF4-FFF2-40B4-BE49-F238E27FC236}">
                            <a16:creationId xmlns:a16="http://schemas.microsoft.com/office/drawing/2014/main" id="{D220D7B6-87EA-7243-96E2-4AB2F8F2BE1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362200"/>
                        <a:ext cx="9258300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4">
            <a:extLst>
              <a:ext uri="{FF2B5EF4-FFF2-40B4-BE49-F238E27FC236}">
                <a16:creationId xmlns:a16="http://schemas.microsoft.com/office/drawing/2014/main" id="{5C196EB9-FC3D-C84D-B314-5013B1BF9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908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A11380A5-F990-4743-8FFC-69686AEAA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5" y="25558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0" name="Text Box 7">
            <a:extLst>
              <a:ext uri="{FF2B5EF4-FFF2-40B4-BE49-F238E27FC236}">
                <a16:creationId xmlns:a16="http://schemas.microsoft.com/office/drawing/2014/main" id="{28D35ACE-874C-D946-BB8C-354EB6731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1" name="Text Box 8">
            <a:extLst>
              <a:ext uri="{FF2B5EF4-FFF2-40B4-BE49-F238E27FC236}">
                <a16:creationId xmlns:a16="http://schemas.microsoft.com/office/drawing/2014/main" id="{1796C407-3782-9A40-992D-8B003CC7A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28606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2" name="Text Box 9">
            <a:extLst>
              <a:ext uri="{FF2B5EF4-FFF2-40B4-BE49-F238E27FC236}">
                <a16:creationId xmlns:a16="http://schemas.microsoft.com/office/drawing/2014/main" id="{62841024-8BD0-D749-8C67-35F43200E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3" name="Text Box 10">
            <a:extLst>
              <a:ext uri="{FF2B5EF4-FFF2-40B4-BE49-F238E27FC236}">
                <a16:creationId xmlns:a16="http://schemas.microsoft.com/office/drawing/2014/main" id="{13390511-2681-9B48-9F92-101F0EB93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4" name="Text Box 11">
            <a:extLst>
              <a:ext uri="{FF2B5EF4-FFF2-40B4-BE49-F238E27FC236}">
                <a16:creationId xmlns:a16="http://schemas.microsoft.com/office/drawing/2014/main" id="{775B7C27-5786-F848-95FD-4D7E77792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276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5" name="Text Box 12">
            <a:extLst>
              <a:ext uri="{FF2B5EF4-FFF2-40B4-BE49-F238E27FC236}">
                <a16:creationId xmlns:a16="http://schemas.microsoft.com/office/drawing/2014/main" id="{D98E8C11-2BAA-E64E-B4CD-A9D56845A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32416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8B6DCE20-01BE-654A-AAA7-2057E73F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31654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7" name="Text Box 14">
            <a:extLst>
              <a:ext uri="{FF2B5EF4-FFF2-40B4-BE49-F238E27FC236}">
                <a16:creationId xmlns:a16="http://schemas.microsoft.com/office/drawing/2014/main" id="{087251B0-5677-634F-8241-5F02D9358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8" name="Text Box 15">
            <a:extLst>
              <a:ext uri="{FF2B5EF4-FFF2-40B4-BE49-F238E27FC236}">
                <a16:creationId xmlns:a16="http://schemas.microsoft.com/office/drawing/2014/main" id="{858C2BAF-5891-8B40-96C3-F0C07F137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9" name="Text Box 16">
            <a:extLst>
              <a:ext uri="{FF2B5EF4-FFF2-40B4-BE49-F238E27FC236}">
                <a16:creationId xmlns:a16="http://schemas.microsoft.com/office/drawing/2014/main" id="{D03A9E5E-CE2E-3B42-A4DD-AB25E0B81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0" name="Text Box 17">
            <a:extLst>
              <a:ext uri="{FF2B5EF4-FFF2-40B4-BE49-F238E27FC236}">
                <a16:creationId xmlns:a16="http://schemas.microsoft.com/office/drawing/2014/main" id="{FE364C6B-F3FE-0E49-B698-25DF8E20D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05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1" name="Text Box 18">
            <a:extLst>
              <a:ext uri="{FF2B5EF4-FFF2-40B4-BE49-F238E27FC236}">
                <a16:creationId xmlns:a16="http://schemas.microsoft.com/office/drawing/2014/main" id="{CB7D51A9-A740-9A4B-A320-D060CE53E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429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2" name="Text Box 19">
            <a:extLst>
              <a:ext uri="{FF2B5EF4-FFF2-40B4-BE49-F238E27FC236}">
                <a16:creationId xmlns:a16="http://schemas.microsoft.com/office/drawing/2014/main" id="{7021C418-0BE1-AF49-B981-C2C0B28F4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3" name="Text Box 20">
            <a:extLst>
              <a:ext uri="{FF2B5EF4-FFF2-40B4-BE49-F238E27FC236}">
                <a16:creationId xmlns:a16="http://schemas.microsoft.com/office/drawing/2014/main" id="{93266B32-A2CA-9648-9102-3924DFBB2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4" name="Text Box 21">
            <a:extLst>
              <a:ext uri="{FF2B5EF4-FFF2-40B4-BE49-F238E27FC236}">
                <a16:creationId xmlns:a16="http://schemas.microsoft.com/office/drawing/2014/main" id="{9F5CA8E2-0602-A04E-B5AD-27AB5E08C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4191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5" name="Text Box 22">
            <a:extLst>
              <a:ext uri="{FF2B5EF4-FFF2-40B4-BE49-F238E27FC236}">
                <a16:creationId xmlns:a16="http://schemas.microsoft.com/office/drawing/2014/main" id="{BC29A04D-61D0-854F-91C9-87FC35462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6" name="Text Box 23">
            <a:extLst>
              <a:ext uri="{FF2B5EF4-FFF2-40B4-BE49-F238E27FC236}">
                <a16:creationId xmlns:a16="http://schemas.microsoft.com/office/drawing/2014/main" id="{28469EC4-8A7B-944E-8783-AB5722ABE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7" name="Text Box 24">
            <a:extLst>
              <a:ext uri="{FF2B5EF4-FFF2-40B4-BE49-F238E27FC236}">
                <a16:creationId xmlns:a16="http://schemas.microsoft.com/office/drawing/2014/main" id="{5618A7DA-0EB0-4242-9018-22A97849B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4191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FC3EB9-731A-8F49-861F-FFEAD020C686}"/>
              </a:ext>
            </a:extLst>
          </p:cNvPr>
          <p:cNvSpPr/>
          <p:nvPr/>
        </p:nvSpPr>
        <p:spPr bwMode="auto">
          <a:xfrm>
            <a:off x="7668344" y="1988840"/>
            <a:ext cx="1475656" cy="36724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6E77392A-CD06-4E4F-AD13-43C9CEDC7A4F}"/>
              </a:ext>
            </a:extLst>
          </p:cNvPr>
          <p:cNvCxnSpPr/>
          <p:nvPr/>
        </p:nvCxnSpPr>
        <p:spPr bwMode="auto">
          <a:xfrm>
            <a:off x="1979712" y="1988840"/>
            <a:ext cx="0" cy="360040"/>
          </a:xfrm>
          <a:prstGeom prst="straightConnector1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6148B103-0C5D-CA49-BD66-6F7ACBAE0676}"/>
              </a:ext>
            </a:extLst>
          </p:cNvPr>
          <p:cNvSpPr txBox="1"/>
          <p:nvPr/>
        </p:nvSpPr>
        <p:spPr>
          <a:xfrm>
            <a:off x="1691680" y="1550410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&gt; 26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2475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頁尾版面配置區 2">
            <a:extLst>
              <a:ext uri="{FF2B5EF4-FFF2-40B4-BE49-F238E27FC236}">
                <a16:creationId xmlns:a16="http://schemas.microsoft.com/office/drawing/2014/main" id="{BFB484B9-F99F-2649-9D53-0DB8B603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26" name="投影片編號版面配置區 3">
            <a:extLst>
              <a:ext uri="{FF2B5EF4-FFF2-40B4-BE49-F238E27FC236}">
                <a16:creationId xmlns:a16="http://schemas.microsoft.com/office/drawing/2014/main" id="{CB18DC30-7382-0F40-B13C-C70E35BA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663B4-DE7C-624B-A7D7-217CE8FBDFAF}" type="slidenum">
              <a:rPr lang="en-US" altLang="zh-TW"/>
              <a:pPr/>
              <a:t>37</a:t>
            </a:fld>
            <a:endParaRPr lang="en-US" altLang="zh-TW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2E1D7795-C489-374D-8472-599475E99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09600"/>
            <a:ext cx="9067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/>
              <a:t>Example for Quick Sort</a:t>
            </a:r>
          </a:p>
        </p:txBody>
      </p:sp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D220D7B6-87EA-7243-96E2-4AB2F8F2BE18}"/>
              </a:ext>
            </a:extLst>
          </p:cNvPr>
          <p:cNvGraphicFramePr>
            <a:graphicFrameLocks/>
          </p:cNvGraphicFramePr>
          <p:nvPr/>
        </p:nvGraphicFramePr>
        <p:xfrm>
          <a:off x="0" y="2362200"/>
          <a:ext cx="92583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40" name="文件" r:id="rId3" imgW="24231600" imgH="9944100" progId="Word.Document.8">
                  <p:embed/>
                </p:oleObj>
              </mc:Choice>
              <mc:Fallback>
                <p:oleObj name="文件" r:id="rId3" imgW="24231600" imgH="9944100" progId="Word.Document.8">
                  <p:embed/>
                  <p:pic>
                    <p:nvPicPr>
                      <p:cNvPr id="27" name="Object 3">
                        <a:extLst>
                          <a:ext uri="{FF2B5EF4-FFF2-40B4-BE49-F238E27FC236}">
                            <a16:creationId xmlns:a16="http://schemas.microsoft.com/office/drawing/2014/main" id="{D220D7B6-87EA-7243-96E2-4AB2F8F2BE1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362200"/>
                        <a:ext cx="9258300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4">
            <a:extLst>
              <a:ext uri="{FF2B5EF4-FFF2-40B4-BE49-F238E27FC236}">
                <a16:creationId xmlns:a16="http://schemas.microsoft.com/office/drawing/2014/main" id="{5C196EB9-FC3D-C84D-B314-5013B1BF9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908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A11380A5-F990-4743-8FFC-69686AEAA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5" y="25558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0" name="Text Box 7">
            <a:extLst>
              <a:ext uri="{FF2B5EF4-FFF2-40B4-BE49-F238E27FC236}">
                <a16:creationId xmlns:a16="http://schemas.microsoft.com/office/drawing/2014/main" id="{28D35ACE-874C-D946-BB8C-354EB6731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1" name="Text Box 8">
            <a:extLst>
              <a:ext uri="{FF2B5EF4-FFF2-40B4-BE49-F238E27FC236}">
                <a16:creationId xmlns:a16="http://schemas.microsoft.com/office/drawing/2014/main" id="{1796C407-3782-9A40-992D-8B003CC7A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28606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2" name="Text Box 9">
            <a:extLst>
              <a:ext uri="{FF2B5EF4-FFF2-40B4-BE49-F238E27FC236}">
                <a16:creationId xmlns:a16="http://schemas.microsoft.com/office/drawing/2014/main" id="{62841024-8BD0-D749-8C67-35F43200E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3" name="Text Box 10">
            <a:extLst>
              <a:ext uri="{FF2B5EF4-FFF2-40B4-BE49-F238E27FC236}">
                <a16:creationId xmlns:a16="http://schemas.microsoft.com/office/drawing/2014/main" id="{13390511-2681-9B48-9F92-101F0EB93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4" name="Text Box 11">
            <a:extLst>
              <a:ext uri="{FF2B5EF4-FFF2-40B4-BE49-F238E27FC236}">
                <a16:creationId xmlns:a16="http://schemas.microsoft.com/office/drawing/2014/main" id="{775B7C27-5786-F848-95FD-4D7E77792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276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5" name="Text Box 12">
            <a:extLst>
              <a:ext uri="{FF2B5EF4-FFF2-40B4-BE49-F238E27FC236}">
                <a16:creationId xmlns:a16="http://schemas.microsoft.com/office/drawing/2014/main" id="{D98E8C11-2BAA-E64E-B4CD-A9D56845A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32416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8B6DCE20-01BE-654A-AAA7-2057E73F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31654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7" name="Text Box 14">
            <a:extLst>
              <a:ext uri="{FF2B5EF4-FFF2-40B4-BE49-F238E27FC236}">
                <a16:creationId xmlns:a16="http://schemas.microsoft.com/office/drawing/2014/main" id="{087251B0-5677-634F-8241-5F02D9358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8" name="Text Box 15">
            <a:extLst>
              <a:ext uri="{FF2B5EF4-FFF2-40B4-BE49-F238E27FC236}">
                <a16:creationId xmlns:a16="http://schemas.microsoft.com/office/drawing/2014/main" id="{858C2BAF-5891-8B40-96C3-F0C07F137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9" name="Text Box 16">
            <a:extLst>
              <a:ext uri="{FF2B5EF4-FFF2-40B4-BE49-F238E27FC236}">
                <a16:creationId xmlns:a16="http://schemas.microsoft.com/office/drawing/2014/main" id="{D03A9E5E-CE2E-3B42-A4DD-AB25E0B81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0" name="Text Box 17">
            <a:extLst>
              <a:ext uri="{FF2B5EF4-FFF2-40B4-BE49-F238E27FC236}">
                <a16:creationId xmlns:a16="http://schemas.microsoft.com/office/drawing/2014/main" id="{FE364C6B-F3FE-0E49-B698-25DF8E20D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05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1" name="Text Box 18">
            <a:extLst>
              <a:ext uri="{FF2B5EF4-FFF2-40B4-BE49-F238E27FC236}">
                <a16:creationId xmlns:a16="http://schemas.microsoft.com/office/drawing/2014/main" id="{CB7D51A9-A740-9A4B-A320-D060CE53E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429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2" name="Text Box 19">
            <a:extLst>
              <a:ext uri="{FF2B5EF4-FFF2-40B4-BE49-F238E27FC236}">
                <a16:creationId xmlns:a16="http://schemas.microsoft.com/office/drawing/2014/main" id="{7021C418-0BE1-AF49-B981-C2C0B28F4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3" name="Text Box 20">
            <a:extLst>
              <a:ext uri="{FF2B5EF4-FFF2-40B4-BE49-F238E27FC236}">
                <a16:creationId xmlns:a16="http://schemas.microsoft.com/office/drawing/2014/main" id="{93266B32-A2CA-9648-9102-3924DFBB2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4" name="Text Box 21">
            <a:extLst>
              <a:ext uri="{FF2B5EF4-FFF2-40B4-BE49-F238E27FC236}">
                <a16:creationId xmlns:a16="http://schemas.microsoft.com/office/drawing/2014/main" id="{9F5CA8E2-0602-A04E-B5AD-27AB5E08C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4191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5" name="Text Box 22">
            <a:extLst>
              <a:ext uri="{FF2B5EF4-FFF2-40B4-BE49-F238E27FC236}">
                <a16:creationId xmlns:a16="http://schemas.microsoft.com/office/drawing/2014/main" id="{BC29A04D-61D0-854F-91C9-87FC35462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6" name="Text Box 23">
            <a:extLst>
              <a:ext uri="{FF2B5EF4-FFF2-40B4-BE49-F238E27FC236}">
                <a16:creationId xmlns:a16="http://schemas.microsoft.com/office/drawing/2014/main" id="{28469EC4-8A7B-944E-8783-AB5722ABE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7" name="Text Box 24">
            <a:extLst>
              <a:ext uri="{FF2B5EF4-FFF2-40B4-BE49-F238E27FC236}">
                <a16:creationId xmlns:a16="http://schemas.microsoft.com/office/drawing/2014/main" id="{5618A7DA-0EB0-4242-9018-22A97849B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4191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FC3EB9-731A-8F49-861F-FFEAD020C686}"/>
              </a:ext>
            </a:extLst>
          </p:cNvPr>
          <p:cNvSpPr/>
          <p:nvPr/>
        </p:nvSpPr>
        <p:spPr bwMode="auto">
          <a:xfrm>
            <a:off x="7668344" y="1988840"/>
            <a:ext cx="1475656" cy="36724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14CF841-F636-AC49-AE7A-75546A8E72BE}"/>
              </a:ext>
            </a:extLst>
          </p:cNvPr>
          <p:cNvCxnSpPr/>
          <p:nvPr/>
        </p:nvCxnSpPr>
        <p:spPr bwMode="auto">
          <a:xfrm>
            <a:off x="1979712" y="1988840"/>
            <a:ext cx="0" cy="360040"/>
          </a:xfrm>
          <a:prstGeom prst="straightConnector1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1A7BFD41-E040-044F-BFC5-4D0C2E7FD7DE}"/>
              </a:ext>
            </a:extLst>
          </p:cNvPr>
          <p:cNvCxnSpPr/>
          <p:nvPr/>
        </p:nvCxnSpPr>
        <p:spPr bwMode="auto">
          <a:xfrm>
            <a:off x="7236296" y="1988840"/>
            <a:ext cx="0" cy="360040"/>
          </a:xfrm>
          <a:prstGeom prst="straightConnector1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0514209-B358-5845-B810-22CC012D566F}"/>
              </a:ext>
            </a:extLst>
          </p:cNvPr>
          <p:cNvSpPr txBox="1"/>
          <p:nvPr/>
        </p:nvSpPr>
        <p:spPr>
          <a:xfrm>
            <a:off x="6865040" y="1552415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&lt; 26</a:t>
            </a:r>
            <a:endParaRPr kumimoji="1"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F69D640-3637-D343-A4F5-073C96400D37}"/>
              </a:ext>
            </a:extLst>
          </p:cNvPr>
          <p:cNvSpPr txBox="1"/>
          <p:nvPr/>
        </p:nvSpPr>
        <p:spPr>
          <a:xfrm>
            <a:off x="1637810" y="1535087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&gt; 26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0746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頁尾版面配置區 2">
            <a:extLst>
              <a:ext uri="{FF2B5EF4-FFF2-40B4-BE49-F238E27FC236}">
                <a16:creationId xmlns:a16="http://schemas.microsoft.com/office/drawing/2014/main" id="{BFB484B9-F99F-2649-9D53-0DB8B603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26" name="投影片編號版面配置區 3">
            <a:extLst>
              <a:ext uri="{FF2B5EF4-FFF2-40B4-BE49-F238E27FC236}">
                <a16:creationId xmlns:a16="http://schemas.microsoft.com/office/drawing/2014/main" id="{CB18DC30-7382-0F40-B13C-C70E35BA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663B4-DE7C-624B-A7D7-217CE8FBDFAF}" type="slidenum">
              <a:rPr lang="en-US" altLang="zh-TW"/>
              <a:pPr/>
              <a:t>38</a:t>
            </a:fld>
            <a:endParaRPr lang="en-US" altLang="zh-TW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2E1D7795-C489-374D-8472-599475E99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09600"/>
            <a:ext cx="9067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/>
              <a:t>Example for Quick Sort</a:t>
            </a:r>
          </a:p>
        </p:txBody>
      </p:sp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D220D7B6-87EA-7243-96E2-4AB2F8F2BE18}"/>
              </a:ext>
            </a:extLst>
          </p:cNvPr>
          <p:cNvGraphicFramePr>
            <a:graphicFrameLocks/>
          </p:cNvGraphicFramePr>
          <p:nvPr/>
        </p:nvGraphicFramePr>
        <p:xfrm>
          <a:off x="0" y="2362200"/>
          <a:ext cx="92583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64" name="文件" r:id="rId3" imgW="24231600" imgH="9944100" progId="Word.Document.8">
                  <p:embed/>
                </p:oleObj>
              </mc:Choice>
              <mc:Fallback>
                <p:oleObj name="文件" r:id="rId3" imgW="24231600" imgH="9944100" progId="Word.Document.8">
                  <p:embed/>
                  <p:pic>
                    <p:nvPicPr>
                      <p:cNvPr id="27" name="Object 3">
                        <a:extLst>
                          <a:ext uri="{FF2B5EF4-FFF2-40B4-BE49-F238E27FC236}">
                            <a16:creationId xmlns:a16="http://schemas.microsoft.com/office/drawing/2014/main" id="{D220D7B6-87EA-7243-96E2-4AB2F8F2BE1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362200"/>
                        <a:ext cx="9258300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4">
            <a:extLst>
              <a:ext uri="{FF2B5EF4-FFF2-40B4-BE49-F238E27FC236}">
                <a16:creationId xmlns:a16="http://schemas.microsoft.com/office/drawing/2014/main" id="{5C196EB9-FC3D-C84D-B314-5013B1BF9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908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A11380A5-F990-4743-8FFC-69686AEAA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5" y="25558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0" name="Text Box 7">
            <a:extLst>
              <a:ext uri="{FF2B5EF4-FFF2-40B4-BE49-F238E27FC236}">
                <a16:creationId xmlns:a16="http://schemas.microsoft.com/office/drawing/2014/main" id="{28D35ACE-874C-D946-BB8C-354EB6731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1" name="Text Box 8">
            <a:extLst>
              <a:ext uri="{FF2B5EF4-FFF2-40B4-BE49-F238E27FC236}">
                <a16:creationId xmlns:a16="http://schemas.microsoft.com/office/drawing/2014/main" id="{1796C407-3782-9A40-992D-8B003CC7A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28606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2" name="Text Box 9">
            <a:extLst>
              <a:ext uri="{FF2B5EF4-FFF2-40B4-BE49-F238E27FC236}">
                <a16:creationId xmlns:a16="http://schemas.microsoft.com/office/drawing/2014/main" id="{62841024-8BD0-D749-8C67-35F43200E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3" name="Text Box 10">
            <a:extLst>
              <a:ext uri="{FF2B5EF4-FFF2-40B4-BE49-F238E27FC236}">
                <a16:creationId xmlns:a16="http://schemas.microsoft.com/office/drawing/2014/main" id="{13390511-2681-9B48-9F92-101F0EB93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4" name="Text Box 11">
            <a:extLst>
              <a:ext uri="{FF2B5EF4-FFF2-40B4-BE49-F238E27FC236}">
                <a16:creationId xmlns:a16="http://schemas.microsoft.com/office/drawing/2014/main" id="{775B7C27-5786-F848-95FD-4D7E77792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276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5" name="Text Box 12">
            <a:extLst>
              <a:ext uri="{FF2B5EF4-FFF2-40B4-BE49-F238E27FC236}">
                <a16:creationId xmlns:a16="http://schemas.microsoft.com/office/drawing/2014/main" id="{D98E8C11-2BAA-E64E-B4CD-A9D56845A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32416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8B6DCE20-01BE-654A-AAA7-2057E73F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31654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7" name="Text Box 14">
            <a:extLst>
              <a:ext uri="{FF2B5EF4-FFF2-40B4-BE49-F238E27FC236}">
                <a16:creationId xmlns:a16="http://schemas.microsoft.com/office/drawing/2014/main" id="{087251B0-5677-634F-8241-5F02D9358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8" name="Text Box 15">
            <a:extLst>
              <a:ext uri="{FF2B5EF4-FFF2-40B4-BE49-F238E27FC236}">
                <a16:creationId xmlns:a16="http://schemas.microsoft.com/office/drawing/2014/main" id="{858C2BAF-5891-8B40-96C3-F0C07F137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9" name="Text Box 16">
            <a:extLst>
              <a:ext uri="{FF2B5EF4-FFF2-40B4-BE49-F238E27FC236}">
                <a16:creationId xmlns:a16="http://schemas.microsoft.com/office/drawing/2014/main" id="{D03A9E5E-CE2E-3B42-A4DD-AB25E0B81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0" name="Text Box 17">
            <a:extLst>
              <a:ext uri="{FF2B5EF4-FFF2-40B4-BE49-F238E27FC236}">
                <a16:creationId xmlns:a16="http://schemas.microsoft.com/office/drawing/2014/main" id="{FE364C6B-F3FE-0E49-B698-25DF8E20D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05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1" name="Text Box 18">
            <a:extLst>
              <a:ext uri="{FF2B5EF4-FFF2-40B4-BE49-F238E27FC236}">
                <a16:creationId xmlns:a16="http://schemas.microsoft.com/office/drawing/2014/main" id="{CB7D51A9-A740-9A4B-A320-D060CE53E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429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2" name="Text Box 19">
            <a:extLst>
              <a:ext uri="{FF2B5EF4-FFF2-40B4-BE49-F238E27FC236}">
                <a16:creationId xmlns:a16="http://schemas.microsoft.com/office/drawing/2014/main" id="{7021C418-0BE1-AF49-B981-C2C0B28F4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3" name="Text Box 20">
            <a:extLst>
              <a:ext uri="{FF2B5EF4-FFF2-40B4-BE49-F238E27FC236}">
                <a16:creationId xmlns:a16="http://schemas.microsoft.com/office/drawing/2014/main" id="{93266B32-A2CA-9648-9102-3924DFBB2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4" name="Text Box 21">
            <a:extLst>
              <a:ext uri="{FF2B5EF4-FFF2-40B4-BE49-F238E27FC236}">
                <a16:creationId xmlns:a16="http://schemas.microsoft.com/office/drawing/2014/main" id="{9F5CA8E2-0602-A04E-B5AD-27AB5E08C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4191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5" name="Text Box 22">
            <a:extLst>
              <a:ext uri="{FF2B5EF4-FFF2-40B4-BE49-F238E27FC236}">
                <a16:creationId xmlns:a16="http://schemas.microsoft.com/office/drawing/2014/main" id="{BC29A04D-61D0-854F-91C9-87FC35462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6" name="Text Box 23">
            <a:extLst>
              <a:ext uri="{FF2B5EF4-FFF2-40B4-BE49-F238E27FC236}">
                <a16:creationId xmlns:a16="http://schemas.microsoft.com/office/drawing/2014/main" id="{28469EC4-8A7B-944E-8783-AB5722ABE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7" name="Text Box 24">
            <a:extLst>
              <a:ext uri="{FF2B5EF4-FFF2-40B4-BE49-F238E27FC236}">
                <a16:creationId xmlns:a16="http://schemas.microsoft.com/office/drawing/2014/main" id="{5618A7DA-0EB0-4242-9018-22A97849B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4191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FC3EB9-731A-8F49-861F-FFEAD020C686}"/>
              </a:ext>
            </a:extLst>
          </p:cNvPr>
          <p:cNvSpPr/>
          <p:nvPr/>
        </p:nvSpPr>
        <p:spPr bwMode="auto">
          <a:xfrm>
            <a:off x="7668344" y="1988840"/>
            <a:ext cx="1475656" cy="36724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14CF841-F636-AC49-AE7A-75546A8E72BE}"/>
              </a:ext>
            </a:extLst>
          </p:cNvPr>
          <p:cNvCxnSpPr/>
          <p:nvPr/>
        </p:nvCxnSpPr>
        <p:spPr bwMode="auto">
          <a:xfrm>
            <a:off x="1979712" y="1988840"/>
            <a:ext cx="0" cy="360040"/>
          </a:xfrm>
          <a:prstGeom prst="straightConnector1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1A7BFD41-E040-044F-BFC5-4D0C2E7FD7DE}"/>
              </a:ext>
            </a:extLst>
          </p:cNvPr>
          <p:cNvCxnSpPr/>
          <p:nvPr/>
        </p:nvCxnSpPr>
        <p:spPr bwMode="auto">
          <a:xfrm>
            <a:off x="7236296" y="1988840"/>
            <a:ext cx="0" cy="360040"/>
          </a:xfrm>
          <a:prstGeom prst="straightConnector1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0514209-B358-5845-B810-22CC012D566F}"/>
              </a:ext>
            </a:extLst>
          </p:cNvPr>
          <p:cNvSpPr txBox="1"/>
          <p:nvPr/>
        </p:nvSpPr>
        <p:spPr>
          <a:xfrm>
            <a:off x="7380322" y="1933415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&lt; 26</a:t>
            </a:r>
            <a:endParaRPr kumimoji="1"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F69D640-3637-D343-A4F5-073C96400D37}"/>
              </a:ext>
            </a:extLst>
          </p:cNvPr>
          <p:cNvSpPr txBox="1"/>
          <p:nvPr/>
        </p:nvSpPr>
        <p:spPr>
          <a:xfrm>
            <a:off x="2113157" y="1938027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&gt; 26</a:t>
            </a:r>
            <a:endParaRPr kumimoji="1" lang="zh-TW" altLang="en-US" dirty="0"/>
          </a:p>
        </p:txBody>
      </p:sp>
      <p:sp>
        <p:nvSpPr>
          <p:cNvPr id="5" name="右大括弧 4">
            <a:extLst>
              <a:ext uri="{FF2B5EF4-FFF2-40B4-BE49-F238E27FC236}">
                <a16:creationId xmlns:a16="http://schemas.microsoft.com/office/drawing/2014/main" id="{C27C8319-404B-BE4A-BFDE-8CA80B29B0A3}"/>
              </a:ext>
            </a:extLst>
          </p:cNvPr>
          <p:cNvSpPr/>
          <p:nvPr/>
        </p:nvSpPr>
        <p:spPr bwMode="auto">
          <a:xfrm rot="16200000">
            <a:off x="4514792" y="-876690"/>
            <a:ext cx="182900" cy="5548160"/>
          </a:xfrm>
          <a:prstGeom prst="rightBrace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6B47063-1DBE-8C4D-9A19-1B74A5BDC43D}"/>
              </a:ext>
            </a:extLst>
          </p:cNvPr>
          <p:cNvSpPr txBox="1"/>
          <p:nvPr/>
        </p:nvSpPr>
        <p:spPr>
          <a:xfrm>
            <a:off x="4102963" y="1363906"/>
            <a:ext cx="1006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SWAP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174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頁尾版面配置區 2">
            <a:extLst>
              <a:ext uri="{FF2B5EF4-FFF2-40B4-BE49-F238E27FC236}">
                <a16:creationId xmlns:a16="http://schemas.microsoft.com/office/drawing/2014/main" id="{BFB484B9-F99F-2649-9D53-0DB8B603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26" name="投影片編號版面配置區 3">
            <a:extLst>
              <a:ext uri="{FF2B5EF4-FFF2-40B4-BE49-F238E27FC236}">
                <a16:creationId xmlns:a16="http://schemas.microsoft.com/office/drawing/2014/main" id="{CB18DC30-7382-0F40-B13C-C70E35BA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663B4-DE7C-624B-A7D7-217CE8FBDFAF}" type="slidenum">
              <a:rPr lang="en-US" altLang="zh-TW"/>
              <a:pPr/>
              <a:t>39</a:t>
            </a:fld>
            <a:endParaRPr lang="en-US" altLang="zh-TW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2E1D7795-C489-374D-8472-599475E99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09600"/>
            <a:ext cx="9067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/>
              <a:t>Example for Quick Sort</a:t>
            </a:r>
          </a:p>
        </p:txBody>
      </p:sp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D220D7B6-87EA-7243-96E2-4AB2F8F2BE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0986673"/>
              </p:ext>
            </p:extLst>
          </p:nvPr>
        </p:nvGraphicFramePr>
        <p:xfrm>
          <a:off x="0" y="2362200"/>
          <a:ext cx="92583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35" name="文件" r:id="rId3" imgW="24231600" imgH="9944100" progId="Word.Document.8">
                  <p:embed/>
                </p:oleObj>
              </mc:Choice>
              <mc:Fallback>
                <p:oleObj name="文件" r:id="rId3" imgW="24231600" imgH="9944100" progId="Word.Document.8">
                  <p:embed/>
                  <p:pic>
                    <p:nvPicPr>
                      <p:cNvPr id="27" name="Object 3">
                        <a:extLst>
                          <a:ext uri="{FF2B5EF4-FFF2-40B4-BE49-F238E27FC236}">
                            <a16:creationId xmlns:a16="http://schemas.microsoft.com/office/drawing/2014/main" id="{D220D7B6-87EA-7243-96E2-4AB2F8F2BE1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362200"/>
                        <a:ext cx="9258300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4">
            <a:extLst>
              <a:ext uri="{FF2B5EF4-FFF2-40B4-BE49-F238E27FC236}">
                <a16:creationId xmlns:a16="http://schemas.microsoft.com/office/drawing/2014/main" id="{5C196EB9-FC3D-C84D-B314-5013B1BF9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908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A11380A5-F990-4743-8FFC-69686AEAA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5" y="25558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0" name="Text Box 7">
            <a:extLst>
              <a:ext uri="{FF2B5EF4-FFF2-40B4-BE49-F238E27FC236}">
                <a16:creationId xmlns:a16="http://schemas.microsoft.com/office/drawing/2014/main" id="{28D35ACE-874C-D946-BB8C-354EB6731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1" name="Text Box 8">
            <a:extLst>
              <a:ext uri="{FF2B5EF4-FFF2-40B4-BE49-F238E27FC236}">
                <a16:creationId xmlns:a16="http://schemas.microsoft.com/office/drawing/2014/main" id="{1796C407-3782-9A40-992D-8B003CC7A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28606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2" name="Text Box 9">
            <a:extLst>
              <a:ext uri="{FF2B5EF4-FFF2-40B4-BE49-F238E27FC236}">
                <a16:creationId xmlns:a16="http://schemas.microsoft.com/office/drawing/2014/main" id="{62841024-8BD0-D749-8C67-35F43200E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3" name="Text Box 10">
            <a:extLst>
              <a:ext uri="{FF2B5EF4-FFF2-40B4-BE49-F238E27FC236}">
                <a16:creationId xmlns:a16="http://schemas.microsoft.com/office/drawing/2014/main" id="{13390511-2681-9B48-9F92-101F0EB93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4" name="Text Box 11">
            <a:extLst>
              <a:ext uri="{FF2B5EF4-FFF2-40B4-BE49-F238E27FC236}">
                <a16:creationId xmlns:a16="http://schemas.microsoft.com/office/drawing/2014/main" id="{775B7C27-5786-F848-95FD-4D7E77792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276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5" name="Text Box 12">
            <a:extLst>
              <a:ext uri="{FF2B5EF4-FFF2-40B4-BE49-F238E27FC236}">
                <a16:creationId xmlns:a16="http://schemas.microsoft.com/office/drawing/2014/main" id="{D98E8C11-2BAA-E64E-B4CD-A9D56845A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32416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8B6DCE20-01BE-654A-AAA7-2057E73F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31654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7" name="Text Box 14">
            <a:extLst>
              <a:ext uri="{FF2B5EF4-FFF2-40B4-BE49-F238E27FC236}">
                <a16:creationId xmlns:a16="http://schemas.microsoft.com/office/drawing/2014/main" id="{087251B0-5677-634F-8241-5F02D9358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8" name="Text Box 15">
            <a:extLst>
              <a:ext uri="{FF2B5EF4-FFF2-40B4-BE49-F238E27FC236}">
                <a16:creationId xmlns:a16="http://schemas.microsoft.com/office/drawing/2014/main" id="{858C2BAF-5891-8B40-96C3-F0C07F137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9" name="Text Box 16">
            <a:extLst>
              <a:ext uri="{FF2B5EF4-FFF2-40B4-BE49-F238E27FC236}">
                <a16:creationId xmlns:a16="http://schemas.microsoft.com/office/drawing/2014/main" id="{D03A9E5E-CE2E-3B42-A4DD-AB25E0B81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0" name="Text Box 17">
            <a:extLst>
              <a:ext uri="{FF2B5EF4-FFF2-40B4-BE49-F238E27FC236}">
                <a16:creationId xmlns:a16="http://schemas.microsoft.com/office/drawing/2014/main" id="{FE364C6B-F3FE-0E49-B698-25DF8E20D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05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1" name="Text Box 18">
            <a:extLst>
              <a:ext uri="{FF2B5EF4-FFF2-40B4-BE49-F238E27FC236}">
                <a16:creationId xmlns:a16="http://schemas.microsoft.com/office/drawing/2014/main" id="{CB7D51A9-A740-9A4B-A320-D060CE53E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429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2" name="Text Box 19">
            <a:extLst>
              <a:ext uri="{FF2B5EF4-FFF2-40B4-BE49-F238E27FC236}">
                <a16:creationId xmlns:a16="http://schemas.microsoft.com/office/drawing/2014/main" id="{7021C418-0BE1-AF49-B981-C2C0B28F4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3" name="Text Box 20">
            <a:extLst>
              <a:ext uri="{FF2B5EF4-FFF2-40B4-BE49-F238E27FC236}">
                <a16:creationId xmlns:a16="http://schemas.microsoft.com/office/drawing/2014/main" id="{93266B32-A2CA-9648-9102-3924DFBB2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4" name="Text Box 21">
            <a:extLst>
              <a:ext uri="{FF2B5EF4-FFF2-40B4-BE49-F238E27FC236}">
                <a16:creationId xmlns:a16="http://schemas.microsoft.com/office/drawing/2014/main" id="{9F5CA8E2-0602-A04E-B5AD-27AB5E08C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4191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5" name="Text Box 22">
            <a:extLst>
              <a:ext uri="{FF2B5EF4-FFF2-40B4-BE49-F238E27FC236}">
                <a16:creationId xmlns:a16="http://schemas.microsoft.com/office/drawing/2014/main" id="{BC29A04D-61D0-854F-91C9-87FC35462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6" name="Text Box 23">
            <a:extLst>
              <a:ext uri="{FF2B5EF4-FFF2-40B4-BE49-F238E27FC236}">
                <a16:creationId xmlns:a16="http://schemas.microsoft.com/office/drawing/2014/main" id="{28469EC4-8A7B-944E-8783-AB5722ABE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7" name="Text Box 24">
            <a:extLst>
              <a:ext uri="{FF2B5EF4-FFF2-40B4-BE49-F238E27FC236}">
                <a16:creationId xmlns:a16="http://schemas.microsoft.com/office/drawing/2014/main" id="{5618A7DA-0EB0-4242-9018-22A97849B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4191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FC3EB9-731A-8F49-861F-FFEAD020C686}"/>
              </a:ext>
            </a:extLst>
          </p:cNvPr>
          <p:cNvSpPr/>
          <p:nvPr/>
        </p:nvSpPr>
        <p:spPr bwMode="auto">
          <a:xfrm>
            <a:off x="7668344" y="1988840"/>
            <a:ext cx="1475656" cy="36724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14CF841-F636-AC49-AE7A-75546A8E72BE}"/>
              </a:ext>
            </a:extLst>
          </p:cNvPr>
          <p:cNvCxnSpPr/>
          <p:nvPr/>
        </p:nvCxnSpPr>
        <p:spPr bwMode="auto">
          <a:xfrm>
            <a:off x="3511211" y="2016851"/>
            <a:ext cx="0" cy="360040"/>
          </a:xfrm>
          <a:prstGeom prst="straightConnector1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1A7BFD41-E040-044F-BFC5-4D0C2E7FD7DE}"/>
              </a:ext>
            </a:extLst>
          </p:cNvPr>
          <p:cNvCxnSpPr/>
          <p:nvPr/>
        </p:nvCxnSpPr>
        <p:spPr bwMode="auto">
          <a:xfrm>
            <a:off x="5751565" y="2002160"/>
            <a:ext cx="0" cy="360040"/>
          </a:xfrm>
          <a:prstGeom prst="straightConnector1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0514209-B358-5845-B810-22CC012D566F}"/>
              </a:ext>
            </a:extLst>
          </p:cNvPr>
          <p:cNvSpPr txBox="1"/>
          <p:nvPr/>
        </p:nvSpPr>
        <p:spPr>
          <a:xfrm>
            <a:off x="5404024" y="1595733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&lt; 26</a:t>
            </a:r>
            <a:endParaRPr kumimoji="1"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F69D640-3637-D343-A4F5-073C96400D37}"/>
              </a:ext>
            </a:extLst>
          </p:cNvPr>
          <p:cNvSpPr txBox="1"/>
          <p:nvPr/>
        </p:nvSpPr>
        <p:spPr>
          <a:xfrm>
            <a:off x="3203848" y="1595734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&gt; 26</a:t>
            </a:r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3D78DCF-6F15-634E-A3A2-730CF281C713}"/>
              </a:ext>
            </a:extLst>
          </p:cNvPr>
          <p:cNvSpPr/>
          <p:nvPr/>
        </p:nvSpPr>
        <p:spPr bwMode="auto">
          <a:xfrm>
            <a:off x="1763688" y="2695735"/>
            <a:ext cx="360040" cy="267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2700FB-4E25-DD40-8044-CC496EDB62DB}"/>
              </a:ext>
            </a:extLst>
          </p:cNvPr>
          <p:cNvSpPr txBox="1"/>
          <p:nvPr/>
        </p:nvSpPr>
        <p:spPr>
          <a:xfrm>
            <a:off x="1719599" y="259080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</a:t>
            </a:r>
            <a:endParaRPr kumimoji="1" lang="zh-TW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F1B3AF0-B735-7A43-A58A-4C85CF9C726D}"/>
              </a:ext>
            </a:extLst>
          </p:cNvPr>
          <p:cNvSpPr/>
          <p:nvPr/>
        </p:nvSpPr>
        <p:spPr bwMode="auto">
          <a:xfrm>
            <a:off x="7064361" y="2709398"/>
            <a:ext cx="360040" cy="267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27C28D9-6D78-5D47-816F-3790C2681127}"/>
              </a:ext>
            </a:extLst>
          </p:cNvPr>
          <p:cNvSpPr txBox="1"/>
          <p:nvPr/>
        </p:nvSpPr>
        <p:spPr>
          <a:xfrm>
            <a:off x="7014284" y="2608812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4503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C570F24-27E7-7942-9DF3-D56C0A612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28A256-A531-DF48-A944-862367FFC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8ED-6C25-C84F-B900-0BDD72A6BBA1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7C8B06E5-233E-6345-A9D4-FB923A7F5A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32656"/>
            <a:ext cx="9144000" cy="5943600"/>
          </a:xfrm>
        </p:spPr>
        <p:txBody>
          <a:bodyPr/>
          <a:lstStyle/>
          <a:p>
            <a:br>
              <a:rPr lang="en-US" altLang="zh-TW" sz="2000" u="sng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zh-TW" sz="2000" u="sng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MAX_SIZE 1000 /* maximum size of  list plus one */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typedef struct {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altLang="zh-TW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key;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/* other fields */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 element;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element list[MAX_SIZE];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zh-TW" sz="2000" u="sng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zh-TW" sz="2000" u="sng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</p:txBody>
      </p:sp>
      <p:sp>
        <p:nvSpPr>
          <p:cNvPr id="6" name="Rectangle 1026">
            <a:extLst>
              <a:ext uri="{FF2B5EF4-FFF2-40B4-BE49-F238E27FC236}">
                <a16:creationId xmlns:a16="http://schemas.microsoft.com/office/drawing/2014/main" id="{12DE5802-B63B-1049-A5D6-756500E9F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494" y="-117861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Representation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頁尾版面配置區 2">
            <a:extLst>
              <a:ext uri="{FF2B5EF4-FFF2-40B4-BE49-F238E27FC236}">
                <a16:creationId xmlns:a16="http://schemas.microsoft.com/office/drawing/2014/main" id="{BFB484B9-F99F-2649-9D53-0DB8B603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26" name="投影片編號版面配置區 3">
            <a:extLst>
              <a:ext uri="{FF2B5EF4-FFF2-40B4-BE49-F238E27FC236}">
                <a16:creationId xmlns:a16="http://schemas.microsoft.com/office/drawing/2014/main" id="{CB18DC30-7382-0F40-B13C-C70E35BA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663B4-DE7C-624B-A7D7-217CE8FBDFAF}" type="slidenum">
              <a:rPr lang="en-US" altLang="zh-TW"/>
              <a:pPr/>
              <a:t>40</a:t>
            </a:fld>
            <a:endParaRPr lang="en-US" altLang="zh-TW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2E1D7795-C489-374D-8472-599475E99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09600"/>
            <a:ext cx="9067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/>
              <a:t>Example for Quick Sort</a:t>
            </a:r>
          </a:p>
        </p:txBody>
      </p:sp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D220D7B6-87EA-7243-96E2-4AB2F8F2BE18}"/>
              </a:ext>
            </a:extLst>
          </p:cNvPr>
          <p:cNvGraphicFramePr>
            <a:graphicFrameLocks/>
          </p:cNvGraphicFramePr>
          <p:nvPr/>
        </p:nvGraphicFramePr>
        <p:xfrm>
          <a:off x="0" y="2362200"/>
          <a:ext cx="92583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88" name="文件" r:id="rId3" imgW="24231600" imgH="9944100" progId="Word.Document.8">
                  <p:embed/>
                </p:oleObj>
              </mc:Choice>
              <mc:Fallback>
                <p:oleObj name="文件" r:id="rId3" imgW="24231600" imgH="9944100" progId="Word.Document.8">
                  <p:embed/>
                  <p:pic>
                    <p:nvPicPr>
                      <p:cNvPr id="27" name="Object 3">
                        <a:extLst>
                          <a:ext uri="{FF2B5EF4-FFF2-40B4-BE49-F238E27FC236}">
                            <a16:creationId xmlns:a16="http://schemas.microsoft.com/office/drawing/2014/main" id="{D220D7B6-87EA-7243-96E2-4AB2F8F2BE1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362200"/>
                        <a:ext cx="9258300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4">
            <a:extLst>
              <a:ext uri="{FF2B5EF4-FFF2-40B4-BE49-F238E27FC236}">
                <a16:creationId xmlns:a16="http://schemas.microsoft.com/office/drawing/2014/main" id="{5C196EB9-FC3D-C84D-B314-5013B1BF9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908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A11380A5-F990-4743-8FFC-69686AEAA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5" y="25558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0" name="Text Box 7">
            <a:extLst>
              <a:ext uri="{FF2B5EF4-FFF2-40B4-BE49-F238E27FC236}">
                <a16:creationId xmlns:a16="http://schemas.microsoft.com/office/drawing/2014/main" id="{28D35ACE-874C-D946-BB8C-354EB6731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1" name="Text Box 8">
            <a:extLst>
              <a:ext uri="{FF2B5EF4-FFF2-40B4-BE49-F238E27FC236}">
                <a16:creationId xmlns:a16="http://schemas.microsoft.com/office/drawing/2014/main" id="{1796C407-3782-9A40-992D-8B003CC7A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28606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2" name="Text Box 9">
            <a:extLst>
              <a:ext uri="{FF2B5EF4-FFF2-40B4-BE49-F238E27FC236}">
                <a16:creationId xmlns:a16="http://schemas.microsoft.com/office/drawing/2014/main" id="{62841024-8BD0-D749-8C67-35F43200E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3" name="Text Box 10">
            <a:extLst>
              <a:ext uri="{FF2B5EF4-FFF2-40B4-BE49-F238E27FC236}">
                <a16:creationId xmlns:a16="http://schemas.microsoft.com/office/drawing/2014/main" id="{13390511-2681-9B48-9F92-101F0EB93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4" name="Text Box 11">
            <a:extLst>
              <a:ext uri="{FF2B5EF4-FFF2-40B4-BE49-F238E27FC236}">
                <a16:creationId xmlns:a16="http://schemas.microsoft.com/office/drawing/2014/main" id="{775B7C27-5786-F848-95FD-4D7E77792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276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5" name="Text Box 12">
            <a:extLst>
              <a:ext uri="{FF2B5EF4-FFF2-40B4-BE49-F238E27FC236}">
                <a16:creationId xmlns:a16="http://schemas.microsoft.com/office/drawing/2014/main" id="{D98E8C11-2BAA-E64E-B4CD-A9D56845A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32416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8B6DCE20-01BE-654A-AAA7-2057E73F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31654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7" name="Text Box 14">
            <a:extLst>
              <a:ext uri="{FF2B5EF4-FFF2-40B4-BE49-F238E27FC236}">
                <a16:creationId xmlns:a16="http://schemas.microsoft.com/office/drawing/2014/main" id="{087251B0-5677-634F-8241-5F02D9358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8" name="Text Box 15">
            <a:extLst>
              <a:ext uri="{FF2B5EF4-FFF2-40B4-BE49-F238E27FC236}">
                <a16:creationId xmlns:a16="http://schemas.microsoft.com/office/drawing/2014/main" id="{858C2BAF-5891-8B40-96C3-F0C07F137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9" name="Text Box 16">
            <a:extLst>
              <a:ext uri="{FF2B5EF4-FFF2-40B4-BE49-F238E27FC236}">
                <a16:creationId xmlns:a16="http://schemas.microsoft.com/office/drawing/2014/main" id="{D03A9E5E-CE2E-3B42-A4DD-AB25E0B81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0" name="Text Box 17">
            <a:extLst>
              <a:ext uri="{FF2B5EF4-FFF2-40B4-BE49-F238E27FC236}">
                <a16:creationId xmlns:a16="http://schemas.microsoft.com/office/drawing/2014/main" id="{FE364C6B-F3FE-0E49-B698-25DF8E20D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05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1" name="Text Box 18">
            <a:extLst>
              <a:ext uri="{FF2B5EF4-FFF2-40B4-BE49-F238E27FC236}">
                <a16:creationId xmlns:a16="http://schemas.microsoft.com/office/drawing/2014/main" id="{CB7D51A9-A740-9A4B-A320-D060CE53E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429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2" name="Text Box 19">
            <a:extLst>
              <a:ext uri="{FF2B5EF4-FFF2-40B4-BE49-F238E27FC236}">
                <a16:creationId xmlns:a16="http://schemas.microsoft.com/office/drawing/2014/main" id="{7021C418-0BE1-AF49-B981-C2C0B28F4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3" name="Text Box 20">
            <a:extLst>
              <a:ext uri="{FF2B5EF4-FFF2-40B4-BE49-F238E27FC236}">
                <a16:creationId xmlns:a16="http://schemas.microsoft.com/office/drawing/2014/main" id="{93266B32-A2CA-9648-9102-3924DFBB2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4" name="Text Box 21">
            <a:extLst>
              <a:ext uri="{FF2B5EF4-FFF2-40B4-BE49-F238E27FC236}">
                <a16:creationId xmlns:a16="http://schemas.microsoft.com/office/drawing/2014/main" id="{9F5CA8E2-0602-A04E-B5AD-27AB5E08C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4191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5" name="Text Box 22">
            <a:extLst>
              <a:ext uri="{FF2B5EF4-FFF2-40B4-BE49-F238E27FC236}">
                <a16:creationId xmlns:a16="http://schemas.microsoft.com/office/drawing/2014/main" id="{BC29A04D-61D0-854F-91C9-87FC35462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6" name="Text Box 23">
            <a:extLst>
              <a:ext uri="{FF2B5EF4-FFF2-40B4-BE49-F238E27FC236}">
                <a16:creationId xmlns:a16="http://schemas.microsoft.com/office/drawing/2014/main" id="{28469EC4-8A7B-944E-8783-AB5722ABE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7" name="Text Box 24">
            <a:extLst>
              <a:ext uri="{FF2B5EF4-FFF2-40B4-BE49-F238E27FC236}">
                <a16:creationId xmlns:a16="http://schemas.microsoft.com/office/drawing/2014/main" id="{5618A7DA-0EB0-4242-9018-22A97849B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4191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FC3EB9-731A-8F49-861F-FFEAD020C686}"/>
              </a:ext>
            </a:extLst>
          </p:cNvPr>
          <p:cNvSpPr/>
          <p:nvPr/>
        </p:nvSpPr>
        <p:spPr bwMode="auto">
          <a:xfrm>
            <a:off x="7668344" y="1988840"/>
            <a:ext cx="1475656" cy="36724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14CF841-F636-AC49-AE7A-75546A8E72BE}"/>
              </a:ext>
            </a:extLst>
          </p:cNvPr>
          <p:cNvCxnSpPr/>
          <p:nvPr/>
        </p:nvCxnSpPr>
        <p:spPr bwMode="auto">
          <a:xfrm>
            <a:off x="3511211" y="2016851"/>
            <a:ext cx="0" cy="360040"/>
          </a:xfrm>
          <a:prstGeom prst="straightConnector1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1A7BFD41-E040-044F-BFC5-4D0C2E7FD7DE}"/>
              </a:ext>
            </a:extLst>
          </p:cNvPr>
          <p:cNvCxnSpPr/>
          <p:nvPr/>
        </p:nvCxnSpPr>
        <p:spPr bwMode="auto">
          <a:xfrm>
            <a:off x="5751565" y="2002160"/>
            <a:ext cx="0" cy="360040"/>
          </a:xfrm>
          <a:prstGeom prst="straightConnector1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0514209-B358-5845-B810-22CC012D566F}"/>
              </a:ext>
            </a:extLst>
          </p:cNvPr>
          <p:cNvSpPr txBox="1"/>
          <p:nvPr/>
        </p:nvSpPr>
        <p:spPr>
          <a:xfrm>
            <a:off x="5846532" y="1941190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&lt; 26</a:t>
            </a:r>
            <a:endParaRPr kumimoji="1"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F69D640-3637-D343-A4F5-073C96400D37}"/>
              </a:ext>
            </a:extLst>
          </p:cNvPr>
          <p:cNvSpPr txBox="1"/>
          <p:nvPr/>
        </p:nvSpPr>
        <p:spPr>
          <a:xfrm>
            <a:off x="3633623" y="1941191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&gt; 26</a:t>
            </a:r>
            <a:endParaRPr kumimoji="1" lang="zh-TW" altLang="en-US" dirty="0"/>
          </a:p>
        </p:txBody>
      </p:sp>
      <p:sp>
        <p:nvSpPr>
          <p:cNvPr id="5" name="右大括弧 4">
            <a:extLst>
              <a:ext uri="{FF2B5EF4-FFF2-40B4-BE49-F238E27FC236}">
                <a16:creationId xmlns:a16="http://schemas.microsoft.com/office/drawing/2014/main" id="{C27C8319-404B-BE4A-BFDE-8CA80B29B0A3}"/>
              </a:ext>
            </a:extLst>
          </p:cNvPr>
          <p:cNvSpPr/>
          <p:nvPr/>
        </p:nvSpPr>
        <p:spPr bwMode="auto">
          <a:xfrm rot="16200000">
            <a:off x="4506437" y="657191"/>
            <a:ext cx="186398" cy="2503542"/>
          </a:xfrm>
          <a:prstGeom prst="rightBrace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6B47063-1DBE-8C4D-9A19-1B74A5BDC43D}"/>
              </a:ext>
            </a:extLst>
          </p:cNvPr>
          <p:cNvSpPr txBox="1"/>
          <p:nvPr/>
        </p:nvSpPr>
        <p:spPr>
          <a:xfrm>
            <a:off x="4102963" y="1363906"/>
            <a:ext cx="1006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SWAP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3D78DCF-6F15-634E-A3A2-730CF281C713}"/>
              </a:ext>
            </a:extLst>
          </p:cNvPr>
          <p:cNvSpPr/>
          <p:nvPr/>
        </p:nvSpPr>
        <p:spPr bwMode="auto">
          <a:xfrm>
            <a:off x="1763688" y="2695735"/>
            <a:ext cx="360040" cy="267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2700FB-4E25-DD40-8044-CC496EDB62DB}"/>
              </a:ext>
            </a:extLst>
          </p:cNvPr>
          <p:cNvSpPr txBox="1"/>
          <p:nvPr/>
        </p:nvSpPr>
        <p:spPr>
          <a:xfrm>
            <a:off x="1719599" y="259080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</a:t>
            </a:r>
            <a:endParaRPr kumimoji="1" lang="zh-TW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F1B3AF0-B735-7A43-A58A-4C85CF9C726D}"/>
              </a:ext>
            </a:extLst>
          </p:cNvPr>
          <p:cNvSpPr/>
          <p:nvPr/>
        </p:nvSpPr>
        <p:spPr bwMode="auto">
          <a:xfrm>
            <a:off x="7064361" y="2709398"/>
            <a:ext cx="360040" cy="267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27C28D9-6D78-5D47-816F-3790C2681127}"/>
              </a:ext>
            </a:extLst>
          </p:cNvPr>
          <p:cNvSpPr txBox="1"/>
          <p:nvPr/>
        </p:nvSpPr>
        <p:spPr>
          <a:xfrm>
            <a:off x="7014284" y="2608812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0130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頁尾版面配置區 2">
            <a:extLst>
              <a:ext uri="{FF2B5EF4-FFF2-40B4-BE49-F238E27FC236}">
                <a16:creationId xmlns:a16="http://schemas.microsoft.com/office/drawing/2014/main" id="{BFB484B9-F99F-2649-9D53-0DB8B603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26" name="投影片編號版面配置區 3">
            <a:extLst>
              <a:ext uri="{FF2B5EF4-FFF2-40B4-BE49-F238E27FC236}">
                <a16:creationId xmlns:a16="http://schemas.microsoft.com/office/drawing/2014/main" id="{CB18DC30-7382-0F40-B13C-C70E35BA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663B4-DE7C-624B-A7D7-217CE8FBDFAF}" type="slidenum">
              <a:rPr lang="en-US" altLang="zh-TW"/>
              <a:pPr/>
              <a:t>41</a:t>
            </a:fld>
            <a:endParaRPr lang="en-US" altLang="zh-TW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2E1D7795-C489-374D-8472-599475E99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09600"/>
            <a:ext cx="9067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/>
              <a:t>Example for Quick Sort</a:t>
            </a:r>
          </a:p>
        </p:txBody>
      </p:sp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D220D7B6-87EA-7243-96E2-4AB2F8F2BE18}"/>
              </a:ext>
            </a:extLst>
          </p:cNvPr>
          <p:cNvGraphicFramePr>
            <a:graphicFrameLocks/>
          </p:cNvGraphicFramePr>
          <p:nvPr/>
        </p:nvGraphicFramePr>
        <p:xfrm>
          <a:off x="0" y="2362200"/>
          <a:ext cx="92583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11" name="文件" r:id="rId3" imgW="24231600" imgH="9944100" progId="Word.Document.8">
                  <p:embed/>
                </p:oleObj>
              </mc:Choice>
              <mc:Fallback>
                <p:oleObj name="文件" r:id="rId3" imgW="24231600" imgH="9944100" progId="Word.Document.8">
                  <p:embed/>
                  <p:pic>
                    <p:nvPicPr>
                      <p:cNvPr id="27" name="Object 3">
                        <a:extLst>
                          <a:ext uri="{FF2B5EF4-FFF2-40B4-BE49-F238E27FC236}">
                            <a16:creationId xmlns:a16="http://schemas.microsoft.com/office/drawing/2014/main" id="{D220D7B6-87EA-7243-96E2-4AB2F8F2BE1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362200"/>
                        <a:ext cx="9258300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4">
            <a:extLst>
              <a:ext uri="{FF2B5EF4-FFF2-40B4-BE49-F238E27FC236}">
                <a16:creationId xmlns:a16="http://schemas.microsoft.com/office/drawing/2014/main" id="{5C196EB9-FC3D-C84D-B314-5013B1BF9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908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A11380A5-F990-4743-8FFC-69686AEAA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5" y="25558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0" name="Text Box 7">
            <a:extLst>
              <a:ext uri="{FF2B5EF4-FFF2-40B4-BE49-F238E27FC236}">
                <a16:creationId xmlns:a16="http://schemas.microsoft.com/office/drawing/2014/main" id="{28D35ACE-874C-D946-BB8C-354EB6731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1" name="Text Box 8">
            <a:extLst>
              <a:ext uri="{FF2B5EF4-FFF2-40B4-BE49-F238E27FC236}">
                <a16:creationId xmlns:a16="http://schemas.microsoft.com/office/drawing/2014/main" id="{1796C407-3782-9A40-992D-8B003CC7A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28606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2" name="Text Box 9">
            <a:extLst>
              <a:ext uri="{FF2B5EF4-FFF2-40B4-BE49-F238E27FC236}">
                <a16:creationId xmlns:a16="http://schemas.microsoft.com/office/drawing/2014/main" id="{62841024-8BD0-D749-8C67-35F43200E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3" name="Text Box 10">
            <a:extLst>
              <a:ext uri="{FF2B5EF4-FFF2-40B4-BE49-F238E27FC236}">
                <a16:creationId xmlns:a16="http://schemas.microsoft.com/office/drawing/2014/main" id="{13390511-2681-9B48-9F92-101F0EB93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4" name="Text Box 11">
            <a:extLst>
              <a:ext uri="{FF2B5EF4-FFF2-40B4-BE49-F238E27FC236}">
                <a16:creationId xmlns:a16="http://schemas.microsoft.com/office/drawing/2014/main" id="{775B7C27-5786-F848-95FD-4D7E77792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276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5" name="Text Box 12">
            <a:extLst>
              <a:ext uri="{FF2B5EF4-FFF2-40B4-BE49-F238E27FC236}">
                <a16:creationId xmlns:a16="http://schemas.microsoft.com/office/drawing/2014/main" id="{D98E8C11-2BAA-E64E-B4CD-A9D56845A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32416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8B6DCE20-01BE-654A-AAA7-2057E73F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31654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7" name="Text Box 14">
            <a:extLst>
              <a:ext uri="{FF2B5EF4-FFF2-40B4-BE49-F238E27FC236}">
                <a16:creationId xmlns:a16="http://schemas.microsoft.com/office/drawing/2014/main" id="{087251B0-5677-634F-8241-5F02D9358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8" name="Text Box 15">
            <a:extLst>
              <a:ext uri="{FF2B5EF4-FFF2-40B4-BE49-F238E27FC236}">
                <a16:creationId xmlns:a16="http://schemas.microsoft.com/office/drawing/2014/main" id="{858C2BAF-5891-8B40-96C3-F0C07F137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9" name="Text Box 16">
            <a:extLst>
              <a:ext uri="{FF2B5EF4-FFF2-40B4-BE49-F238E27FC236}">
                <a16:creationId xmlns:a16="http://schemas.microsoft.com/office/drawing/2014/main" id="{D03A9E5E-CE2E-3B42-A4DD-AB25E0B81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0" name="Text Box 17">
            <a:extLst>
              <a:ext uri="{FF2B5EF4-FFF2-40B4-BE49-F238E27FC236}">
                <a16:creationId xmlns:a16="http://schemas.microsoft.com/office/drawing/2014/main" id="{FE364C6B-F3FE-0E49-B698-25DF8E20D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05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1" name="Text Box 18">
            <a:extLst>
              <a:ext uri="{FF2B5EF4-FFF2-40B4-BE49-F238E27FC236}">
                <a16:creationId xmlns:a16="http://schemas.microsoft.com/office/drawing/2014/main" id="{CB7D51A9-A740-9A4B-A320-D060CE53E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429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2" name="Text Box 19">
            <a:extLst>
              <a:ext uri="{FF2B5EF4-FFF2-40B4-BE49-F238E27FC236}">
                <a16:creationId xmlns:a16="http://schemas.microsoft.com/office/drawing/2014/main" id="{7021C418-0BE1-AF49-B981-C2C0B28F4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3" name="Text Box 20">
            <a:extLst>
              <a:ext uri="{FF2B5EF4-FFF2-40B4-BE49-F238E27FC236}">
                <a16:creationId xmlns:a16="http://schemas.microsoft.com/office/drawing/2014/main" id="{93266B32-A2CA-9648-9102-3924DFBB2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4" name="Text Box 21">
            <a:extLst>
              <a:ext uri="{FF2B5EF4-FFF2-40B4-BE49-F238E27FC236}">
                <a16:creationId xmlns:a16="http://schemas.microsoft.com/office/drawing/2014/main" id="{9F5CA8E2-0602-A04E-B5AD-27AB5E08C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4191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5" name="Text Box 22">
            <a:extLst>
              <a:ext uri="{FF2B5EF4-FFF2-40B4-BE49-F238E27FC236}">
                <a16:creationId xmlns:a16="http://schemas.microsoft.com/office/drawing/2014/main" id="{BC29A04D-61D0-854F-91C9-87FC35462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6" name="Text Box 23">
            <a:extLst>
              <a:ext uri="{FF2B5EF4-FFF2-40B4-BE49-F238E27FC236}">
                <a16:creationId xmlns:a16="http://schemas.microsoft.com/office/drawing/2014/main" id="{28469EC4-8A7B-944E-8783-AB5722ABE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7" name="Text Box 24">
            <a:extLst>
              <a:ext uri="{FF2B5EF4-FFF2-40B4-BE49-F238E27FC236}">
                <a16:creationId xmlns:a16="http://schemas.microsoft.com/office/drawing/2014/main" id="{5618A7DA-0EB0-4242-9018-22A97849B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4191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FC3EB9-731A-8F49-861F-FFEAD020C686}"/>
              </a:ext>
            </a:extLst>
          </p:cNvPr>
          <p:cNvSpPr/>
          <p:nvPr/>
        </p:nvSpPr>
        <p:spPr bwMode="auto">
          <a:xfrm>
            <a:off x="7668344" y="1988840"/>
            <a:ext cx="1475656" cy="36724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14CF841-F636-AC49-AE7A-75546A8E72BE}"/>
              </a:ext>
            </a:extLst>
          </p:cNvPr>
          <p:cNvCxnSpPr/>
          <p:nvPr/>
        </p:nvCxnSpPr>
        <p:spPr bwMode="auto">
          <a:xfrm>
            <a:off x="5004048" y="2002160"/>
            <a:ext cx="0" cy="360040"/>
          </a:xfrm>
          <a:prstGeom prst="straightConnector1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1A7BFD41-E040-044F-BFC5-4D0C2E7FD7DE}"/>
              </a:ext>
            </a:extLst>
          </p:cNvPr>
          <p:cNvCxnSpPr/>
          <p:nvPr/>
        </p:nvCxnSpPr>
        <p:spPr bwMode="auto">
          <a:xfrm>
            <a:off x="4283968" y="2002160"/>
            <a:ext cx="0" cy="360040"/>
          </a:xfrm>
          <a:prstGeom prst="straightConnector1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3D78DCF-6F15-634E-A3A2-730CF281C713}"/>
              </a:ext>
            </a:extLst>
          </p:cNvPr>
          <p:cNvSpPr/>
          <p:nvPr/>
        </p:nvSpPr>
        <p:spPr bwMode="auto">
          <a:xfrm>
            <a:off x="1763688" y="2695735"/>
            <a:ext cx="360040" cy="267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2700FB-4E25-DD40-8044-CC496EDB62DB}"/>
              </a:ext>
            </a:extLst>
          </p:cNvPr>
          <p:cNvSpPr txBox="1"/>
          <p:nvPr/>
        </p:nvSpPr>
        <p:spPr>
          <a:xfrm>
            <a:off x="1719599" y="259080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</a:t>
            </a:r>
            <a:endParaRPr kumimoji="1" lang="zh-TW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F1B3AF0-B735-7A43-A58A-4C85CF9C726D}"/>
              </a:ext>
            </a:extLst>
          </p:cNvPr>
          <p:cNvSpPr/>
          <p:nvPr/>
        </p:nvSpPr>
        <p:spPr bwMode="auto">
          <a:xfrm>
            <a:off x="7064361" y="2709398"/>
            <a:ext cx="360040" cy="267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27C28D9-6D78-5D47-816F-3790C2681127}"/>
              </a:ext>
            </a:extLst>
          </p:cNvPr>
          <p:cNvSpPr txBox="1"/>
          <p:nvPr/>
        </p:nvSpPr>
        <p:spPr>
          <a:xfrm>
            <a:off x="7014284" y="2608812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37</a:t>
            </a:r>
            <a:endParaRPr kumimoji="1" lang="zh-TW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FDDA5C9-3E3E-3544-B991-A1FFDF1BC899}"/>
              </a:ext>
            </a:extLst>
          </p:cNvPr>
          <p:cNvSpPr/>
          <p:nvPr/>
        </p:nvSpPr>
        <p:spPr bwMode="auto">
          <a:xfrm>
            <a:off x="3287192" y="2709557"/>
            <a:ext cx="360040" cy="267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F2EDCA9B-9D9A-7B46-8A46-CEA46AA1E78B}"/>
              </a:ext>
            </a:extLst>
          </p:cNvPr>
          <p:cNvSpPr txBox="1"/>
          <p:nvPr/>
        </p:nvSpPr>
        <p:spPr>
          <a:xfrm>
            <a:off x="3243103" y="2604622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15</a:t>
            </a:r>
            <a:endParaRPr kumimoji="1" lang="zh-TW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4BA52F6-558F-ED4D-A10C-D35FFB52443B}"/>
              </a:ext>
            </a:extLst>
          </p:cNvPr>
          <p:cNvSpPr/>
          <p:nvPr/>
        </p:nvSpPr>
        <p:spPr bwMode="auto">
          <a:xfrm>
            <a:off x="5566945" y="2696574"/>
            <a:ext cx="360040" cy="267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B316B411-F653-AA41-ADAA-279B1A7CD6A2}"/>
              </a:ext>
            </a:extLst>
          </p:cNvPr>
          <p:cNvSpPr txBox="1"/>
          <p:nvPr/>
        </p:nvSpPr>
        <p:spPr>
          <a:xfrm>
            <a:off x="5522856" y="2591639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61</a:t>
            </a:r>
            <a:endParaRPr kumimoji="1"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ADD74D3-B3A0-4043-9D8F-2B17D5FE3700}"/>
              </a:ext>
            </a:extLst>
          </p:cNvPr>
          <p:cNvSpPr txBox="1"/>
          <p:nvPr/>
        </p:nvSpPr>
        <p:spPr>
          <a:xfrm>
            <a:off x="3912712" y="1562570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&lt; 26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845C137-5CF2-6641-9C3A-98C8A2B0029A}"/>
              </a:ext>
            </a:extLst>
          </p:cNvPr>
          <p:cNvSpPr txBox="1"/>
          <p:nvPr/>
        </p:nvSpPr>
        <p:spPr>
          <a:xfrm>
            <a:off x="4718593" y="1566366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&gt; 26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504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頁尾版面配置區 2">
            <a:extLst>
              <a:ext uri="{FF2B5EF4-FFF2-40B4-BE49-F238E27FC236}">
                <a16:creationId xmlns:a16="http://schemas.microsoft.com/office/drawing/2014/main" id="{BFB484B9-F99F-2649-9D53-0DB8B603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26" name="投影片編號版面配置區 3">
            <a:extLst>
              <a:ext uri="{FF2B5EF4-FFF2-40B4-BE49-F238E27FC236}">
                <a16:creationId xmlns:a16="http://schemas.microsoft.com/office/drawing/2014/main" id="{CB18DC30-7382-0F40-B13C-C70E35BA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663B4-DE7C-624B-A7D7-217CE8FBDFAF}" type="slidenum">
              <a:rPr lang="en-US" altLang="zh-TW"/>
              <a:pPr/>
              <a:t>42</a:t>
            </a:fld>
            <a:endParaRPr lang="en-US" altLang="zh-TW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2E1D7795-C489-374D-8472-599475E99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09600"/>
            <a:ext cx="9067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/>
              <a:t>Example for Quick Sort</a:t>
            </a:r>
          </a:p>
        </p:txBody>
      </p:sp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D220D7B6-87EA-7243-96E2-4AB2F8F2BE18}"/>
              </a:ext>
            </a:extLst>
          </p:cNvPr>
          <p:cNvGraphicFramePr>
            <a:graphicFrameLocks/>
          </p:cNvGraphicFramePr>
          <p:nvPr/>
        </p:nvGraphicFramePr>
        <p:xfrm>
          <a:off x="0" y="2362200"/>
          <a:ext cx="92583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6" name="文件" r:id="rId3" imgW="24231600" imgH="9944100" progId="Word.Document.8">
                  <p:embed/>
                </p:oleObj>
              </mc:Choice>
              <mc:Fallback>
                <p:oleObj name="文件" r:id="rId3" imgW="24231600" imgH="9944100" progId="Word.Document.8">
                  <p:embed/>
                  <p:pic>
                    <p:nvPicPr>
                      <p:cNvPr id="27" name="Object 3">
                        <a:extLst>
                          <a:ext uri="{FF2B5EF4-FFF2-40B4-BE49-F238E27FC236}">
                            <a16:creationId xmlns:a16="http://schemas.microsoft.com/office/drawing/2014/main" id="{D220D7B6-87EA-7243-96E2-4AB2F8F2BE1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362200"/>
                        <a:ext cx="9258300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4">
            <a:extLst>
              <a:ext uri="{FF2B5EF4-FFF2-40B4-BE49-F238E27FC236}">
                <a16:creationId xmlns:a16="http://schemas.microsoft.com/office/drawing/2014/main" id="{5C196EB9-FC3D-C84D-B314-5013B1BF9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908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A11380A5-F990-4743-8FFC-69686AEAA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5" y="25558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0" name="Text Box 7">
            <a:extLst>
              <a:ext uri="{FF2B5EF4-FFF2-40B4-BE49-F238E27FC236}">
                <a16:creationId xmlns:a16="http://schemas.microsoft.com/office/drawing/2014/main" id="{28D35ACE-874C-D946-BB8C-354EB6731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1" name="Text Box 8">
            <a:extLst>
              <a:ext uri="{FF2B5EF4-FFF2-40B4-BE49-F238E27FC236}">
                <a16:creationId xmlns:a16="http://schemas.microsoft.com/office/drawing/2014/main" id="{1796C407-3782-9A40-992D-8B003CC7A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28606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2" name="Text Box 9">
            <a:extLst>
              <a:ext uri="{FF2B5EF4-FFF2-40B4-BE49-F238E27FC236}">
                <a16:creationId xmlns:a16="http://schemas.microsoft.com/office/drawing/2014/main" id="{62841024-8BD0-D749-8C67-35F43200E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3" name="Text Box 10">
            <a:extLst>
              <a:ext uri="{FF2B5EF4-FFF2-40B4-BE49-F238E27FC236}">
                <a16:creationId xmlns:a16="http://schemas.microsoft.com/office/drawing/2014/main" id="{13390511-2681-9B48-9F92-101F0EB93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4" name="Text Box 11">
            <a:extLst>
              <a:ext uri="{FF2B5EF4-FFF2-40B4-BE49-F238E27FC236}">
                <a16:creationId xmlns:a16="http://schemas.microsoft.com/office/drawing/2014/main" id="{775B7C27-5786-F848-95FD-4D7E77792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276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5" name="Text Box 12">
            <a:extLst>
              <a:ext uri="{FF2B5EF4-FFF2-40B4-BE49-F238E27FC236}">
                <a16:creationId xmlns:a16="http://schemas.microsoft.com/office/drawing/2014/main" id="{D98E8C11-2BAA-E64E-B4CD-A9D56845A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32416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8B6DCE20-01BE-654A-AAA7-2057E73F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31654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7" name="Text Box 14">
            <a:extLst>
              <a:ext uri="{FF2B5EF4-FFF2-40B4-BE49-F238E27FC236}">
                <a16:creationId xmlns:a16="http://schemas.microsoft.com/office/drawing/2014/main" id="{087251B0-5677-634F-8241-5F02D9358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8" name="Text Box 15">
            <a:extLst>
              <a:ext uri="{FF2B5EF4-FFF2-40B4-BE49-F238E27FC236}">
                <a16:creationId xmlns:a16="http://schemas.microsoft.com/office/drawing/2014/main" id="{858C2BAF-5891-8B40-96C3-F0C07F137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9" name="Text Box 16">
            <a:extLst>
              <a:ext uri="{FF2B5EF4-FFF2-40B4-BE49-F238E27FC236}">
                <a16:creationId xmlns:a16="http://schemas.microsoft.com/office/drawing/2014/main" id="{D03A9E5E-CE2E-3B42-A4DD-AB25E0B81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0" name="Text Box 17">
            <a:extLst>
              <a:ext uri="{FF2B5EF4-FFF2-40B4-BE49-F238E27FC236}">
                <a16:creationId xmlns:a16="http://schemas.microsoft.com/office/drawing/2014/main" id="{FE364C6B-F3FE-0E49-B698-25DF8E20D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05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1" name="Text Box 18">
            <a:extLst>
              <a:ext uri="{FF2B5EF4-FFF2-40B4-BE49-F238E27FC236}">
                <a16:creationId xmlns:a16="http://schemas.microsoft.com/office/drawing/2014/main" id="{CB7D51A9-A740-9A4B-A320-D060CE53E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429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2" name="Text Box 19">
            <a:extLst>
              <a:ext uri="{FF2B5EF4-FFF2-40B4-BE49-F238E27FC236}">
                <a16:creationId xmlns:a16="http://schemas.microsoft.com/office/drawing/2014/main" id="{7021C418-0BE1-AF49-B981-C2C0B28F4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3" name="Text Box 20">
            <a:extLst>
              <a:ext uri="{FF2B5EF4-FFF2-40B4-BE49-F238E27FC236}">
                <a16:creationId xmlns:a16="http://schemas.microsoft.com/office/drawing/2014/main" id="{93266B32-A2CA-9648-9102-3924DFBB2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4" name="Text Box 21">
            <a:extLst>
              <a:ext uri="{FF2B5EF4-FFF2-40B4-BE49-F238E27FC236}">
                <a16:creationId xmlns:a16="http://schemas.microsoft.com/office/drawing/2014/main" id="{9F5CA8E2-0602-A04E-B5AD-27AB5E08C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4191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5" name="Text Box 22">
            <a:extLst>
              <a:ext uri="{FF2B5EF4-FFF2-40B4-BE49-F238E27FC236}">
                <a16:creationId xmlns:a16="http://schemas.microsoft.com/office/drawing/2014/main" id="{BC29A04D-61D0-854F-91C9-87FC35462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6" name="Text Box 23">
            <a:extLst>
              <a:ext uri="{FF2B5EF4-FFF2-40B4-BE49-F238E27FC236}">
                <a16:creationId xmlns:a16="http://schemas.microsoft.com/office/drawing/2014/main" id="{28469EC4-8A7B-944E-8783-AB5722ABE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7" name="Text Box 24">
            <a:extLst>
              <a:ext uri="{FF2B5EF4-FFF2-40B4-BE49-F238E27FC236}">
                <a16:creationId xmlns:a16="http://schemas.microsoft.com/office/drawing/2014/main" id="{5618A7DA-0EB0-4242-9018-22A97849B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4191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FC3EB9-731A-8F49-861F-FFEAD020C686}"/>
              </a:ext>
            </a:extLst>
          </p:cNvPr>
          <p:cNvSpPr/>
          <p:nvPr/>
        </p:nvSpPr>
        <p:spPr bwMode="auto">
          <a:xfrm>
            <a:off x="7668344" y="1988840"/>
            <a:ext cx="1475656" cy="36724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1A7BFD41-E040-044F-BFC5-4D0C2E7FD7DE}"/>
              </a:ext>
            </a:extLst>
          </p:cNvPr>
          <p:cNvCxnSpPr/>
          <p:nvPr/>
        </p:nvCxnSpPr>
        <p:spPr bwMode="auto">
          <a:xfrm>
            <a:off x="4283968" y="2002160"/>
            <a:ext cx="0" cy="360040"/>
          </a:xfrm>
          <a:prstGeom prst="straightConnector1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3D78DCF-6F15-634E-A3A2-730CF281C713}"/>
              </a:ext>
            </a:extLst>
          </p:cNvPr>
          <p:cNvSpPr/>
          <p:nvPr/>
        </p:nvSpPr>
        <p:spPr bwMode="auto">
          <a:xfrm>
            <a:off x="1763688" y="2695735"/>
            <a:ext cx="360040" cy="267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2700FB-4E25-DD40-8044-CC496EDB62DB}"/>
              </a:ext>
            </a:extLst>
          </p:cNvPr>
          <p:cNvSpPr txBox="1"/>
          <p:nvPr/>
        </p:nvSpPr>
        <p:spPr>
          <a:xfrm>
            <a:off x="1719599" y="259080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</a:t>
            </a:r>
            <a:endParaRPr kumimoji="1" lang="zh-TW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F1B3AF0-B735-7A43-A58A-4C85CF9C726D}"/>
              </a:ext>
            </a:extLst>
          </p:cNvPr>
          <p:cNvSpPr/>
          <p:nvPr/>
        </p:nvSpPr>
        <p:spPr bwMode="auto">
          <a:xfrm>
            <a:off x="7064361" y="2709398"/>
            <a:ext cx="360040" cy="267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27C28D9-6D78-5D47-816F-3790C2681127}"/>
              </a:ext>
            </a:extLst>
          </p:cNvPr>
          <p:cNvSpPr txBox="1"/>
          <p:nvPr/>
        </p:nvSpPr>
        <p:spPr>
          <a:xfrm>
            <a:off x="7014284" y="2608812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37</a:t>
            </a:r>
            <a:endParaRPr kumimoji="1" lang="zh-TW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FDDA5C9-3E3E-3544-B991-A1FFDF1BC899}"/>
              </a:ext>
            </a:extLst>
          </p:cNvPr>
          <p:cNvSpPr/>
          <p:nvPr/>
        </p:nvSpPr>
        <p:spPr bwMode="auto">
          <a:xfrm>
            <a:off x="3287192" y="2709557"/>
            <a:ext cx="360040" cy="267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F2EDCA9B-9D9A-7B46-8A46-CEA46AA1E78B}"/>
              </a:ext>
            </a:extLst>
          </p:cNvPr>
          <p:cNvSpPr txBox="1"/>
          <p:nvPr/>
        </p:nvSpPr>
        <p:spPr>
          <a:xfrm>
            <a:off x="3243103" y="2604622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15</a:t>
            </a:r>
            <a:endParaRPr kumimoji="1" lang="zh-TW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4BA52F6-558F-ED4D-A10C-D35FFB52443B}"/>
              </a:ext>
            </a:extLst>
          </p:cNvPr>
          <p:cNvSpPr/>
          <p:nvPr/>
        </p:nvSpPr>
        <p:spPr bwMode="auto">
          <a:xfrm>
            <a:off x="5566945" y="2696574"/>
            <a:ext cx="360040" cy="267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B316B411-F653-AA41-ADAA-279B1A7CD6A2}"/>
              </a:ext>
            </a:extLst>
          </p:cNvPr>
          <p:cNvSpPr txBox="1"/>
          <p:nvPr/>
        </p:nvSpPr>
        <p:spPr>
          <a:xfrm>
            <a:off x="5522856" y="2591639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61</a:t>
            </a:r>
            <a:endParaRPr kumimoji="1"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ADD74D3-B3A0-4043-9D8F-2B17D5FE3700}"/>
              </a:ext>
            </a:extLst>
          </p:cNvPr>
          <p:cNvSpPr txBox="1"/>
          <p:nvPr/>
        </p:nvSpPr>
        <p:spPr>
          <a:xfrm>
            <a:off x="3464144" y="1916202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&lt; 26</a:t>
            </a:r>
            <a:endParaRPr kumimoji="1" lang="zh-TW" altLang="en-US" dirty="0"/>
          </a:p>
        </p:txBody>
      </p:sp>
      <p:sp>
        <p:nvSpPr>
          <p:cNvPr id="49" name="右大括弧 48">
            <a:extLst>
              <a:ext uri="{FF2B5EF4-FFF2-40B4-BE49-F238E27FC236}">
                <a16:creationId xmlns:a16="http://schemas.microsoft.com/office/drawing/2014/main" id="{B35CD607-D895-0345-B3AC-34B63F918792}"/>
              </a:ext>
            </a:extLst>
          </p:cNvPr>
          <p:cNvSpPr/>
          <p:nvPr/>
        </p:nvSpPr>
        <p:spPr bwMode="auto">
          <a:xfrm rot="16200000">
            <a:off x="2314771" y="-209699"/>
            <a:ext cx="200647" cy="4169789"/>
          </a:xfrm>
          <a:prstGeom prst="rightBrace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15F4F95-B48D-CA41-A074-5FB184D8F300}"/>
              </a:ext>
            </a:extLst>
          </p:cNvPr>
          <p:cNvSpPr txBox="1"/>
          <p:nvPr/>
        </p:nvSpPr>
        <p:spPr>
          <a:xfrm>
            <a:off x="1849652" y="1323017"/>
            <a:ext cx="1006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SWAP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D4AB5D49-B22D-A64E-9562-58C415D4FC30}"/>
              </a:ext>
            </a:extLst>
          </p:cNvPr>
          <p:cNvCxnSpPr/>
          <p:nvPr/>
        </p:nvCxnSpPr>
        <p:spPr bwMode="auto">
          <a:xfrm>
            <a:off x="467544" y="1988840"/>
            <a:ext cx="0" cy="360040"/>
          </a:xfrm>
          <a:prstGeom prst="straightConnector1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65344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頁尾版面配置區 2">
            <a:extLst>
              <a:ext uri="{FF2B5EF4-FFF2-40B4-BE49-F238E27FC236}">
                <a16:creationId xmlns:a16="http://schemas.microsoft.com/office/drawing/2014/main" id="{BFB484B9-F99F-2649-9D53-0DB8B603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26" name="投影片編號版面配置區 3">
            <a:extLst>
              <a:ext uri="{FF2B5EF4-FFF2-40B4-BE49-F238E27FC236}">
                <a16:creationId xmlns:a16="http://schemas.microsoft.com/office/drawing/2014/main" id="{CB18DC30-7382-0F40-B13C-C70E35BA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663B4-DE7C-624B-A7D7-217CE8FBDFAF}" type="slidenum">
              <a:rPr lang="en-US" altLang="zh-TW"/>
              <a:pPr/>
              <a:t>43</a:t>
            </a:fld>
            <a:endParaRPr lang="en-US" altLang="zh-TW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2E1D7795-C489-374D-8472-599475E99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09600"/>
            <a:ext cx="9067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/>
              <a:t>Example for Quick Sort</a:t>
            </a:r>
          </a:p>
        </p:txBody>
      </p:sp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D220D7B6-87EA-7243-96E2-4AB2F8F2BE18}"/>
              </a:ext>
            </a:extLst>
          </p:cNvPr>
          <p:cNvGraphicFramePr>
            <a:graphicFrameLocks/>
          </p:cNvGraphicFramePr>
          <p:nvPr/>
        </p:nvGraphicFramePr>
        <p:xfrm>
          <a:off x="0" y="2362200"/>
          <a:ext cx="92583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35" name="文件" r:id="rId3" imgW="24231600" imgH="9944100" progId="Word.Document.8">
                  <p:embed/>
                </p:oleObj>
              </mc:Choice>
              <mc:Fallback>
                <p:oleObj name="文件" r:id="rId3" imgW="24231600" imgH="9944100" progId="Word.Document.8">
                  <p:embed/>
                  <p:pic>
                    <p:nvPicPr>
                      <p:cNvPr id="27" name="Object 3">
                        <a:extLst>
                          <a:ext uri="{FF2B5EF4-FFF2-40B4-BE49-F238E27FC236}">
                            <a16:creationId xmlns:a16="http://schemas.microsoft.com/office/drawing/2014/main" id="{D220D7B6-87EA-7243-96E2-4AB2F8F2BE1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362200"/>
                        <a:ext cx="9258300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4">
            <a:extLst>
              <a:ext uri="{FF2B5EF4-FFF2-40B4-BE49-F238E27FC236}">
                <a16:creationId xmlns:a16="http://schemas.microsoft.com/office/drawing/2014/main" id="{5C196EB9-FC3D-C84D-B314-5013B1BF9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908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A11380A5-F990-4743-8FFC-69686AEAA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5" y="25558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0" name="Text Box 7">
            <a:extLst>
              <a:ext uri="{FF2B5EF4-FFF2-40B4-BE49-F238E27FC236}">
                <a16:creationId xmlns:a16="http://schemas.microsoft.com/office/drawing/2014/main" id="{28D35ACE-874C-D946-BB8C-354EB6731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1" name="Text Box 8">
            <a:extLst>
              <a:ext uri="{FF2B5EF4-FFF2-40B4-BE49-F238E27FC236}">
                <a16:creationId xmlns:a16="http://schemas.microsoft.com/office/drawing/2014/main" id="{1796C407-3782-9A40-992D-8B003CC7A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28606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2" name="Text Box 9">
            <a:extLst>
              <a:ext uri="{FF2B5EF4-FFF2-40B4-BE49-F238E27FC236}">
                <a16:creationId xmlns:a16="http://schemas.microsoft.com/office/drawing/2014/main" id="{62841024-8BD0-D749-8C67-35F43200E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3" name="Text Box 10">
            <a:extLst>
              <a:ext uri="{FF2B5EF4-FFF2-40B4-BE49-F238E27FC236}">
                <a16:creationId xmlns:a16="http://schemas.microsoft.com/office/drawing/2014/main" id="{13390511-2681-9B48-9F92-101F0EB93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4" name="Text Box 11">
            <a:extLst>
              <a:ext uri="{FF2B5EF4-FFF2-40B4-BE49-F238E27FC236}">
                <a16:creationId xmlns:a16="http://schemas.microsoft.com/office/drawing/2014/main" id="{775B7C27-5786-F848-95FD-4D7E77792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276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5" name="Text Box 12">
            <a:extLst>
              <a:ext uri="{FF2B5EF4-FFF2-40B4-BE49-F238E27FC236}">
                <a16:creationId xmlns:a16="http://schemas.microsoft.com/office/drawing/2014/main" id="{D98E8C11-2BAA-E64E-B4CD-A9D56845A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32416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8B6DCE20-01BE-654A-AAA7-2057E73F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31654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7" name="Text Box 14">
            <a:extLst>
              <a:ext uri="{FF2B5EF4-FFF2-40B4-BE49-F238E27FC236}">
                <a16:creationId xmlns:a16="http://schemas.microsoft.com/office/drawing/2014/main" id="{087251B0-5677-634F-8241-5F02D9358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8" name="Text Box 15">
            <a:extLst>
              <a:ext uri="{FF2B5EF4-FFF2-40B4-BE49-F238E27FC236}">
                <a16:creationId xmlns:a16="http://schemas.microsoft.com/office/drawing/2014/main" id="{858C2BAF-5891-8B40-96C3-F0C07F137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9" name="Text Box 16">
            <a:extLst>
              <a:ext uri="{FF2B5EF4-FFF2-40B4-BE49-F238E27FC236}">
                <a16:creationId xmlns:a16="http://schemas.microsoft.com/office/drawing/2014/main" id="{D03A9E5E-CE2E-3B42-A4DD-AB25E0B81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0" name="Text Box 17">
            <a:extLst>
              <a:ext uri="{FF2B5EF4-FFF2-40B4-BE49-F238E27FC236}">
                <a16:creationId xmlns:a16="http://schemas.microsoft.com/office/drawing/2014/main" id="{FE364C6B-F3FE-0E49-B698-25DF8E20D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05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1" name="Text Box 18">
            <a:extLst>
              <a:ext uri="{FF2B5EF4-FFF2-40B4-BE49-F238E27FC236}">
                <a16:creationId xmlns:a16="http://schemas.microsoft.com/office/drawing/2014/main" id="{CB7D51A9-A740-9A4B-A320-D060CE53E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429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2" name="Text Box 19">
            <a:extLst>
              <a:ext uri="{FF2B5EF4-FFF2-40B4-BE49-F238E27FC236}">
                <a16:creationId xmlns:a16="http://schemas.microsoft.com/office/drawing/2014/main" id="{7021C418-0BE1-AF49-B981-C2C0B28F4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3" name="Text Box 20">
            <a:extLst>
              <a:ext uri="{FF2B5EF4-FFF2-40B4-BE49-F238E27FC236}">
                <a16:creationId xmlns:a16="http://schemas.microsoft.com/office/drawing/2014/main" id="{93266B32-A2CA-9648-9102-3924DFBB2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4" name="Text Box 21">
            <a:extLst>
              <a:ext uri="{FF2B5EF4-FFF2-40B4-BE49-F238E27FC236}">
                <a16:creationId xmlns:a16="http://schemas.microsoft.com/office/drawing/2014/main" id="{9F5CA8E2-0602-A04E-B5AD-27AB5E08C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4191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5" name="Text Box 22">
            <a:extLst>
              <a:ext uri="{FF2B5EF4-FFF2-40B4-BE49-F238E27FC236}">
                <a16:creationId xmlns:a16="http://schemas.microsoft.com/office/drawing/2014/main" id="{BC29A04D-61D0-854F-91C9-87FC35462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6" name="Text Box 23">
            <a:extLst>
              <a:ext uri="{FF2B5EF4-FFF2-40B4-BE49-F238E27FC236}">
                <a16:creationId xmlns:a16="http://schemas.microsoft.com/office/drawing/2014/main" id="{28469EC4-8A7B-944E-8783-AB5722ABE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7" name="Text Box 24">
            <a:extLst>
              <a:ext uri="{FF2B5EF4-FFF2-40B4-BE49-F238E27FC236}">
                <a16:creationId xmlns:a16="http://schemas.microsoft.com/office/drawing/2014/main" id="{5618A7DA-0EB0-4242-9018-22A97849B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4191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FC3EB9-731A-8F49-861F-FFEAD020C686}"/>
              </a:ext>
            </a:extLst>
          </p:cNvPr>
          <p:cNvSpPr/>
          <p:nvPr/>
        </p:nvSpPr>
        <p:spPr bwMode="auto">
          <a:xfrm>
            <a:off x="7668344" y="1988840"/>
            <a:ext cx="1475656" cy="36724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1A7BFD41-E040-044F-BFC5-4D0C2E7FD7DE}"/>
              </a:ext>
            </a:extLst>
          </p:cNvPr>
          <p:cNvCxnSpPr/>
          <p:nvPr/>
        </p:nvCxnSpPr>
        <p:spPr bwMode="auto">
          <a:xfrm>
            <a:off x="4283968" y="2002160"/>
            <a:ext cx="0" cy="360040"/>
          </a:xfrm>
          <a:prstGeom prst="straightConnector1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3D78DCF-6F15-634E-A3A2-730CF281C713}"/>
              </a:ext>
            </a:extLst>
          </p:cNvPr>
          <p:cNvSpPr/>
          <p:nvPr/>
        </p:nvSpPr>
        <p:spPr bwMode="auto">
          <a:xfrm>
            <a:off x="1763688" y="2695735"/>
            <a:ext cx="360040" cy="267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2700FB-4E25-DD40-8044-CC496EDB62DB}"/>
              </a:ext>
            </a:extLst>
          </p:cNvPr>
          <p:cNvSpPr txBox="1"/>
          <p:nvPr/>
        </p:nvSpPr>
        <p:spPr>
          <a:xfrm>
            <a:off x="1719599" y="259080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</a:t>
            </a:r>
            <a:endParaRPr kumimoji="1" lang="zh-TW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F1B3AF0-B735-7A43-A58A-4C85CF9C726D}"/>
              </a:ext>
            </a:extLst>
          </p:cNvPr>
          <p:cNvSpPr/>
          <p:nvPr/>
        </p:nvSpPr>
        <p:spPr bwMode="auto">
          <a:xfrm>
            <a:off x="7064361" y="2709398"/>
            <a:ext cx="360040" cy="267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27C28D9-6D78-5D47-816F-3790C2681127}"/>
              </a:ext>
            </a:extLst>
          </p:cNvPr>
          <p:cNvSpPr txBox="1"/>
          <p:nvPr/>
        </p:nvSpPr>
        <p:spPr>
          <a:xfrm>
            <a:off x="7014284" y="2608812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37</a:t>
            </a:r>
            <a:endParaRPr kumimoji="1" lang="zh-TW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FDDA5C9-3E3E-3544-B991-A1FFDF1BC899}"/>
              </a:ext>
            </a:extLst>
          </p:cNvPr>
          <p:cNvSpPr/>
          <p:nvPr/>
        </p:nvSpPr>
        <p:spPr bwMode="auto">
          <a:xfrm>
            <a:off x="3287192" y="2709557"/>
            <a:ext cx="360040" cy="267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F2EDCA9B-9D9A-7B46-8A46-CEA46AA1E78B}"/>
              </a:ext>
            </a:extLst>
          </p:cNvPr>
          <p:cNvSpPr txBox="1"/>
          <p:nvPr/>
        </p:nvSpPr>
        <p:spPr>
          <a:xfrm>
            <a:off x="3243103" y="2604622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15</a:t>
            </a:r>
            <a:endParaRPr kumimoji="1" lang="zh-TW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4BA52F6-558F-ED4D-A10C-D35FFB52443B}"/>
              </a:ext>
            </a:extLst>
          </p:cNvPr>
          <p:cNvSpPr/>
          <p:nvPr/>
        </p:nvSpPr>
        <p:spPr bwMode="auto">
          <a:xfrm>
            <a:off x="5566945" y="2696574"/>
            <a:ext cx="360040" cy="267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B316B411-F653-AA41-ADAA-279B1A7CD6A2}"/>
              </a:ext>
            </a:extLst>
          </p:cNvPr>
          <p:cNvSpPr txBox="1"/>
          <p:nvPr/>
        </p:nvSpPr>
        <p:spPr>
          <a:xfrm>
            <a:off x="5522856" y="2591639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61</a:t>
            </a:r>
            <a:endParaRPr kumimoji="1" lang="zh-TW" altLang="en-US" dirty="0"/>
          </a:p>
        </p:txBody>
      </p: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D4AB5D49-B22D-A64E-9562-58C415D4FC30}"/>
              </a:ext>
            </a:extLst>
          </p:cNvPr>
          <p:cNvCxnSpPr/>
          <p:nvPr/>
        </p:nvCxnSpPr>
        <p:spPr bwMode="auto">
          <a:xfrm>
            <a:off x="467544" y="1988840"/>
            <a:ext cx="0" cy="360040"/>
          </a:xfrm>
          <a:prstGeom prst="straightConnector1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矩形 54">
            <a:extLst>
              <a:ext uri="{FF2B5EF4-FFF2-40B4-BE49-F238E27FC236}">
                <a16:creationId xmlns:a16="http://schemas.microsoft.com/office/drawing/2014/main" id="{F775A5C9-9F94-744F-BD08-B382E0793F7F}"/>
              </a:ext>
            </a:extLst>
          </p:cNvPr>
          <p:cNvSpPr/>
          <p:nvPr/>
        </p:nvSpPr>
        <p:spPr bwMode="auto">
          <a:xfrm>
            <a:off x="4072365" y="2690054"/>
            <a:ext cx="360040" cy="267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60" name="文字方塊 55">
            <a:extLst>
              <a:ext uri="{FF2B5EF4-FFF2-40B4-BE49-F238E27FC236}">
                <a16:creationId xmlns:a16="http://schemas.microsoft.com/office/drawing/2014/main" id="{A67D76E9-35B6-C843-B9EE-89B60466811C}"/>
              </a:ext>
            </a:extLst>
          </p:cNvPr>
          <p:cNvSpPr txBox="1"/>
          <p:nvPr/>
        </p:nvSpPr>
        <p:spPr>
          <a:xfrm>
            <a:off x="4028276" y="2585119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26</a:t>
            </a:r>
            <a:endParaRPr kumimoji="1" lang="zh-TW" altLang="en-US" dirty="0"/>
          </a:p>
        </p:txBody>
      </p:sp>
      <p:sp>
        <p:nvSpPr>
          <p:cNvPr id="61" name="矩形 54">
            <a:extLst>
              <a:ext uri="{FF2B5EF4-FFF2-40B4-BE49-F238E27FC236}">
                <a16:creationId xmlns:a16="http://schemas.microsoft.com/office/drawing/2014/main" id="{170C098C-16BC-AD40-89A7-73FDDE92A44E}"/>
              </a:ext>
            </a:extLst>
          </p:cNvPr>
          <p:cNvSpPr/>
          <p:nvPr/>
        </p:nvSpPr>
        <p:spPr bwMode="auto">
          <a:xfrm>
            <a:off x="289474" y="2696574"/>
            <a:ext cx="360040" cy="267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62" name="文字方塊 55">
            <a:extLst>
              <a:ext uri="{FF2B5EF4-FFF2-40B4-BE49-F238E27FC236}">
                <a16:creationId xmlns:a16="http://schemas.microsoft.com/office/drawing/2014/main" id="{89F9168E-A186-E244-8D6F-D4CBFCD54264}"/>
              </a:ext>
            </a:extLst>
          </p:cNvPr>
          <p:cNvSpPr txBox="1"/>
          <p:nvPr/>
        </p:nvSpPr>
        <p:spPr>
          <a:xfrm>
            <a:off x="245385" y="2591639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7467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頁尾版面配置區 2">
            <a:extLst>
              <a:ext uri="{FF2B5EF4-FFF2-40B4-BE49-F238E27FC236}">
                <a16:creationId xmlns:a16="http://schemas.microsoft.com/office/drawing/2014/main" id="{BFB484B9-F99F-2649-9D53-0DB8B603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26" name="投影片編號版面配置區 3">
            <a:extLst>
              <a:ext uri="{FF2B5EF4-FFF2-40B4-BE49-F238E27FC236}">
                <a16:creationId xmlns:a16="http://schemas.microsoft.com/office/drawing/2014/main" id="{CB18DC30-7382-0F40-B13C-C70E35BA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663B4-DE7C-624B-A7D7-217CE8FBDFAF}" type="slidenum">
              <a:rPr lang="en-US" altLang="zh-TW"/>
              <a:pPr/>
              <a:t>44</a:t>
            </a:fld>
            <a:endParaRPr lang="en-US" altLang="zh-TW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2E1D7795-C489-374D-8472-599475E99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09600"/>
            <a:ext cx="9067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/>
              <a:t>Example for Quick Sort</a:t>
            </a:r>
          </a:p>
        </p:txBody>
      </p:sp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D220D7B6-87EA-7243-96E2-4AB2F8F2BE18}"/>
              </a:ext>
            </a:extLst>
          </p:cNvPr>
          <p:cNvGraphicFramePr>
            <a:graphicFrameLocks/>
          </p:cNvGraphicFramePr>
          <p:nvPr/>
        </p:nvGraphicFramePr>
        <p:xfrm>
          <a:off x="0" y="2362200"/>
          <a:ext cx="92583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68" name="文件" r:id="rId3" imgW="24231600" imgH="9944100" progId="Word.Document.8">
                  <p:embed/>
                </p:oleObj>
              </mc:Choice>
              <mc:Fallback>
                <p:oleObj name="文件" r:id="rId3" imgW="24231600" imgH="9944100" progId="Word.Document.8">
                  <p:embed/>
                  <p:pic>
                    <p:nvPicPr>
                      <p:cNvPr id="27" name="Object 3">
                        <a:extLst>
                          <a:ext uri="{FF2B5EF4-FFF2-40B4-BE49-F238E27FC236}">
                            <a16:creationId xmlns:a16="http://schemas.microsoft.com/office/drawing/2014/main" id="{D220D7B6-87EA-7243-96E2-4AB2F8F2BE1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362200"/>
                        <a:ext cx="9258300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4">
            <a:extLst>
              <a:ext uri="{FF2B5EF4-FFF2-40B4-BE49-F238E27FC236}">
                <a16:creationId xmlns:a16="http://schemas.microsoft.com/office/drawing/2014/main" id="{5C196EB9-FC3D-C84D-B314-5013B1BF9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908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A11380A5-F990-4743-8FFC-69686AEAA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5" y="25558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0" name="Text Box 7">
            <a:extLst>
              <a:ext uri="{FF2B5EF4-FFF2-40B4-BE49-F238E27FC236}">
                <a16:creationId xmlns:a16="http://schemas.microsoft.com/office/drawing/2014/main" id="{28D35ACE-874C-D946-BB8C-354EB6731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1" name="Text Box 8">
            <a:extLst>
              <a:ext uri="{FF2B5EF4-FFF2-40B4-BE49-F238E27FC236}">
                <a16:creationId xmlns:a16="http://schemas.microsoft.com/office/drawing/2014/main" id="{1796C407-3782-9A40-992D-8B003CC7A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28606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2" name="Text Box 9">
            <a:extLst>
              <a:ext uri="{FF2B5EF4-FFF2-40B4-BE49-F238E27FC236}">
                <a16:creationId xmlns:a16="http://schemas.microsoft.com/office/drawing/2014/main" id="{62841024-8BD0-D749-8C67-35F43200E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3" name="Text Box 10">
            <a:extLst>
              <a:ext uri="{FF2B5EF4-FFF2-40B4-BE49-F238E27FC236}">
                <a16:creationId xmlns:a16="http://schemas.microsoft.com/office/drawing/2014/main" id="{13390511-2681-9B48-9F92-101F0EB93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2895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4" name="Text Box 11">
            <a:extLst>
              <a:ext uri="{FF2B5EF4-FFF2-40B4-BE49-F238E27FC236}">
                <a16:creationId xmlns:a16="http://schemas.microsoft.com/office/drawing/2014/main" id="{775B7C27-5786-F848-95FD-4D7E77792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2766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5" name="Text Box 12">
            <a:extLst>
              <a:ext uri="{FF2B5EF4-FFF2-40B4-BE49-F238E27FC236}">
                <a16:creationId xmlns:a16="http://schemas.microsoft.com/office/drawing/2014/main" id="{D98E8C11-2BAA-E64E-B4CD-A9D56845A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32416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8B6DCE20-01BE-654A-AAA7-2057E73F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3165475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7" name="Text Box 14">
            <a:extLst>
              <a:ext uri="{FF2B5EF4-FFF2-40B4-BE49-F238E27FC236}">
                <a16:creationId xmlns:a16="http://schemas.microsoft.com/office/drawing/2014/main" id="{087251B0-5677-634F-8241-5F02D9358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38" name="Text Box 15">
            <a:extLst>
              <a:ext uri="{FF2B5EF4-FFF2-40B4-BE49-F238E27FC236}">
                <a16:creationId xmlns:a16="http://schemas.microsoft.com/office/drawing/2014/main" id="{858C2BAF-5891-8B40-96C3-F0C07F137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39" name="Text Box 16">
            <a:extLst>
              <a:ext uri="{FF2B5EF4-FFF2-40B4-BE49-F238E27FC236}">
                <a16:creationId xmlns:a16="http://schemas.microsoft.com/office/drawing/2014/main" id="{D03A9E5E-CE2E-3B42-A4DD-AB25E0B81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2004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0" name="Text Box 17">
            <a:extLst>
              <a:ext uri="{FF2B5EF4-FFF2-40B4-BE49-F238E27FC236}">
                <a16:creationId xmlns:a16="http://schemas.microsoft.com/office/drawing/2014/main" id="{FE364C6B-F3FE-0E49-B698-25DF8E20D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05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1" name="Text Box 18">
            <a:extLst>
              <a:ext uri="{FF2B5EF4-FFF2-40B4-BE49-F238E27FC236}">
                <a16:creationId xmlns:a16="http://schemas.microsoft.com/office/drawing/2014/main" id="{CB7D51A9-A740-9A4B-A320-D060CE53E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429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2" name="Text Box 19">
            <a:extLst>
              <a:ext uri="{FF2B5EF4-FFF2-40B4-BE49-F238E27FC236}">
                <a16:creationId xmlns:a16="http://schemas.microsoft.com/office/drawing/2014/main" id="{7021C418-0BE1-AF49-B981-C2C0B28F4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3" name="Text Box 20">
            <a:extLst>
              <a:ext uri="{FF2B5EF4-FFF2-40B4-BE49-F238E27FC236}">
                <a16:creationId xmlns:a16="http://schemas.microsoft.com/office/drawing/2014/main" id="{93266B32-A2CA-9648-9102-3924DFBB2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4" name="Text Box 21">
            <a:extLst>
              <a:ext uri="{FF2B5EF4-FFF2-40B4-BE49-F238E27FC236}">
                <a16:creationId xmlns:a16="http://schemas.microsoft.com/office/drawing/2014/main" id="{9F5CA8E2-0602-A04E-B5AD-27AB5E08C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4191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5" name="Text Box 22">
            <a:extLst>
              <a:ext uri="{FF2B5EF4-FFF2-40B4-BE49-F238E27FC236}">
                <a16:creationId xmlns:a16="http://schemas.microsoft.com/office/drawing/2014/main" id="{BC29A04D-61D0-854F-91C9-87FC35462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46" name="Text Box 23">
            <a:extLst>
              <a:ext uri="{FF2B5EF4-FFF2-40B4-BE49-F238E27FC236}">
                <a16:creationId xmlns:a16="http://schemas.microsoft.com/office/drawing/2014/main" id="{28469EC4-8A7B-944E-8783-AB5722ABE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8862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{</a:t>
            </a:r>
          </a:p>
        </p:txBody>
      </p:sp>
      <p:sp>
        <p:nvSpPr>
          <p:cNvPr id="47" name="Text Box 24">
            <a:extLst>
              <a:ext uri="{FF2B5EF4-FFF2-40B4-BE49-F238E27FC236}">
                <a16:creationId xmlns:a16="http://schemas.microsoft.com/office/drawing/2014/main" id="{5618A7DA-0EB0-4242-9018-22A97849B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4191000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}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FC3EB9-731A-8F49-861F-FFEAD020C686}"/>
              </a:ext>
            </a:extLst>
          </p:cNvPr>
          <p:cNvSpPr/>
          <p:nvPr/>
        </p:nvSpPr>
        <p:spPr bwMode="auto">
          <a:xfrm>
            <a:off x="7668344" y="1988840"/>
            <a:ext cx="1475656" cy="36724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1469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28180CB-DEDA-E543-9119-15E40E86B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969FAD6-C09E-824C-8A05-1EDA6D936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29584-1ACF-824C-9795-CC9ED5233516}" type="slidenum">
              <a:rPr lang="en-US" altLang="zh-TW"/>
              <a:pPr/>
              <a:t>45</a:t>
            </a:fld>
            <a:endParaRPr lang="en-US" altLang="zh-TW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D6EA7D9A-639C-AF45-B0B2-C4C67298B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0"/>
            <a:ext cx="8153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/>
              <a:t>Quick Sort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29AE7D50-F8BA-0041-A07F-2B2262307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143000"/>
            <a:ext cx="8610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void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quickSort</a:t>
            </a:r>
            <a:r>
              <a:rPr lang="en-US" altLang="zh-TW" sz="2400" b="1" dirty="0">
                <a:latin typeface="Courier New" panose="02070309020205020404" pitchFamily="49" charset="0"/>
              </a:rPr>
              <a:t>(element a[],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left, </a:t>
            </a:r>
            <a:br>
              <a:rPr lang="en-US" altLang="zh-TW" sz="2400" b="1" dirty="0">
                <a:latin typeface="Courier New" panose="02070309020205020404" pitchFamily="49" charset="0"/>
              </a:rPr>
            </a:br>
            <a:r>
              <a:rPr lang="en-US" altLang="zh-TW" sz="2400" b="1" dirty="0">
                <a:latin typeface="Courier New" panose="02070309020205020404" pitchFamily="49" charset="0"/>
              </a:rPr>
              <a:t>                      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right)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pivot,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, j;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element temp;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if (left &lt; right) {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= left;    j = right+1;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pivot = a[left].key;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do {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do </a:t>
            </a:r>
            <a:r>
              <a:rPr lang="en-US" altLang="zh-TW" sz="24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++; while (a[</a:t>
            </a:r>
            <a:r>
              <a:rPr lang="en-US" altLang="zh-TW" sz="24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].key &lt; pivot);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      do j--; while (a[j].key &gt; pivot);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      if (</a:t>
            </a:r>
            <a:r>
              <a:rPr lang="en-US" altLang="zh-TW" sz="24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 &lt; j) SWAP(a[</a:t>
            </a:r>
            <a:r>
              <a:rPr lang="en-US" altLang="zh-TW" sz="24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], a[j], temp);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} while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&lt; j);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</a:t>
            </a:r>
            <a:r>
              <a:rPr lang="en-US" altLang="zh-TW" sz="2400" b="1" dirty="0">
                <a:solidFill>
                  <a:srgbClr val="0070C0"/>
                </a:solidFill>
                <a:latin typeface="Courier New" panose="02070309020205020404" pitchFamily="49" charset="0"/>
              </a:rPr>
              <a:t>SWAP(a[left], a[j], temp);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quickSort</a:t>
            </a:r>
            <a:r>
              <a:rPr lang="en-US" altLang="zh-TW" sz="2400" b="1" dirty="0">
                <a:latin typeface="Courier New" panose="02070309020205020404" pitchFamily="49" charset="0"/>
              </a:rPr>
              <a:t>(a, left, j-1);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quickSort</a:t>
            </a:r>
            <a:r>
              <a:rPr lang="en-US" altLang="zh-TW" sz="2400" b="1" dirty="0">
                <a:latin typeface="Courier New" panose="02070309020205020404" pitchFamily="49" charset="0"/>
              </a:rPr>
              <a:t>(a, j+1, right);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}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46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04664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Picking the Pivot</a:t>
            </a:r>
          </a:p>
        </p:txBody>
      </p:sp>
      <p:sp>
        <p:nvSpPr>
          <p:cNvPr id="34819" name="Rectangle 1027">
            <a:extLst>
              <a:ext uri="{FF2B5EF4-FFF2-40B4-BE49-F238E27FC236}">
                <a16:creationId xmlns:a16="http://schemas.microsoft.com/office/drawing/2014/main" id="{05DA6F4D-AA0D-7642-B947-FDDE886C53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88082" y="1781968"/>
            <a:ext cx="8676406" cy="4311327"/>
          </a:xfrm>
        </p:spPr>
        <p:txBody>
          <a:bodyPr/>
          <a:lstStyle/>
          <a:p>
            <a:r>
              <a:rPr lang="en-US" altLang="zh-TW" dirty="0"/>
              <a:t>A naïve way: the first or the last element</a:t>
            </a:r>
          </a:p>
          <a:p>
            <a:r>
              <a:rPr lang="en-US" altLang="zh-TW" dirty="0"/>
              <a:t>A safe maneuver: choose pivot randomly with the cost of random number generation</a:t>
            </a:r>
          </a:p>
          <a:p>
            <a:r>
              <a:rPr lang="en-US" altLang="zh-TW" dirty="0"/>
              <a:t>Median-of-three partitioning:</a:t>
            </a:r>
          </a:p>
          <a:p>
            <a:pPr lvl="1"/>
            <a:r>
              <a:rPr lang="en-US" altLang="zh-TW" dirty="0"/>
              <a:t>Base choice: the median value (how to find?)</a:t>
            </a:r>
          </a:p>
          <a:p>
            <a:pPr lvl="1"/>
            <a:r>
              <a:rPr lang="en-US" altLang="zh-TW" dirty="0"/>
              <a:t>Estimate:</a:t>
            </a:r>
          </a:p>
          <a:p>
            <a:pPr lvl="2"/>
            <a:r>
              <a:rPr lang="en-US" altLang="zh-TW" dirty="0">
                <a:solidFill>
                  <a:srgbClr val="C00000"/>
                </a:solidFill>
              </a:rPr>
              <a:t>Pick three elements randomly and use the median</a:t>
            </a:r>
          </a:p>
          <a:p>
            <a:pPr lvl="2"/>
            <a:r>
              <a:rPr lang="en-US" altLang="zh-TW" dirty="0"/>
              <a:t>Use the median of the left, right, and center element</a:t>
            </a:r>
          </a:p>
        </p:txBody>
      </p:sp>
    </p:spTree>
    <p:extLst>
      <p:ext uri="{BB962C8B-B14F-4D97-AF65-F5344CB8AC3E}">
        <p14:creationId xmlns:p14="http://schemas.microsoft.com/office/powerpoint/2010/main" val="1815042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47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04664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Improvement of Quicksort</a:t>
            </a:r>
          </a:p>
        </p:txBody>
      </p:sp>
      <p:sp>
        <p:nvSpPr>
          <p:cNvPr id="34819" name="Rectangle 1027">
            <a:extLst>
              <a:ext uri="{FF2B5EF4-FFF2-40B4-BE49-F238E27FC236}">
                <a16:creationId xmlns:a16="http://schemas.microsoft.com/office/drawing/2014/main" id="{05DA6F4D-AA0D-7642-B947-FDDE886C53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88082" y="1781969"/>
            <a:ext cx="8676406" cy="1981200"/>
          </a:xfrm>
        </p:spPr>
        <p:txBody>
          <a:bodyPr/>
          <a:lstStyle/>
          <a:p>
            <a:r>
              <a:rPr lang="en-US" altLang="zh-TW" dirty="0"/>
              <a:t>Quick sort does not perform well for small arrays</a:t>
            </a:r>
          </a:p>
          <a:p>
            <a:r>
              <a:rPr lang="en-US" altLang="zh-TW" dirty="0"/>
              <a:t>Use insertion sort for small arrays (e.g., n &lt; 30)</a:t>
            </a:r>
          </a:p>
        </p:txBody>
      </p:sp>
    </p:spTree>
    <p:extLst>
      <p:ext uri="{BB962C8B-B14F-4D97-AF65-F5344CB8AC3E}">
        <p14:creationId xmlns:p14="http://schemas.microsoft.com/office/powerpoint/2010/main" val="3793276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CDB11D25-F1BB-3B42-B7BF-61D287C2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94AA-E324-3044-8A22-57B6995E835F}" type="slidenum">
              <a:rPr lang="en-US" altLang="zh-TW"/>
              <a:pPr/>
              <a:t>48</a:t>
            </a:fld>
            <a:endParaRPr lang="en-US" altLang="zh-TW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A1A6EBE9-A3AB-D046-976E-99EA6920B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244" y="-243408"/>
            <a:ext cx="82311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Analysis for Quick Sort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69B2E058-9BA7-5241-8A9D-1125508D4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682352"/>
            <a:ext cx="868069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i="1" dirty="0"/>
              <a:t>T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) is the time taken to sort </a:t>
            </a:r>
            <a:r>
              <a:rPr lang="en-US" altLang="zh-TW" i="1" dirty="0"/>
              <a:t>n</a:t>
            </a:r>
            <a:r>
              <a:rPr lang="en-US" altLang="zh-TW" dirty="0"/>
              <a:t> elements</a:t>
            </a:r>
          </a:p>
          <a:p>
            <a:r>
              <a:rPr lang="en-US" altLang="zh-TW" dirty="0"/>
              <a:t>Recurrence Relation:</a:t>
            </a:r>
          </a:p>
          <a:p>
            <a:pPr lvl="1"/>
            <a:r>
              <a:rPr lang="en-US" altLang="zh-TW" i="1" dirty="0"/>
              <a:t>T</a:t>
            </a:r>
            <a:r>
              <a:rPr lang="en-US" altLang="zh-TW" dirty="0"/>
              <a:t>(0) = 0 and </a:t>
            </a:r>
            <a:r>
              <a:rPr lang="en-US" altLang="zh-TW" i="1" dirty="0"/>
              <a:t>T</a:t>
            </a:r>
            <a:r>
              <a:rPr lang="en-US" altLang="zh-TW" dirty="0"/>
              <a:t>(1) = 1</a:t>
            </a:r>
          </a:p>
          <a:p>
            <a:pPr lvl="1"/>
            <a:r>
              <a:rPr lang="en-US" altLang="zh-TW" i="1" dirty="0"/>
              <a:t>T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) = </a:t>
            </a:r>
            <a:r>
              <a:rPr lang="en-US" altLang="zh-TW" i="1" dirty="0"/>
              <a:t>T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 + </a:t>
            </a:r>
            <a:r>
              <a:rPr lang="en-US" altLang="zh-TW" i="1" dirty="0"/>
              <a:t>T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-</a:t>
            </a:r>
            <a:r>
              <a:rPr lang="en-US" altLang="zh-TW" i="1" dirty="0"/>
              <a:t>i</a:t>
            </a:r>
            <a:r>
              <a:rPr lang="en-US" altLang="zh-TW" dirty="0"/>
              <a:t>-1) + </a:t>
            </a:r>
            <a:r>
              <a:rPr lang="en-US" altLang="zh-TW" i="1" dirty="0" err="1"/>
              <a:t>cn</a:t>
            </a:r>
            <a:r>
              <a:rPr lang="en-US" altLang="zh-TW" dirty="0"/>
              <a:t>, where </a:t>
            </a:r>
            <a:r>
              <a:rPr lang="en-US" altLang="zh-TW" i="1" dirty="0"/>
              <a:t>c</a:t>
            </a:r>
            <a:r>
              <a:rPr lang="en-US" altLang="zh-TW" dirty="0"/>
              <a:t> is some constant</a:t>
            </a:r>
          </a:p>
          <a:p>
            <a:r>
              <a:rPr lang="en-US" altLang="zh-TW" dirty="0"/>
              <a:t>Worst case:</a:t>
            </a:r>
          </a:p>
          <a:p>
            <a:pPr lvl="1"/>
            <a:r>
              <a:rPr lang="en-US" altLang="zh-TW" i="1" dirty="0"/>
              <a:t>T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) = </a:t>
            </a:r>
            <a:r>
              <a:rPr lang="en-US" altLang="zh-TW" i="1" dirty="0"/>
              <a:t>T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-1) + </a:t>
            </a:r>
            <a:r>
              <a:rPr lang="en-US" altLang="zh-TW" i="1" dirty="0" err="1"/>
              <a:t>cn</a:t>
            </a:r>
            <a:r>
              <a:rPr lang="en-US" altLang="zh-TW" dirty="0"/>
              <a:t> = </a:t>
            </a:r>
            <a:r>
              <a:rPr lang="en-US" altLang="zh-TW" i="1" dirty="0"/>
              <a:t>T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-2) + 2</a:t>
            </a:r>
            <a:r>
              <a:rPr lang="en-US" altLang="zh-TW" i="1" dirty="0"/>
              <a:t>cn</a:t>
            </a:r>
            <a:r>
              <a:rPr lang="en-US" altLang="zh-TW" dirty="0"/>
              <a:t> = … = O(</a:t>
            </a:r>
            <a:r>
              <a:rPr lang="en-US" altLang="zh-TW" i="1" dirty="0"/>
              <a:t>n</a:t>
            </a:r>
            <a:r>
              <a:rPr lang="en-US" altLang="zh-TW" baseline="30000" dirty="0"/>
              <a:t>2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Best case: the list is divided into two even lists</a:t>
            </a:r>
          </a:p>
          <a:p>
            <a:pPr lvl="1"/>
            <a:r>
              <a:rPr lang="en-US" altLang="zh-TW" i="1" dirty="0"/>
              <a:t>T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) &lt;= </a:t>
            </a:r>
            <a:r>
              <a:rPr lang="en-US" altLang="zh-TW" i="1" dirty="0" err="1"/>
              <a:t>cn</a:t>
            </a:r>
            <a:r>
              <a:rPr lang="en-US" altLang="zh-TW" i="1" dirty="0"/>
              <a:t> </a:t>
            </a:r>
            <a:r>
              <a:rPr lang="en-US" altLang="zh-TW" dirty="0"/>
              <a:t>+ 2</a:t>
            </a:r>
            <a:r>
              <a:rPr lang="en-US" altLang="zh-TW" i="1" dirty="0"/>
              <a:t>T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/2) &lt;= </a:t>
            </a:r>
            <a:r>
              <a:rPr lang="en-US" altLang="zh-TW" i="1" dirty="0" err="1"/>
              <a:t>cn</a:t>
            </a:r>
            <a:r>
              <a:rPr lang="en-US" altLang="zh-TW" i="1" dirty="0"/>
              <a:t> </a:t>
            </a:r>
            <a:r>
              <a:rPr lang="en-US" altLang="zh-TW" dirty="0"/>
              <a:t>+ 2(</a:t>
            </a:r>
            <a:r>
              <a:rPr lang="en-US" altLang="zh-TW" i="1" dirty="0" err="1"/>
              <a:t>cn</a:t>
            </a:r>
            <a:r>
              <a:rPr lang="en-US" altLang="zh-TW" dirty="0"/>
              <a:t>/2 + 2</a:t>
            </a:r>
            <a:r>
              <a:rPr lang="en-US" altLang="zh-TW" i="1" dirty="0"/>
              <a:t>T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/4))</a:t>
            </a:r>
            <a:br>
              <a:rPr lang="en-US" altLang="zh-TW" dirty="0"/>
            </a:br>
            <a:r>
              <a:rPr lang="en-US" altLang="zh-TW" dirty="0"/>
              <a:t>        &lt;= 2 </a:t>
            </a:r>
            <a:r>
              <a:rPr lang="en-US" altLang="zh-TW" i="1" dirty="0" err="1"/>
              <a:t>cn</a:t>
            </a:r>
            <a:r>
              <a:rPr lang="en-US" altLang="zh-TW" dirty="0"/>
              <a:t> + 4</a:t>
            </a:r>
            <a:r>
              <a:rPr lang="en-US" altLang="zh-TW" i="1" dirty="0"/>
              <a:t>T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/4)</a:t>
            </a:r>
            <a:br>
              <a:rPr lang="en-US" altLang="zh-TW" dirty="0"/>
            </a:br>
            <a:r>
              <a:rPr lang="en-US" altLang="zh-TW" dirty="0"/>
              <a:t>        &lt;= 3 </a:t>
            </a:r>
            <a:r>
              <a:rPr lang="en-US" altLang="zh-TW" i="1" dirty="0" err="1"/>
              <a:t>cn</a:t>
            </a:r>
            <a:r>
              <a:rPr lang="en-US" altLang="zh-TW" dirty="0"/>
              <a:t> + 8</a:t>
            </a:r>
            <a:r>
              <a:rPr lang="en-US" altLang="zh-TW" i="1" dirty="0"/>
              <a:t>T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/8) &lt;= </a:t>
            </a:r>
            <a:r>
              <a:rPr lang="en-US" altLang="zh-TW" i="1" dirty="0"/>
              <a:t>k</a:t>
            </a:r>
            <a:r>
              <a:rPr lang="en-US" altLang="zh-TW" dirty="0"/>
              <a:t> </a:t>
            </a:r>
            <a:r>
              <a:rPr lang="en-US" altLang="zh-TW" i="1" dirty="0" err="1"/>
              <a:t>cn</a:t>
            </a:r>
            <a:r>
              <a:rPr lang="en-US" altLang="zh-TW" dirty="0"/>
              <a:t> + 2</a:t>
            </a:r>
            <a:r>
              <a:rPr lang="en-US" altLang="zh-TW" i="1" baseline="30000" dirty="0"/>
              <a:t>k</a:t>
            </a:r>
            <a:r>
              <a:rPr lang="en-US" altLang="zh-TW" dirty="0"/>
              <a:t> </a:t>
            </a:r>
            <a:r>
              <a:rPr lang="en-US" altLang="zh-TW" i="1" dirty="0"/>
              <a:t>T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/2</a:t>
            </a:r>
            <a:r>
              <a:rPr lang="en-US" altLang="zh-TW" i="1" baseline="30000" dirty="0"/>
              <a:t>k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en-US" altLang="zh-TW" dirty="0"/>
              <a:t>Set </a:t>
            </a:r>
            <a:r>
              <a:rPr lang="en-US" altLang="zh-TW" i="1" dirty="0"/>
              <a:t>k</a:t>
            </a:r>
            <a:r>
              <a:rPr lang="en-US" altLang="zh-TW" dirty="0"/>
              <a:t> = log </a:t>
            </a:r>
            <a:r>
              <a:rPr lang="en-US" altLang="zh-TW" i="1" dirty="0"/>
              <a:t>n</a:t>
            </a:r>
            <a:br>
              <a:rPr lang="en-US" altLang="zh-TW" dirty="0"/>
            </a:br>
            <a:r>
              <a:rPr lang="en-US" altLang="zh-TW" dirty="0"/>
              <a:t>        &lt;= </a:t>
            </a:r>
            <a:r>
              <a:rPr lang="en-US" altLang="zh-TW" i="1" dirty="0"/>
              <a:t>c n </a:t>
            </a:r>
            <a:r>
              <a:rPr lang="en-US" altLang="zh-TW" dirty="0"/>
              <a:t>log</a:t>
            </a:r>
            <a:r>
              <a:rPr lang="en-US" altLang="zh-TW" sz="1400" dirty="0"/>
              <a:t> </a:t>
            </a:r>
            <a:r>
              <a:rPr lang="en-US" altLang="zh-TW" i="1" dirty="0"/>
              <a:t>n </a:t>
            </a:r>
            <a:r>
              <a:rPr lang="en-US" altLang="zh-TW" dirty="0"/>
              <a:t>+ </a:t>
            </a:r>
            <a:r>
              <a:rPr lang="en-US" altLang="zh-TW" i="1" dirty="0" err="1"/>
              <a:t>nT</a:t>
            </a:r>
            <a:r>
              <a:rPr lang="en-US" altLang="zh-TW" dirty="0"/>
              <a:t>(1) = O(</a:t>
            </a:r>
            <a:r>
              <a:rPr lang="en-US" altLang="zh-TW" i="1" dirty="0"/>
              <a:t>n </a:t>
            </a:r>
            <a:r>
              <a:rPr lang="en-US" altLang="zh-TW" dirty="0"/>
              <a:t>log</a:t>
            </a:r>
            <a:r>
              <a:rPr lang="en-US" altLang="zh-TW" sz="1400" dirty="0"/>
              <a:t> </a:t>
            </a:r>
            <a:r>
              <a:rPr lang="en-US" altLang="zh-TW" i="1" dirty="0"/>
              <a:t>n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023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CDB11D25-F1BB-3B42-B7BF-61D287C2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94AA-E324-3044-8A22-57B6995E835F}" type="slidenum">
              <a:rPr lang="en-US" altLang="zh-TW"/>
              <a:pPr/>
              <a:t>49</a:t>
            </a:fld>
            <a:endParaRPr lang="en-US" altLang="zh-TW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A1A6EBE9-A3AB-D046-976E-99EA6920B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244" y="-243408"/>
            <a:ext cx="82311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Analysis for Quick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>
                <a:extLst>
                  <a:ext uri="{FF2B5EF4-FFF2-40B4-BE49-F238E27FC236}">
                    <a16:creationId xmlns:a16="http://schemas.microsoft.com/office/drawing/2014/main" id="{69B2E058-9BA7-5241-8A9D-1125508D42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96" y="682352"/>
                <a:ext cx="8856984" cy="411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dirty="0"/>
                  <a:t>Average case:</a:t>
                </a:r>
              </a:p>
              <a:p>
                <a:pPr lvl="1"/>
                <a:r>
                  <a:rPr lang="en-US" altLang="zh-TW" dirty="0">
                    <a:solidFill>
                      <a:srgbClr val="C00000"/>
                    </a:solidFill>
                  </a:rPr>
                  <a:t>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d>
                      <m:dPr>
                        <m:ctrlP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TW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d>
                      <m:d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𝑎𝑣𝑔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𝑎𝑣𝑔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br>
                  <a:rPr lang="en-US" altLang="zh-TW" b="0" i="1" dirty="0">
                    <a:latin typeface="Cambria Math" panose="02040503050406030204" pitchFamily="18" charset="0"/>
                  </a:rPr>
                </a:br>
                <a:r>
                  <a:rPr lang="en-US" altLang="zh-TW" b="0" i="1" dirty="0">
                    <a:latin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𝑎𝑣𝑔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b="0" dirty="0"/>
              </a:p>
              <a:p>
                <a:pPr lvl="1"/>
                <a:r>
                  <a:rPr lang="en-US" altLang="zh-TW" dirty="0"/>
                  <a:t>When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(0+1)≤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altLang="zh-TW" b="0" dirty="0"/>
              </a:p>
              <a:p>
                <a:pPr lvl="1"/>
                <a:r>
                  <a:rPr lang="en-US" altLang="zh-TW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d>
                      <m:dPr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fName>
                      <m:e>
                        <m: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altLang="zh-TW" b="0" dirty="0"/>
                  <a:t>, when </a:t>
                </a:r>
                <a14:m>
                  <m:oMath xmlns:m="http://schemas.openxmlformats.org/officeDocument/2006/math"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TW" b="0" dirty="0"/>
              </a:p>
              <a:p>
                <a:pPr lvl="1"/>
                <a:r>
                  <a:rPr lang="en-US" altLang="zh-TW" b="0" dirty="0"/>
                  <a:t>When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𝑎𝑣𝑔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br>
                  <a:rPr lang="en-US" altLang="zh-TW" b="0" dirty="0"/>
                </a:br>
                <a:r>
                  <a:rPr lang="en-US" altLang="zh-TW" b="0" dirty="0"/>
                  <a:t>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𝑎𝑣𝑔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(0)+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𝑎𝑣𝑔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𝑎𝑣𝑔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br>
                  <a:rPr lang="en-US" altLang="zh-TW" b="0" dirty="0"/>
                </a:br>
                <a:r>
                  <a:rPr lang="en-US" altLang="zh-TW" b="0" dirty="0"/>
                  <a:t>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TW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fName>
                          <m:e>
                            <m:r>
                              <a:rPr lang="en-US" altLang="zh-TW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func>
                      </m:e>
                    </m:nary>
                  </m:oMath>
                </a14:m>
                <a:endParaRPr lang="en-US" altLang="zh-TW" b="0" dirty="0"/>
              </a:p>
              <a:p>
                <a:pPr lvl="1"/>
                <a:endParaRPr lang="en-US" altLang="zh-TW" b="0" dirty="0"/>
              </a:p>
            </p:txBody>
          </p:sp>
        </mc:Choice>
        <mc:Fallback xmlns="">
          <p:sp>
            <p:nvSpPr>
              <p:cNvPr id="48131" name="Rectangle 3">
                <a:extLst>
                  <a:ext uri="{FF2B5EF4-FFF2-40B4-BE49-F238E27FC236}">
                    <a16:creationId xmlns:a16="http://schemas.microsoft.com/office/drawing/2014/main" id="{69B2E058-9BA7-5241-8A9D-1125508D4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682352"/>
                <a:ext cx="8856984" cy="4114800"/>
              </a:xfrm>
              <a:prstGeom prst="rect">
                <a:avLst/>
              </a:prstGeom>
              <a:blipFill>
                <a:blip r:embed="rId2"/>
                <a:stretch>
                  <a:fillRect l="-1170" t="-2074" b="-3718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19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0FE9A42-F133-D84D-9244-A844E48A1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1DC03FC8-B3C0-E947-ADAD-FAB82D2A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CF7A-5B45-AC41-9B29-29A3BA6F9EDD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476C0FD3-1DA6-8F4A-A0A2-81956A437F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1" cy="5638800"/>
          </a:xfrm>
        </p:spPr>
        <p:txBody>
          <a:bodyPr/>
          <a:lstStyle/>
          <a:p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seqSearch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(element a[],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k,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)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/*search a[1:n]; return the least I such that a[</a:t>
            </a:r>
            <a:r>
              <a:rPr lang="en-US" altLang="zh-TW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].key = k; return 0, if k is not in the array */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&lt;= n &amp;&amp; a[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].key != k;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n) return 0;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en-US" altLang="zh-TW" sz="2000" b="1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CB584CE8-9663-1B4C-8232-3AD7E627A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325" y="60626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D080AB-4243-F442-8D15-30D88DAC3E02}"/>
              </a:ext>
            </a:extLst>
          </p:cNvPr>
          <p:cNvSpPr/>
          <p:nvPr/>
        </p:nvSpPr>
        <p:spPr>
          <a:xfrm>
            <a:off x="541338" y="5680501"/>
            <a:ext cx="6910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u="sng" dirty="0">
                <a:solidFill>
                  <a:schemeClr val="tx1"/>
                </a:solidFill>
              </a:rPr>
              <a:t>*Program 7.1: </a:t>
            </a:r>
            <a:r>
              <a:rPr lang="en-US" altLang="zh-TW" u="sng" dirty="0">
                <a:solidFill>
                  <a:schemeClr val="tx1"/>
                </a:solidFill>
              </a:rPr>
              <a:t>Sequential search (p.334)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026">
            <a:extLst>
              <a:ext uri="{FF2B5EF4-FFF2-40B4-BE49-F238E27FC236}">
                <a16:creationId xmlns:a16="http://schemas.microsoft.com/office/drawing/2014/main" id="{B0620727-0AAB-284C-A1F5-2C39B9BC3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494" y="-117861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Sequential Search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CDB11D25-F1BB-3B42-B7BF-61D287C2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94AA-E324-3044-8A22-57B6995E835F}" type="slidenum">
              <a:rPr lang="en-US" altLang="zh-TW"/>
              <a:pPr/>
              <a:t>50</a:t>
            </a:fld>
            <a:endParaRPr lang="en-US" altLang="zh-TW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A1A6EBE9-A3AB-D046-976E-99EA6920B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244" y="-243408"/>
            <a:ext cx="82311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Analysis for Quick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>
                <a:extLst>
                  <a:ext uri="{FF2B5EF4-FFF2-40B4-BE49-F238E27FC236}">
                    <a16:creationId xmlns:a16="http://schemas.microsoft.com/office/drawing/2014/main" id="{69B2E058-9BA7-5241-8A9D-1125508D42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96" y="682352"/>
                <a:ext cx="9001000" cy="58429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dirty="0"/>
                  <a:t>Average case:</a:t>
                </a:r>
              </a:p>
              <a:p>
                <a:pPr lvl="1"/>
                <a:r>
                  <a:rPr lang="en-US" altLang="zh-TW" dirty="0">
                    <a:solidFill>
                      <a:srgbClr val="C00000"/>
                    </a:solidFill>
                  </a:rPr>
                  <a:t>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d>
                      <m:dPr>
                        <m:ctrlP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TW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TW" b="0" dirty="0"/>
                  <a:t>When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TW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fName>
                          <m:e>
                            <m:r>
                              <a:rPr lang="en-US" altLang="zh-TW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func>
                      </m:e>
                    </m:nary>
                  </m:oMath>
                </a14:m>
                <a:endParaRPr lang="en-US" altLang="zh-TW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TW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trlP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en-US" altLang="zh-TW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TW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altLang="zh-TW" b="0" dirty="0">
                    <a:solidFill>
                      <a:srgbClr val="C00000"/>
                    </a:solidFill>
                  </a:rPr>
                  <a:t> </a:t>
                </a:r>
                <a:endParaRPr lang="en-US" altLang="zh-TW" b="0" dirty="0"/>
              </a:p>
              <a:p>
                <a:pPr lvl="1"/>
                <a:r>
                  <a:rPr lang="en-US" altLang="zh-TW" b="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TW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altLang="zh-TW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TW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TW" b="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TW" sz="2000" b="0" dirty="0">
                    <a:solidFill>
                      <a:schemeClr val="bg1"/>
                    </a:solidFill>
                  </a:rPr>
                  <a:t>(by integration by parts)</a:t>
                </a:r>
                <a:br>
                  <a:rPr lang="en-US" altLang="zh-TW" b="0" dirty="0">
                    <a:solidFill>
                      <a:schemeClr val="bg1"/>
                    </a:solidFill>
                  </a:rPr>
                </a:br>
                <a:r>
                  <a:rPr lang="en-US" altLang="zh-TW" b="0" dirty="0">
                    <a:solidFill>
                      <a:schemeClr val="bg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+1+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𝑘𝑚</m:t>
                    </m:r>
                    <m:func>
                      <m:funcPr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b="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TW" sz="2000" b="0" dirty="0">
                    <a:solidFill>
                      <a:schemeClr val="bg1"/>
                    </a:solidFill>
                  </a:rPr>
                  <a:t>(because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altLang="zh-TW" sz="2000" b="0" dirty="0">
                    <a:solidFill>
                      <a:schemeClr val="bg1"/>
                    </a:solidFill>
                  </a:rPr>
                  <a:t>)</a:t>
                </a:r>
                <a:endParaRPr lang="en-US" altLang="zh-TW" b="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altLang="zh-TW" b="0" dirty="0">
                    <a:solidFill>
                      <a:schemeClr val="bg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𝑐𝑚</m:t>
                            </m:r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TW" b="0" dirty="0">
                    <a:solidFill>
                      <a:schemeClr val="bg1"/>
                    </a:solidFill>
                  </a:rPr>
                  <a:t>, for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br>
                  <a:rPr lang="en-US" altLang="zh-TW" b="0" dirty="0">
                    <a:solidFill>
                      <a:schemeClr val="bg1"/>
                    </a:solidFill>
                  </a:rPr>
                </a:br>
                <a:r>
                  <a:rPr lang="en-US" altLang="zh-TW" b="0" dirty="0">
                    <a:solidFill>
                      <a:schemeClr val="bg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func>
                      <m:funcPr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</m:oMath>
                </a14:m>
                <a:endParaRPr lang="en-US" altLang="zh-TW" b="0" dirty="0">
                  <a:solidFill>
                    <a:schemeClr val="bg1"/>
                  </a:solidFill>
                </a:endParaRPr>
              </a:p>
              <a:p>
                <a:pPr lvl="1"/>
                <a:endParaRPr lang="en-US" altLang="zh-TW" b="0" dirty="0"/>
              </a:p>
            </p:txBody>
          </p:sp>
        </mc:Choice>
        <mc:Fallback xmlns="">
          <p:sp>
            <p:nvSpPr>
              <p:cNvPr id="48131" name="Rectangle 3">
                <a:extLst>
                  <a:ext uri="{FF2B5EF4-FFF2-40B4-BE49-F238E27FC236}">
                    <a16:creationId xmlns:a16="http://schemas.microsoft.com/office/drawing/2014/main" id="{69B2E058-9BA7-5241-8A9D-1125508D4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682352"/>
                <a:ext cx="9001000" cy="5842992"/>
              </a:xfrm>
              <a:prstGeom prst="rect">
                <a:avLst/>
              </a:prstGeom>
              <a:blipFill>
                <a:blip r:embed="rId2"/>
                <a:stretch>
                  <a:fillRect l="-282" t="-130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15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CDB11D25-F1BB-3B42-B7BF-61D287C2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94AA-E324-3044-8A22-57B6995E835F}" type="slidenum">
              <a:rPr lang="en-US" altLang="zh-TW"/>
              <a:pPr/>
              <a:t>51</a:t>
            </a:fld>
            <a:endParaRPr lang="en-US" altLang="zh-TW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A1A6EBE9-A3AB-D046-976E-99EA6920B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244" y="-243408"/>
            <a:ext cx="82311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Analysis for Quick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>
                <a:extLst>
                  <a:ext uri="{FF2B5EF4-FFF2-40B4-BE49-F238E27FC236}">
                    <a16:creationId xmlns:a16="http://schemas.microsoft.com/office/drawing/2014/main" id="{69B2E058-9BA7-5241-8A9D-1125508D42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96" y="682352"/>
                <a:ext cx="9001000" cy="58429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dirty="0"/>
                  <a:t>Average case:</a:t>
                </a:r>
              </a:p>
              <a:p>
                <a:pPr lvl="1"/>
                <a:r>
                  <a:rPr lang="en-US" altLang="zh-TW" dirty="0">
                    <a:solidFill>
                      <a:srgbClr val="C00000"/>
                    </a:solidFill>
                  </a:rPr>
                  <a:t>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d>
                      <m:dPr>
                        <m:ctrlP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TW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TW" b="0" dirty="0"/>
                  <a:t>When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TW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fName>
                          <m:e>
                            <m:r>
                              <a:rPr lang="en-US" altLang="zh-TW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func>
                      </m:e>
                    </m:nary>
                  </m:oMath>
                </a14:m>
                <a:endParaRPr lang="en-US" altLang="zh-TW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TW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trlP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en-US" altLang="zh-TW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TW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altLang="zh-TW" b="0" dirty="0">
                    <a:solidFill>
                      <a:srgbClr val="C00000"/>
                    </a:solidFill>
                  </a:rPr>
                  <a:t> </a:t>
                </a:r>
                <a:endParaRPr lang="en-US" altLang="zh-TW" b="0" dirty="0"/>
              </a:p>
              <a:p>
                <a:pPr lvl="1"/>
                <a:r>
                  <a:rPr lang="en-US" altLang="zh-TW" b="0" dirty="0">
                    <a:solidFill>
                      <a:schemeClr val="bg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altLang="zh-TW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TW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TW" b="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TW" sz="2000" b="0" dirty="0">
                    <a:solidFill>
                      <a:schemeClr val="bg1"/>
                    </a:solidFill>
                  </a:rPr>
                  <a:t>(by integration by parts)</a:t>
                </a:r>
                <a:br>
                  <a:rPr lang="en-US" altLang="zh-TW" b="0" dirty="0">
                    <a:solidFill>
                      <a:schemeClr val="bg1"/>
                    </a:solidFill>
                  </a:rPr>
                </a:br>
                <a:r>
                  <a:rPr lang="en-US" altLang="zh-TW" b="0" dirty="0">
                    <a:solidFill>
                      <a:schemeClr val="bg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+1+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𝑘𝑚</m:t>
                    </m:r>
                    <m:func>
                      <m:funcPr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b="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TW" sz="2000" b="0" dirty="0">
                    <a:solidFill>
                      <a:schemeClr val="bg1"/>
                    </a:solidFill>
                  </a:rPr>
                  <a:t>(because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altLang="zh-TW" sz="2000" b="0" dirty="0">
                    <a:solidFill>
                      <a:schemeClr val="bg1"/>
                    </a:solidFill>
                  </a:rPr>
                  <a:t>)</a:t>
                </a:r>
                <a:endParaRPr lang="en-US" altLang="zh-TW" b="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altLang="zh-TW" b="0" dirty="0">
                    <a:solidFill>
                      <a:schemeClr val="bg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𝑐𝑚</m:t>
                            </m:r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TW" b="0" dirty="0">
                    <a:solidFill>
                      <a:schemeClr val="bg1"/>
                    </a:solidFill>
                  </a:rPr>
                  <a:t>, for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br>
                  <a:rPr lang="en-US" altLang="zh-TW" b="0" dirty="0">
                    <a:solidFill>
                      <a:schemeClr val="bg1"/>
                    </a:solidFill>
                  </a:rPr>
                </a:br>
                <a:r>
                  <a:rPr lang="en-US" altLang="zh-TW" b="0" dirty="0">
                    <a:solidFill>
                      <a:schemeClr val="bg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func>
                      <m:funcPr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</m:oMath>
                </a14:m>
                <a:endParaRPr lang="en-US" altLang="zh-TW" b="0" dirty="0"/>
              </a:p>
              <a:p>
                <a:pPr lvl="1"/>
                <a:endParaRPr lang="en-US" altLang="zh-TW" b="0" dirty="0"/>
              </a:p>
            </p:txBody>
          </p:sp>
        </mc:Choice>
        <mc:Fallback xmlns="">
          <p:sp>
            <p:nvSpPr>
              <p:cNvPr id="48131" name="Rectangle 3">
                <a:extLst>
                  <a:ext uri="{FF2B5EF4-FFF2-40B4-BE49-F238E27FC236}">
                    <a16:creationId xmlns:a16="http://schemas.microsoft.com/office/drawing/2014/main" id="{69B2E058-9BA7-5241-8A9D-1125508D4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682352"/>
                <a:ext cx="9001000" cy="5842992"/>
              </a:xfrm>
              <a:prstGeom prst="rect">
                <a:avLst/>
              </a:prstGeom>
              <a:blipFill>
                <a:blip r:embed="rId2"/>
                <a:stretch>
                  <a:fillRect l="-282" t="-130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A447E0D-88A2-3341-8D48-C026DF134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" y="0"/>
            <a:ext cx="2294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52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CDB11D25-F1BB-3B42-B7BF-61D287C2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94AA-E324-3044-8A22-57B6995E835F}" type="slidenum">
              <a:rPr lang="en-US" altLang="zh-TW"/>
              <a:pPr/>
              <a:t>52</a:t>
            </a:fld>
            <a:endParaRPr lang="en-US" altLang="zh-TW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A1A6EBE9-A3AB-D046-976E-99EA6920B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244" y="-243408"/>
            <a:ext cx="82311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Analysis for Quick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>
                <a:extLst>
                  <a:ext uri="{FF2B5EF4-FFF2-40B4-BE49-F238E27FC236}">
                    <a16:creationId xmlns:a16="http://schemas.microsoft.com/office/drawing/2014/main" id="{69B2E058-9BA7-5241-8A9D-1125508D42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96" y="682352"/>
                <a:ext cx="9001000" cy="58429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dirty="0"/>
                  <a:t>Average case:</a:t>
                </a:r>
              </a:p>
              <a:p>
                <a:pPr lvl="1"/>
                <a:r>
                  <a:rPr lang="en-US" altLang="zh-TW" dirty="0">
                    <a:solidFill>
                      <a:srgbClr val="C00000"/>
                    </a:solidFill>
                  </a:rPr>
                  <a:t>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d>
                      <m:dPr>
                        <m:ctrlP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TW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TW" b="0" dirty="0"/>
                  <a:t>When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fName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func>
                      </m:e>
                    </m:nary>
                  </m:oMath>
                </a14:m>
                <a:endParaRPr lang="en-US" altLang="zh-TW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TW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trlP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en-US" altLang="zh-TW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TW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altLang="zh-TW" b="0" dirty="0">
                    <a:solidFill>
                      <a:srgbClr val="C00000"/>
                    </a:solidFill>
                  </a:rPr>
                  <a:t> </a:t>
                </a:r>
                <a:endParaRPr lang="en-US" altLang="zh-TW" b="0" dirty="0"/>
              </a:p>
              <a:p>
                <a:pPr lvl="1"/>
                <a:r>
                  <a:rPr lang="en-US" altLang="zh-TW" b="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TW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TW" b="0" dirty="0"/>
                  <a:t> </a:t>
                </a:r>
                <a:r>
                  <a:rPr lang="en-US" altLang="zh-TW" sz="2000" b="0" dirty="0"/>
                  <a:t>(by integration by parts)</a:t>
                </a:r>
                <a:br>
                  <a:rPr lang="en-US" altLang="zh-TW" b="0" dirty="0"/>
                </a:br>
                <a:r>
                  <a:rPr lang="en-US" altLang="zh-TW" b="0" dirty="0"/>
                  <a:t>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+1+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𝑘𝑚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b="0" dirty="0"/>
                  <a:t> </a:t>
                </a:r>
                <a:r>
                  <a:rPr lang="en-US" altLang="zh-TW" sz="2000" b="0" dirty="0"/>
                  <a:t>(because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altLang="zh-TW" sz="2000" b="0" dirty="0"/>
                  <a:t>)</a:t>
                </a:r>
                <a:endParaRPr lang="en-US" altLang="zh-TW" b="0" dirty="0"/>
              </a:p>
              <a:p>
                <a:pPr lvl="1"/>
                <a:r>
                  <a:rPr lang="en-US" altLang="zh-TW" b="0" dirty="0"/>
                  <a:t>Set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𝑐𝑚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TW" b="0" dirty="0"/>
                  <a:t>, for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br>
                  <a:rPr lang="en-US" altLang="zh-TW" b="0" dirty="0"/>
                </a:br>
                <a:r>
                  <a:rPr lang="en-US" altLang="zh-TW" b="0" dirty="0"/>
                  <a:t>   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𝑚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</m:oMath>
                </a14:m>
                <a:endParaRPr lang="en-US" altLang="zh-TW" b="0" dirty="0"/>
              </a:p>
              <a:p>
                <a:pPr lvl="1"/>
                <a:endParaRPr lang="en-US" altLang="zh-TW" b="0" dirty="0"/>
              </a:p>
            </p:txBody>
          </p:sp>
        </mc:Choice>
        <mc:Fallback xmlns="">
          <p:sp>
            <p:nvSpPr>
              <p:cNvPr id="48131" name="Rectangle 3">
                <a:extLst>
                  <a:ext uri="{FF2B5EF4-FFF2-40B4-BE49-F238E27FC236}">
                    <a16:creationId xmlns:a16="http://schemas.microsoft.com/office/drawing/2014/main" id="{69B2E058-9BA7-5241-8A9D-1125508D4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682352"/>
                <a:ext cx="9001000" cy="5842992"/>
              </a:xfrm>
              <a:prstGeom prst="rect">
                <a:avLst/>
              </a:prstGeom>
              <a:blipFill>
                <a:blip r:embed="rId3"/>
                <a:stretch>
                  <a:fillRect l="-282" t="-130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43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45775C6D-0213-F048-B81D-43E16EE78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CHAPTER 7</a:t>
            </a:r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6775827B-A4A9-5346-92E2-DA1298B3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295D2-0A87-4447-A248-EA4231284A40}" type="slidenum">
              <a:rPr lang="en-US" altLang="zh-TW"/>
              <a:pPr/>
              <a:t>53</a:t>
            </a:fld>
            <a:endParaRPr lang="en-US" altLang="zh-TW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05F054D6-F7ED-B64D-9DF1-E4B562E72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38" y="260648"/>
            <a:ext cx="7848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Time and Space for Quick Sort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4DBAAC53-1889-0440-8A34-9D69E03F9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38" y="1584326"/>
            <a:ext cx="90868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Time complexity:</a:t>
            </a:r>
          </a:p>
          <a:p>
            <a:pPr lvl="1"/>
            <a:r>
              <a:rPr lang="en-US" altLang="zh-TW" dirty="0"/>
              <a:t>Average case and best case: O(</a:t>
            </a:r>
            <a:r>
              <a:rPr lang="en-US" altLang="zh-TW" i="1" dirty="0"/>
              <a:t>n</a:t>
            </a:r>
            <a:r>
              <a:rPr lang="en-US" altLang="zh-TW" dirty="0"/>
              <a:t> log</a:t>
            </a:r>
            <a:r>
              <a:rPr lang="en-US" altLang="zh-TW" sz="1600" dirty="0"/>
              <a:t> </a:t>
            </a:r>
            <a:r>
              <a:rPr lang="en-US" altLang="zh-TW" i="1" dirty="0"/>
              <a:t>n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Worst case: O(</a:t>
            </a:r>
            <a:r>
              <a:rPr lang="en-US" altLang="zh-TW" i="1" dirty="0"/>
              <a:t>n</a:t>
            </a:r>
            <a:r>
              <a:rPr lang="en-US" altLang="zh-TW" i="1" baseline="30000" dirty="0"/>
              <a:t>2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Space complexity (i.e., tree depth): </a:t>
            </a:r>
          </a:p>
          <a:p>
            <a:pPr lvl="1"/>
            <a:r>
              <a:rPr lang="en-US" altLang="zh-TW" dirty="0"/>
              <a:t>Average case and best case: O(log </a:t>
            </a:r>
            <a:r>
              <a:rPr lang="en-US" altLang="zh-TW" i="1" dirty="0"/>
              <a:t>n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Worst case: O(</a:t>
            </a:r>
            <a:r>
              <a:rPr lang="en-US" altLang="zh-TW" i="1" dirty="0"/>
              <a:t>n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Can be improved to O(log </a:t>
            </a:r>
            <a:r>
              <a:rPr lang="en-US" altLang="zh-TW" i="1" dirty="0"/>
              <a:t>n</a:t>
            </a:r>
            <a:r>
              <a:rPr lang="en-US" altLang="zh-TW" dirty="0"/>
              <a:t>) by tail recursion</a:t>
            </a:r>
          </a:p>
          <a:p>
            <a:pPr lvl="2"/>
            <a:r>
              <a:rPr lang="en-US" altLang="zh-TW" dirty="0"/>
              <a:t>First solve sub-problem with a smaller size</a:t>
            </a:r>
          </a:p>
          <a:p>
            <a:pPr lvl="2"/>
            <a:r>
              <a:rPr lang="en-US" altLang="zh-TW" dirty="0"/>
              <a:t>Call recursion only when the sub-problem is small enough</a:t>
            </a:r>
          </a:p>
          <a:p>
            <a:pPr lvl="1"/>
            <a:endParaRPr lang="en-US" altLang="zh-TW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28180CB-DEDA-E543-9119-15E40E86B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969FAD6-C09E-824C-8A05-1EDA6D936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29584-1ACF-824C-9795-CC9ED5233516}" type="slidenum">
              <a:rPr lang="en-US" altLang="zh-TW"/>
              <a:pPr/>
              <a:t>54</a:t>
            </a:fld>
            <a:endParaRPr lang="en-US" altLang="zh-TW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D6EA7D9A-639C-AF45-B0B2-C4C67298B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0"/>
            <a:ext cx="8153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Quick Sort</a:t>
            </a:r>
            <a:r>
              <a:rPr lang="zh-TW" altLang="en-US" dirty="0"/>
              <a:t> </a:t>
            </a:r>
            <a:r>
              <a:rPr lang="en-US" altLang="zh-TW" dirty="0"/>
              <a:t>(Tail Recursion)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29AE7D50-F8BA-0041-A07F-2B2262307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980728"/>
            <a:ext cx="8610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void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quickSort</a:t>
            </a:r>
            <a:r>
              <a:rPr lang="en-US" altLang="zh-TW" sz="2000" b="1" dirty="0">
                <a:latin typeface="Courier New" panose="02070309020205020404" pitchFamily="49" charset="0"/>
              </a:rPr>
              <a:t>(element a[],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left, </a:t>
            </a:r>
            <a:br>
              <a:rPr lang="en-US" altLang="zh-TW" sz="2000" b="1" dirty="0">
                <a:latin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</a:rPr>
              <a:t>                        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right)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pivot,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, j;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element temp;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  while (left &lt; right) {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 = left;    j = right+1;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pivot = a[left].key;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do {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do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++; while (a[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].key &lt; pivot);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do j--; while (a[j].key &gt; pivot);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if (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 &lt; j) SWAP(a[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], a[j], temp);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} while (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 &lt; j);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SWAP(a[left], a[j], temp);</a:t>
            </a:r>
          </a:p>
          <a:p>
            <a:pPr>
              <a:lnSpc>
                <a:spcPct val="60000"/>
              </a:lnSpc>
              <a:buNone/>
            </a:pP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    if ( j - left &lt; right - j ) {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quickSort</a:t>
            </a:r>
            <a:r>
              <a:rPr lang="en-US" altLang="zh-TW" sz="2000" b="1" dirty="0">
                <a:latin typeface="Courier New" panose="02070309020205020404" pitchFamily="49" charset="0"/>
              </a:rPr>
              <a:t>(a, left, j-1);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left = j + 1;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}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    else {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quickSort</a:t>
            </a:r>
            <a:r>
              <a:rPr lang="en-US" altLang="zh-TW" sz="2000" b="1" dirty="0">
                <a:latin typeface="Courier New" panose="02070309020205020404" pitchFamily="49" charset="0"/>
              </a:rPr>
              <a:t>(a, j+1, right);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right = j - 1;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}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}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73675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3C7278A0-5A3D-0647-81BF-86A217064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E4CF70-5476-FB47-8206-610155A2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FA50E-D029-7945-ADD1-34AE2E4899F3}" type="slidenum">
              <a:rPr lang="en-US" altLang="zh-TW" smtClean="0"/>
              <a:pPr/>
              <a:t>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7609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56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04664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General Lower Bound for Sorting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09390" y="1772816"/>
                <a:ext cx="8383090" cy="1981200"/>
              </a:xfrm>
            </p:spPr>
            <p:txBody>
              <a:bodyPr/>
              <a:lstStyle/>
              <a:p>
                <a:r>
                  <a:rPr lang="en-US" altLang="zh-TW" dirty="0"/>
                  <a:t>So far, all sorting methods requires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time</a:t>
                </a:r>
              </a:p>
              <a:p>
                <a:r>
                  <a:rPr lang="en-US" altLang="zh-TW" dirty="0">
                    <a:solidFill>
                      <a:srgbClr val="0070C0"/>
                    </a:solidFill>
                  </a:rPr>
                  <a:t>How fast can we sort?</a:t>
                </a:r>
              </a:p>
              <a:p>
                <a:r>
                  <a:rPr lang="en-US" altLang="zh-TW" dirty="0">
                    <a:solidFill>
                      <a:srgbClr val="C00000"/>
                    </a:solidFill>
                  </a:rPr>
                  <a:t>Comparison-based</a:t>
                </a:r>
                <a:r>
                  <a:rPr lang="en-US" altLang="zh-TW" dirty="0"/>
                  <a:t> Sorting Algorithm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altLang="zh-TW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TW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TW" dirty="0"/>
              </a:p>
              <a:p>
                <a:r>
                  <a:rPr lang="en-US" altLang="zh-TW" dirty="0"/>
                  <a:t>Proved by decision tree</a:t>
                </a:r>
              </a:p>
              <a:p>
                <a:pPr lvl="1"/>
                <a:r>
                  <a:rPr lang="en-US" altLang="zh-TW" dirty="0"/>
                  <a:t>What is the lower bound of the number of comparisons?</a:t>
                </a:r>
              </a:p>
            </p:txBody>
          </p:sp>
        </mc:Choice>
        <mc:Fallback xmlns="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09390" y="1772816"/>
                <a:ext cx="8383090" cy="1981200"/>
              </a:xfrm>
              <a:blipFill>
                <a:blip r:embed="rId2"/>
                <a:stretch>
                  <a:fillRect l="-1236" t="-4308" b="-103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907C6E96-728D-3A43-B5F2-3FB3C35A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4038" y="6383338"/>
            <a:ext cx="2895600" cy="457200"/>
          </a:xfrm>
        </p:spPr>
        <p:txBody>
          <a:bodyPr/>
          <a:lstStyle/>
          <a:p>
            <a:r>
              <a:rPr lang="en-US" altLang="zh-TW" dirty="0"/>
              <a:t>CHAPTER 7</a:t>
            </a:r>
          </a:p>
        </p:txBody>
      </p:sp>
    </p:spTree>
    <p:extLst>
      <p:ext uri="{BB962C8B-B14F-4D97-AF65-F5344CB8AC3E}">
        <p14:creationId xmlns:p14="http://schemas.microsoft.com/office/powerpoint/2010/main" val="2377223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171400"/>
            <a:ext cx="7772400" cy="1143000"/>
          </a:xfrm>
        </p:spPr>
        <p:txBody>
          <a:bodyPr/>
          <a:lstStyle/>
          <a:p>
            <a:pPr algn="ctr"/>
            <a:r>
              <a:rPr lang="en-US" altLang="zh-TW" sz="3200" dirty="0"/>
              <a:t>Decision Tree for Sorting Three Elements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1D7B27D-7DFF-8B4B-B09B-D35EED680835}"/>
              </a:ext>
            </a:extLst>
          </p:cNvPr>
          <p:cNvSpPr/>
          <p:nvPr/>
        </p:nvSpPr>
        <p:spPr bwMode="auto">
          <a:xfrm>
            <a:off x="3491880" y="692696"/>
            <a:ext cx="1494166" cy="231050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A &lt; B &lt; C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tx1"/>
                </a:solidFill>
              </a:rPr>
              <a:t>A &lt; C &lt; B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B &lt; A &lt; C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tx1"/>
                </a:solidFill>
              </a:rPr>
              <a:t>B &lt; C &lt; A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C &lt; A &lt; B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tx1"/>
                </a:solidFill>
              </a:rPr>
              <a:t>C &lt; B &lt; A</a:t>
            </a: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78F85D-0D1A-3248-80B3-DD55730443A7}"/>
              </a:ext>
            </a:extLst>
          </p:cNvPr>
          <p:cNvSpPr/>
          <p:nvPr/>
        </p:nvSpPr>
        <p:spPr bwMode="auto">
          <a:xfrm>
            <a:off x="1203810" y="3038338"/>
            <a:ext cx="1440160" cy="120251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A &lt; B &lt; C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tx1"/>
                </a:solidFill>
              </a:rPr>
              <a:t>A &lt; C &lt; B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C &lt; A &lt; B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35E2C0-ABF1-8C42-A642-B0ECA720C5F1}"/>
              </a:ext>
            </a:extLst>
          </p:cNvPr>
          <p:cNvSpPr/>
          <p:nvPr/>
        </p:nvSpPr>
        <p:spPr bwMode="auto">
          <a:xfrm>
            <a:off x="5580112" y="3038338"/>
            <a:ext cx="1440160" cy="120251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B &lt; A &lt; C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B &lt; C &lt; A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C &lt; B &lt; A</a:t>
            </a:r>
            <a:endParaRPr kumimoji="1" lang="en-US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40A0E4-A114-EF4C-83AB-B9A8E092F4AB}"/>
              </a:ext>
            </a:extLst>
          </p:cNvPr>
          <p:cNvSpPr/>
          <p:nvPr/>
        </p:nvSpPr>
        <p:spPr bwMode="auto">
          <a:xfrm>
            <a:off x="89174" y="4581128"/>
            <a:ext cx="1440160" cy="46384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A &lt; B &lt; C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122FA5-14A8-6D4D-8745-0AD40FC3751A}"/>
              </a:ext>
            </a:extLst>
          </p:cNvPr>
          <p:cNvSpPr/>
          <p:nvPr/>
        </p:nvSpPr>
        <p:spPr bwMode="auto">
          <a:xfrm>
            <a:off x="2325676" y="4581128"/>
            <a:ext cx="1440160" cy="83317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tx1"/>
                </a:solidFill>
              </a:rPr>
              <a:t>A &lt; C &lt; B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C &lt; A &lt; B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F67DD48C-107D-A540-A1C0-94D959270436}"/>
              </a:ext>
            </a:extLst>
          </p:cNvPr>
          <p:cNvCxnSpPr>
            <a:stCxn id="4" idx="1"/>
            <a:endCxn id="8" idx="0"/>
          </p:cNvCxnSpPr>
          <p:nvPr/>
        </p:nvCxnSpPr>
        <p:spPr bwMode="auto">
          <a:xfrm flipH="1">
            <a:off x="1923890" y="1847949"/>
            <a:ext cx="1567990" cy="119038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6BBD756E-2A2A-F445-AD83-C24C96B7220E}"/>
              </a:ext>
            </a:extLst>
          </p:cNvPr>
          <p:cNvCxnSpPr>
            <a:cxnSpLocks/>
            <a:stCxn id="4" idx="3"/>
            <a:endCxn id="9" idx="0"/>
          </p:cNvCxnSpPr>
          <p:nvPr/>
        </p:nvCxnSpPr>
        <p:spPr bwMode="auto">
          <a:xfrm>
            <a:off x="4986046" y="1847949"/>
            <a:ext cx="1314146" cy="119038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5E21FB6-AC2F-3F4B-AE7B-36EE44B9B305}"/>
              </a:ext>
            </a:extLst>
          </p:cNvPr>
          <p:cNvSpPr txBox="1"/>
          <p:nvPr/>
        </p:nvSpPr>
        <p:spPr>
          <a:xfrm>
            <a:off x="2051720" y="1847948"/>
            <a:ext cx="922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 &lt; B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30943C5-0685-7A4E-B1B0-6605FF5C7C14}"/>
              </a:ext>
            </a:extLst>
          </p:cNvPr>
          <p:cNvSpPr txBox="1"/>
          <p:nvPr/>
        </p:nvSpPr>
        <p:spPr>
          <a:xfrm>
            <a:off x="5724128" y="1817624"/>
            <a:ext cx="922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 &gt; B</a:t>
            </a:r>
            <a:endParaRPr kumimoji="1" lang="zh-TW" altLang="en-US" dirty="0"/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1AE6DF75-AC47-374C-8480-0A939F1FDFCD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 bwMode="auto">
          <a:xfrm flipH="1">
            <a:off x="809254" y="3639593"/>
            <a:ext cx="394556" cy="94153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3CB8C61-69C9-D14B-8549-1B85161F9CC1}"/>
              </a:ext>
            </a:extLst>
          </p:cNvPr>
          <p:cNvSpPr txBox="1"/>
          <p:nvPr/>
        </p:nvSpPr>
        <p:spPr>
          <a:xfrm>
            <a:off x="-25311" y="3934797"/>
            <a:ext cx="922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 </a:t>
            </a:r>
            <a:r>
              <a:rPr lang="en-US" altLang="zh-TW" dirty="0"/>
              <a:t>&lt;</a:t>
            </a:r>
            <a:r>
              <a:rPr kumimoji="1" lang="en-US" altLang="zh-TW" dirty="0"/>
              <a:t> C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AFA1CF76-5575-054C-A55A-CD870901CFFD}"/>
              </a:ext>
            </a:extLst>
          </p:cNvPr>
          <p:cNvCxnSpPr>
            <a:cxnSpLocks/>
            <a:stCxn id="8" idx="3"/>
            <a:endCxn id="11" idx="0"/>
          </p:cNvCxnSpPr>
          <p:nvPr/>
        </p:nvCxnSpPr>
        <p:spPr bwMode="auto">
          <a:xfrm>
            <a:off x="2643970" y="3639593"/>
            <a:ext cx="401786" cy="94153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FE8F315-6A64-B144-B48C-2E97917E0BF9}"/>
              </a:ext>
            </a:extLst>
          </p:cNvPr>
          <p:cNvSpPr txBox="1"/>
          <p:nvPr/>
        </p:nvSpPr>
        <p:spPr>
          <a:xfrm>
            <a:off x="2941550" y="3903439"/>
            <a:ext cx="922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 &gt; C</a:t>
            </a:r>
            <a:endParaRPr kumimoji="1"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0EC7F0E-2569-3E4B-B91C-43D9291EC882}"/>
              </a:ext>
            </a:extLst>
          </p:cNvPr>
          <p:cNvSpPr txBox="1"/>
          <p:nvPr/>
        </p:nvSpPr>
        <p:spPr>
          <a:xfrm>
            <a:off x="1187624" y="5517232"/>
            <a:ext cx="922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 </a:t>
            </a:r>
            <a:r>
              <a:rPr lang="en-US" altLang="zh-TW" dirty="0"/>
              <a:t>&lt;</a:t>
            </a:r>
            <a:r>
              <a:rPr kumimoji="1" lang="en-US" altLang="zh-TW" dirty="0"/>
              <a:t> C</a:t>
            </a:r>
            <a:endParaRPr kumimoji="1"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C82F133-EDFC-5C46-AD1D-BE2824E29663}"/>
              </a:ext>
            </a:extLst>
          </p:cNvPr>
          <p:cNvSpPr/>
          <p:nvPr/>
        </p:nvSpPr>
        <p:spPr bwMode="auto">
          <a:xfrm>
            <a:off x="1259193" y="6159055"/>
            <a:ext cx="1440160" cy="46384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tx1"/>
                </a:solidFill>
              </a:rPr>
              <a:t>A &lt; C &lt; B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46EA467-8982-0647-A9C5-86B6C68A1003}"/>
              </a:ext>
            </a:extLst>
          </p:cNvPr>
          <p:cNvSpPr/>
          <p:nvPr/>
        </p:nvSpPr>
        <p:spPr bwMode="auto">
          <a:xfrm>
            <a:off x="3449168" y="6159055"/>
            <a:ext cx="1440160" cy="46384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C &lt; A &lt; B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CE32DDA7-A18B-954A-8027-1DA270A0896A}"/>
              </a:ext>
            </a:extLst>
          </p:cNvPr>
          <p:cNvCxnSpPr>
            <a:cxnSpLocks/>
            <a:stCxn id="11" idx="1"/>
            <a:endCxn id="29" idx="0"/>
          </p:cNvCxnSpPr>
          <p:nvPr/>
        </p:nvCxnSpPr>
        <p:spPr bwMode="auto">
          <a:xfrm flipH="1">
            <a:off x="1979273" y="4997717"/>
            <a:ext cx="346403" cy="116133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5556164E-1D42-3640-98A3-ED63E7E4F73C}"/>
              </a:ext>
            </a:extLst>
          </p:cNvPr>
          <p:cNvCxnSpPr>
            <a:cxnSpLocks/>
            <a:stCxn id="11" idx="3"/>
            <a:endCxn id="30" idx="0"/>
          </p:cNvCxnSpPr>
          <p:nvPr/>
        </p:nvCxnSpPr>
        <p:spPr bwMode="auto">
          <a:xfrm>
            <a:off x="3765836" y="4997717"/>
            <a:ext cx="403412" cy="116133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A5804F5-43FF-EA48-8C1E-1FCCA5630ECB}"/>
              </a:ext>
            </a:extLst>
          </p:cNvPr>
          <p:cNvSpPr txBox="1"/>
          <p:nvPr/>
        </p:nvSpPr>
        <p:spPr>
          <a:xfrm>
            <a:off x="4099779" y="5489095"/>
            <a:ext cx="922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 &gt; C</a:t>
            </a:r>
            <a:endParaRPr kumimoji="1" lang="zh-TW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9848341-2C5A-064B-9ECE-50B0A1F60823}"/>
              </a:ext>
            </a:extLst>
          </p:cNvPr>
          <p:cNvSpPr/>
          <p:nvPr/>
        </p:nvSpPr>
        <p:spPr bwMode="auto">
          <a:xfrm>
            <a:off x="4427984" y="4581128"/>
            <a:ext cx="1440160" cy="46384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B &lt; A &lt; C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42474F9-738A-E245-B99C-ED51AE2A16A5}"/>
              </a:ext>
            </a:extLst>
          </p:cNvPr>
          <p:cNvSpPr txBox="1"/>
          <p:nvPr/>
        </p:nvSpPr>
        <p:spPr>
          <a:xfrm>
            <a:off x="4427984" y="3879527"/>
            <a:ext cx="922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 &lt; C</a:t>
            </a:r>
            <a:endParaRPr kumimoji="1" lang="zh-TW" altLang="en-US" dirty="0"/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B73E6DBD-8736-5343-92DA-2EB903D73206}"/>
              </a:ext>
            </a:extLst>
          </p:cNvPr>
          <p:cNvCxnSpPr>
            <a:cxnSpLocks/>
            <a:stCxn id="9" idx="1"/>
            <a:endCxn id="40" idx="0"/>
          </p:cNvCxnSpPr>
          <p:nvPr/>
        </p:nvCxnSpPr>
        <p:spPr bwMode="auto">
          <a:xfrm flipH="1">
            <a:off x="5148064" y="3639593"/>
            <a:ext cx="432048" cy="94153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505E56A5-D1A3-6D48-A34B-569CCAB86AF3}"/>
              </a:ext>
            </a:extLst>
          </p:cNvPr>
          <p:cNvSpPr/>
          <p:nvPr/>
        </p:nvSpPr>
        <p:spPr bwMode="auto">
          <a:xfrm>
            <a:off x="6699076" y="4581128"/>
            <a:ext cx="1440160" cy="83317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B &lt; C &lt; A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C &lt; B &lt; A</a:t>
            </a:r>
            <a:endParaRPr kumimoji="1" lang="en-US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E770C3FE-29F6-AD48-A388-5132F2E300D4}"/>
              </a:ext>
            </a:extLst>
          </p:cNvPr>
          <p:cNvSpPr txBox="1"/>
          <p:nvPr/>
        </p:nvSpPr>
        <p:spPr>
          <a:xfrm>
            <a:off x="7305096" y="3869960"/>
            <a:ext cx="922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 &gt; C</a:t>
            </a:r>
            <a:endParaRPr kumimoji="1" lang="zh-TW" altLang="en-US" dirty="0"/>
          </a:p>
        </p:txBody>
      </p: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F67F6930-1F68-2349-850F-3DB6E14D64B9}"/>
              </a:ext>
            </a:extLst>
          </p:cNvPr>
          <p:cNvCxnSpPr>
            <a:cxnSpLocks/>
            <a:stCxn id="9" idx="3"/>
            <a:endCxn id="57" idx="0"/>
          </p:cNvCxnSpPr>
          <p:nvPr/>
        </p:nvCxnSpPr>
        <p:spPr bwMode="auto">
          <a:xfrm>
            <a:off x="7020272" y="3639593"/>
            <a:ext cx="398884" cy="94153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AD64E7C9-C533-C542-B5BC-910E88E37AD8}"/>
              </a:ext>
            </a:extLst>
          </p:cNvPr>
          <p:cNvSpPr/>
          <p:nvPr/>
        </p:nvSpPr>
        <p:spPr bwMode="auto">
          <a:xfrm>
            <a:off x="5485974" y="6159055"/>
            <a:ext cx="1440160" cy="46384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B &lt; C &lt; A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F52393E-85E3-D042-AADB-1F783A0B5482}"/>
              </a:ext>
            </a:extLst>
          </p:cNvPr>
          <p:cNvSpPr txBox="1"/>
          <p:nvPr/>
        </p:nvSpPr>
        <p:spPr>
          <a:xfrm>
            <a:off x="5429377" y="5498982"/>
            <a:ext cx="922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 &lt; C</a:t>
            </a:r>
            <a:endParaRPr kumimoji="1" lang="zh-TW" altLang="en-US" dirty="0"/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010D16F9-4E27-7F40-91E9-03B12BF37284}"/>
              </a:ext>
            </a:extLst>
          </p:cNvPr>
          <p:cNvCxnSpPr>
            <a:cxnSpLocks/>
            <a:stCxn id="57" idx="1"/>
            <a:endCxn id="62" idx="0"/>
          </p:cNvCxnSpPr>
          <p:nvPr/>
        </p:nvCxnSpPr>
        <p:spPr bwMode="auto">
          <a:xfrm flipH="1">
            <a:off x="6206054" y="4997717"/>
            <a:ext cx="493022" cy="116133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720E98C7-7CEE-2843-8868-6677713F6C5E}"/>
              </a:ext>
            </a:extLst>
          </p:cNvPr>
          <p:cNvSpPr/>
          <p:nvPr/>
        </p:nvSpPr>
        <p:spPr bwMode="auto">
          <a:xfrm>
            <a:off x="7668344" y="6159055"/>
            <a:ext cx="1440160" cy="46384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C &lt; B &lt; A</a:t>
            </a:r>
          </a:p>
        </p:txBody>
      </p: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6B64DD7-CDDD-CF46-9C07-ADEC21E6221A}"/>
              </a:ext>
            </a:extLst>
          </p:cNvPr>
          <p:cNvCxnSpPr>
            <a:cxnSpLocks/>
            <a:stCxn id="57" idx="3"/>
            <a:endCxn id="67" idx="0"/>
          </p:cNvCxnSpPr>
          <p:nvPr/>
        </p:nvCxnSpPr>
        <p:spPr bwMode="auto">
          <a:xfrm>
            <a:off x="8139236" y="4997717"/>
            <a:ext cx="249188" cy="116133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19B6C27A-4966-8048-B7CA-130A959942BB}"/>
              </a:ext>
            </a:extLst>
          </p:cNvPr>
          <p:cNvSpPr txBox="1"/>
          <p:nvPr/>
        </p:nvSpPr>
        <p:spPr>
          <a:xfrm>
            <a:off x="8287120" y="5517231"/>
            <a:ext cx="922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 &lt; B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0784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58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04664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Proof of Lower Bound of Sorting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35496" y="1700808"/>
                <a:ext cx="9145016" cy="4248472"/>
              </a:xfrm>
            </p:spPr>
            <p:txBody>
              <a:bodyPr/>
              <a:lstStyle/>
              <a:p>
                <a:r>
                  <a:rPr lang="en-US" altLang="zh-TW" dirty="0"/>
                  <a:t>A binary with </a:t>
                </a:r>
                <a:r>
                  <a:rPr lang="en-US" altLang="zh-TW" i="1" dirty="0"/>
                  <a:t>L</a:t>
                </a:r>
                <a:r>
                  <a:rPr lang="en-US" altLang="zh-TW" dirty="0"/>
                  <a:t> leaves has depth at least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A list with </a:t>
                </a:r>
                <a:r>
                  <a:rPr lang="en-US" altLang="zh-TW" i="1" dirty="0"/>
                  <a:t>n</a:t>
                </a:r>
                <a:r>
                  <a:rPr lang="en-US" altLang="zh-TW" dirty="0"/>
                  <a:t> numbers has at most </a:t>
                </a:r>
                <a:r>
                  <a:rPr lang="en-US" altLang="zh-TW" i="1" dirty="0"/>
                  <a:t>n</a:t>
                </a:r>
                <a:r>
                  <a:rPr lang="en-US" altLang="zh-TW" dirty="0"/>
                  <a:t>! possibilities</a:t>
                </a:r>
              </a:p>
              <a:p>
                <a:r>
                  <a:rPr lang="en-US" altLang="zh-TW" dirty="0"/>
                  <a:t>Any comparison-based sorting algorithm requires at least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d>
                  </m:oMath>
                </a14:m>
                <a:r>
                  <a:rPr lang="en-US" altLang="zh-TW" dirty="0"/>
                  <a:t> comparisons in the worst case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i="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func>
                    <m:r>
                      <a:rPr lang="en-US" altLang="zh-TW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TW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altLang="zh-TW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altLang="zh-TW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r>
                          <a:rPr lang="en-US" altLang="zh-TW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…1</m:t>
                        </m:r>
                      </m:e>
                    </m:func>
                    <m:r>
                      <a:rPr lang="en-US" altLang="zh-TW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altLang="zh-TW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p>
                          <m:sSupPr>
                            <m:ctrlPr>
                              <a:rPr lang="en-US" altLang="zh-TW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TW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TW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TW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func>
                  </m:oMath>
                </a14:m>
                <a:br>
                  <a:rPr lang="en-US" altLang="zh-TW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</a:br>
                <a:r>
                  <a:rPr lang="en-US" altLang="zh-TW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TW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TW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6! = </a:t>
                </a:r>
                <a:r>
                  <a:rPr lang="en-US" altLang="zh-TW" dirty="0">
                    <a:solidFill>
                      <a:srgbClr val="7030A0"/>
                    </a:solidFill>
                  </a:rPr>
                  <a:t>6*5*4</a:t>
                </a:r>
                <a:r>
                  <a:rPr lang="en-US" altLang="zh-TW" dirty="0"/>
                  <a:t>*3*2*1 &gt; </a:t>
                </a:r>
                <a:r>
                  <a:rPr lang="en-US" altLang="zh-TW" dirty="0">
                    <a:solidFill>
                      <a:srgbClr val="7030A0"/>
                    </a:solidFill>
                  </a:rPr>
                  <a:t>6/2*6/2*6/2 </a:t>
                </a:r>
                <a:r>
                  <a:rPr lang="en-US" altLang="zh-TW" i="0" dirty="0">
                    <a:latin typeface="+mj-lt"/>
                  </a:rPr>
                  <a:t>≥</a:t>
                </a:r>
                <a:r>
                  <a:rPr lang="en-US" altLang="zh-TW" i="0" dirty="0">
                    <a:solidFill>
                      <a:srgbClr val="C00000"/>
                    </a:solidFill>
                    <a:latin typeface="+mj-lt"/>
                  </a:rPr>
                  <a:t> </a:t>
                </a:r>
                <a:r>
                  <a:rPr lang="en-US" altLang="zh-TW" i="0" dirty="0">
                    <a:solidFill>
                      <a:srgbClr val="0070C0"/>
                    </a:solidFill>
                    <a:latin typeface="+mj-lt"/>
                  </a:rPr>
                  <a:t>(3)</a:t>
                </a:r>
                <a:r>
                  <a:rPr lang="en-US" altLang="zh-TW" i="0" baseline="30000" dirty="0">
                    <a:solidFill>
                      <a:srgbClr val="0070C0"/>
                    </a:solidFill>
                    <a:latin typeface="+mj-lt"/>
                  </a:rPr>
                  <a:t>3</a:t>
                </a:r>
                <a:endParaRPr lang="en-US" altLang="zh-TW" baseline="30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5496" y="1700808"/>
                <a:ext cx="9145016" cy="4248472"/>
              </a:xfrm>
              <a:blipFill>
                <a:blip r:embed="rId2"/>
                <a:stretch>
                  <a:fillRect l="-1133" t="-2009" r="-1267" b="-67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907C6E96-728D-3A43-B5F2-3FB3C35A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4038" y="6383338"/>
            <a:ext cx="2895600" cy="457200"/>
          </a:xfrm>
        </p:spPr>
        <p:txBody>
          <a:bodyPr/>
          <a:lstStyle/>
          <a:p>
            <a:r>
              <a:rPr lang="en-US" altLang="zh-TW" dirty="0"/>
              <a:t>CHAPTER 7</a:t>
            </a:r>
          </a:p>
        </p:txBody>
      </p:sp>
    </p:spTree>
    <p:extLst>
      <p:ext uri="{BB962C8B-B14F-4D97-AF65-F5344CB8AC3E}">
        <p14:creationId xmlns:p14="http://schemas.microsoft.com/office/powerpoint/2010/main" val="2353347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FC72DB8C-8471-2C46-A184-28B98C3B3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069FDDD-5401-1040-82A8-FF710023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FA50E-D029-7945-ADD1-34AE2E4899F3}" type="slidenum">
              <a:rPr lang="en-US" altLang="zh-TW" smtClean="0"/>
              <a:pPr/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1188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A5C264-80EB-7A42-8126-F50C6F19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162272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685800" y="764704"/>
                <a:ext cx="7772400" cy="1981200"/>
              </a:xfrm>
            </p:spPr>
            <p:txBody>
              <a:bodyPr/>
              <a:lstStyle/>
              <a:p>
                <a:r>
                  <a:rPr lang="en-US" altLang="zh-TW" dirty="0"/>
                  <a:t>Binary search only takes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time to search a sequential list with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/>
                  <a:t> records</a:t>
                </a:r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685800" y="764704"/>
                <a:ext cx="7772400" cy="1981200"/>
              </a:xfrm>
              <a:blipFill>
                <a:blip r:embed="rId2"/>
                <a:stretch>
                  <a:fillRect l="-653" t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52">
            <a:extLst>
              <a:ext uri="{FF2B5EF4-FFF2-40B4-BE49-F238E27FC236}">
                <a16:creationId xmlns:a16="http://schemas.microsoft.com/office/drawing/2014/main" id="{0C10CFA4-8388-0542-8DBE-583B36ACECCD}"/>
              </a:ext>
            </a:extLst>
          </p:cNvPr>
          <p:cNvGrpSpPr>
            <a:grpSpLocks/>
          </p:cNvGrpSpPr>
          <p:nvPr/>
        </p:nvGrpSpPr>
        <p:grpSpPr bwMode="auto">
          <a:xfrm>
            <a:off x="1475656" y="2286000"/>
            <a:ext cx="6172200" cy="4038600"/>
            <a:chOff x="864" y="816"/>
            <a:chExt cx="3888" cy="2544"/>
          </a:xfrm>
        </p:grpSpPr>
        <p:sp>
          <p:nvSpPr>
            <p:cNvPr id="9" name="Oval 3">
              <a:extLst>
                <a:ext uri="{FF2B5EF4-FFF2-40B4-BE49-F238E27FC236}">
                  <a16:creationId xmlns:a16="http://schemas.microsoft.com/office/drawing/2014/main" id="{F20D767A-DC8F-BF42-96B8-2F78BB41B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976"/>
              <a:ext cx="384" cy="3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56</a:t>
              </a:r>
            </a:p>
          </p:txBody>
        </p:sp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C55BD2AD-CA4A-3542-AB2C-F3195980D7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688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[8]</a:t>
              </a:r>
            </a:p>
          </p:txBody>
        </p:sp>
        <p:grpSp>
          <p:nvGrpSpPr>
            <p:cNvPr id="11" name="Group 7">
              <a:extLst>
                <a:ext uri="{FF2B5EF4-FFF2-40B4-BE49-F238E27FC236}">
                  <a16:creationId xmlns:a16="http://schemas.microsoft.com/office/drawing/2014/main" id="{10E3AA15-BC95-9C49-ADA1-BC26631AF9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248"/>
              <a:ext cx="384" cy="672"/>
              <a:chOff x="2352" y="816"/>
              <a:chExt cx="384" cy="672"/>
            </a:xfrm>
          </p:grpSpPr>
          <p:sp>
            <p:nvSpPr>
              <p:cNvPr id="49" name="Oval 8">
                <a:extLst>
                  <a:ext uri="{FF2B5EF4-FFF2-40B4-BE49-F238E27FC236}">
                    <a16:creationId xmlns:a16="http://schemas.microsoft.com/office/drawing/2014/main" id="{34F79E46-D4B0-E242-987A-D12EFBF8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104"/>
                <a:ext cx="384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17</a:t>
                </a:r>
              </a:p>
            </p:txBody>
          </p:sp>
          <p:sp>
            <p:nvSpPr>
              <p:cNvPr id="50" name="Text Box 9">
                <a:extLst>
                  <a:ext uri="{FF2B5EF4-FFF2-40B4-BE49-F238E27FC236}">
                    <a16:creationId xmlns:a16="http://schemas.microsoft.com/office/drawing/2014/main" id="{C5CC00A4-F55C-BC42-A7E2-A93145F7B6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2" y="816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[3]</a:t>
                </a:r>
              </a:p>
            </p:txBody>
          </p:sp>
        </p:grpSp>
        <p:grpSp>
          <p:nvGrpSpPr>
            <p:cNvPr id="12" name="Group 10">
              <a:extLst>
                <a:ext uri="{FF2B5EF4-FFF2-40B4-BE49-F238E27FC236}">
                  <a16:creationId xmlns:a16="http://schemas.microsoft.com/office/drawing/2014/main" id="{BAE6DCEE-6AEE-414D-80AD-A955A1129E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1248"/>
              <a:ext cx="384" cy="672"/>
              <a:chOff x="2352" y="816"/>
              <a:chExt cx="384" cy="672"/>
            </a:xfrm>
          </p:grpSpPr>
          <p:sp>
            <p:nvSpPr>
              <p:cNvPr id="47" name="Oval 11">
                <a:extLst>
                  <a:ext uri="{FF2B5EF4-FFF2-40B4-BE49-F238E27FC236}">
                    <a16:creationId xmlns:a16="http://schemas.microsoft.com/office/drawing/2014/main" id="{06B61D90-4860-CB45-8088-A9263368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104"/>
                <a:ext cx="384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58</a:t>
                </a:r>
              </a:p>
            </p:txBody>
          </p:sp>
          <p:sp>
            <p:nvSpPr>
              <p:cNvPr id="48" name="Text Box 12">
                <a:extLst>
                  <a:ext uri="{FF2B5EF4-FFF2-40B4-BE49-F238E27FC236}">
                    <a16:creationId xmlns:a16="http://schemas.microsoft.com/office/drawing/2014/main" id="{F1E604EA-6E56-5A45-B5B2-31A42450ED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2" y="816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[9]</a:t>
                </a:r>
              </a:p>
            </p:txBody>
          </p:sp>
        </p:grp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7B6328F2-739D-7540-B97A-604E5E8A08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920"/>
              <a:ext cx="384" cy="672"/>
              <a:chOff x="2352" y="816"/>
              <a:chExt cx="384" cy="672"/>
            </a:xfrm>
          </p:grpSpPr>
          <p:sp>
            <p:nvSpPr>
              <p:cNvPr id="45" name="Oval 14">
                <a:extLst>
                  <a:ext uri="{FF2B5EF4-FFF2-40B4-BE49-F238E27FC236}">
                    <a16:creationId xmlns:a16="http://schemas.microsoft.com/office/drawing/2014/main" id="{F0925E06-5D2D-AD43-9EFD-CB11EC731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104"/>
                <a:ext cx="384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26</a:t>
                </a:r>
              </a:p>
            </p:txBody>
          </p:sp>
          <p:sp>
            <p:nvSpPr>
              <p:cNvPr id="46" name="Text Box 15">
                <a:extLst>
                  <a:ext uri="{FF2B5EF4-FFF2-40B4-BE49-F238E27FC236}">
                    <a16:creationId xmlns:a16="http://schemas.microsoft.com/office/drawing/2014/main" id="{AF611AF2-E604-7442-911D-CE72576AD3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2" y="816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[4]</a:t>
                </a:r>
              </a:p>
            </p:txBody>
          </p:sp>
        </p:grpSp>
        <p:grpSp>
          <p:nvGrpSpPr>
            <p:cNvPr id="14" name="Group 16">
              <a:extLst>
                <a:ext uri="{FF2B5EF4-FFF2-40B4-BE49-F238E27FC236}">
                  <a16:creationId xmlns:a16="http://schemas.microsoft.com/office/drawing/2014/main" id="{7C1A9951-33E8-774A-88E7-6F89C91869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1920"/>
              <a:ext cx="384" cy="672"/>
              <a:chOff x="2352" y="816"/>
              <a:chExt cx="384" cy="672"/>
            </a:xfrm>
          </p:grpSpPr>
          <p:sp>
            <p:nvSpPr>
              <p:cNvPr id="43" name="Oval 17">
                <a:extLst>
                  <a:ext uri="{FF2B5EF4-FFF2-40B4-BE49-F238E27FC236}">
                    <a16:creationId xmlns:a16="http://schemas.microsoft.com/office/drawing/2014/main" id="{74C4D379-B782-064B-8362-889450371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104"/>
                <a:ext cx="384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44" name="Text Box 18">
                <a:extLst>
                  <a:ext uri="{FF2B5EF4-FFF2-40B4-BE49-F238E27FC236}">
                    <a16:creationId xmlns:a16="http://schemas.microsoft.com/office/drawing/2014/main" id="{58BCC736-7054-E14B-8376-A035DFDE48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2" y="816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[1]</a:t>
                </a:r>
              </a:p>
            </p:txBody>
          </p:sp>
        </p:grpSp>
        <p:grpSp>
          <p:nvGrpSpPr>
            <p:cNvPr id="15" name="Group 19">
              <a:extLst>
                <a:ext uri="{FF2B5EF4-FFF2-40B4-BE49-F238E27FC236}">
                  <a16:creationId xmlns:a16="http://schemas.microsoft.com/office/drawing/2014/main" id="{F8325A18-15CC-0B4B-8609-C4EC127FC2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2" y="1920"/>
              <a:ext cx="384" cy="672"/>
              <a:chOff x="2352" y="816"/>
              <a:chExt cx="384" cy="672"/>
            </a:xfrm>
          </p:grpSpPr>
          <p:sp>
            <p:nvSpPr>
              <p:cNvPr id="41" name="Oval 20">
                <a:extLst>
                  <a:ext uri="{FF2B5EF4-FFF2-40B4-BE49-F238E27FC236}">
                    <a16:creationId xmlns:a16="http://schemas.microsoft.com/office/drawing/2014/main" id="{2E4CF7E5-3BB2-4948-AEDB-23F473661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104"/>
                <a:ext cx="384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48</a:t>
                </a:r>
              </a:p>
            </p:txBody>
          </p:sp>
          <p:sp>
            <p:nvSpPr>
              <p:cNvPr id="42" name="Text Box 21">
                <a:extLst>
                  <a:ext uri="{FF2B5EF4-FFF2-40B4-BE49-F238E27FC236}">
                    <a16:creationId xmlns:a16="http://schemas.microsoft.com/office/drawing/2014/main" id="{620FE0D3-C625-5D4A-A5EA-40DC80915C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2" y="816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[7]</a:t>
                </a:r>
              </a:p>
            </p:txBody>
          </p:sp>
        </p:grpSp>
        <p:sp>
          <p:nvSpPr>
            <p:cNvPr id="16" name="Oval 23">
              <a:extLst>
                <a:ext uri="{FF2B5EF4-FFF2-40B4-BE49-F238E27FC236}">
                  <a16:creationId xmlns:a16="http://schemas.microsoft.com/office/drawing/2014/main" id="{70D3E8E6-BAFA-5E42-BB5E-493DE0020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208"/>
              <a:ext cx="384" cy="3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90</a:t>
              </a:r>
            </a:p>
          </p:txBody>
        </p:sp>
        <p:sp>
          <p:nvSpPr>
            <p:cNvPr id="17" name="Text Box 24">
              <a:extLst>
                <a:ext uri="{FF2B5EF4-FFF2-40B4-BE49-F238E27FC236}">
                  <a16:creationId xmlns:a16="http://schemas.microsoft.com/office/drawing/2014/main" id="{2C7A1BFB-A280-3640-B709-919432F66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1920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[11]</a:t>
              </a:r>
            </a:p>
          </p:txBody>
        </p:sp>
        <p:grpSp>
          <p:nvGrpSpPr>
            <p:cNvPr id="18" name="Group 25">
              <a:extLst>
                <a:ext uri="{FF2B5EF4-FFF2-40B4-BE49-F238E27FC236}">
                  <a16:creationId xmlns:a16="http://schemas.microsoft.com/office/drawing/2014/main" id="{087C1DED-32EA-D440-98C7-26865CC061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2688"/>
              <a:ext cx="384" cy="672"/>
              <a:chOff x="2352" y="816"/>
              <a:chExt cx="384" cy="672"/>
            </a:xfrm>
          </p:grpSpPr>
          <p:sp>
            <p:nvSpPr>
              <p:cNvPr id="39" name="Oval 26">
                <a:extLst>
                  <a:ext uri="{FF2B5EF4-FFF2-40B4-BE49-F238E27FC236}">
                    <a16:creationId xmlns:a16="http://schemas.microsoft.com/office/drawing/2014/main" id="{FFCA7DBD-82CC-DF4A-8684-0945BE4EC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104"/>
                <a:ext cx="384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15</a:t>
                </a:r>
              </a:p>
            </p:txBody>
          </p:sp>
          <p:sp>
            <p:nvSpPr>
              <p:cNvPr id="40" name="Text Box 27">
                <a:extLst>
                  <a:ext uri="{FF2B5EF4-FFF2-40B4-BE49-F238E27FC236}">
                    <a16:creationId xmlns:a16="http://schemas.microsoft.com/office/drawing/2014/main" id="{E76EC118-7ADC-0747-85C9-0FAA7ABA9C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2" y="816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[2]</a:t>
                </a:r>
              </a:p>
            </p:txBody>
          </p:sp>
        </p:grpSp>
        <p:sp>
          <p:nvSpPr>
            <p:cNvPr id="19" name="Oval 29">
              <a:extLst>
                <a:ext uri="{FF2B5EF4-FFF2-40B4-BE49-F238E27FC236}">
                  <a16:creationId xmlns:a16="http://schemas.microsoft.com/office/drawing/2014/main" id="{73E2288D-B76B-3243-9DDA-73E3BA34D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976"/>
              <a:ext cx="384" cy="3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30</a:t>
              </a:r>
            </a:p>
          </p:txBody>
        </p:sp>
        <p:sp>
          <p:nvSpPr>
            <p:cNvPr id="20" name="Text Box 30">
              <a:extLst>
                <a:ext uri="{FF2B5EF4-FFF2-40B4-BE49-F238E27FC236}">
                  <a16:creationId xmlns:a16="http://schemas.microsoft.com/office/drawing/2014/main" id="{09F650BD-5321-244D-92A7-35572D895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688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[5]</a:t>
              </a:r>
            </a:p>
          </p:txBody>
        </p:sp>
        <p:grpSp>
          <p:nvGrpSpPr>
            <p:cNvPr id="21" name="Group 31">
              <a:extLst>
                <a:ext uri="{FF2B5EF4-FFF2-40B4-BE49-F238E27FC236}">
                  <a16:creationId xmlns:a16="http://schemas.microsoft.com/office/drawing/2014/main" id="{BAFF77C0-90D6-1349-949B-EF065D2A07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816"/>
              <a:ext cx="384" cy="672"/>
              <a:chOff x="2352" y="816"/>
              <a:chExt cx="384" cy="672"/>
            </a:xfrm>
          </p:grpSpPr>
          <p:sp>
            <p:nvSpPr>
              <p:cNvPr id="37" name="Oval 32">
                <a:extLst>
                  <a:ext uri="{FF2B5EF4-FFF2-40B4-BE49-F238E27FC236}">
                    <a16:creationId xmlns:a16="http://schemas.microsoft.com/office/drawing/2014/main" id="{C637A780-4F02-3440-B71E-49FBE7109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104"/>
                <a:ext cx="384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46</a:t>
                </a:r>
              </a:p>
            </p:txBody>
          </p:sp>
          <p:sp>
            <p:nvSpPr>
              <p:cNvPr id="38" name="Text Box 33">
                <a:extLst>
                  <a:ext uri="{FF2B5EF4-FFF2-40B4-BE49-F238E27FC236}">
                    <a16:creationId xmlns:a16="http://schemas.microsoft.com/office/drawing/2014/main" id="{E1004CCB-360A-D343-8E0F-5F5216EEAE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2" y="816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[6]</a:t>
                </a:r>
              </a:p>
            </p:txBody>
          </p:sp>
        </p:grpSp>
        <p:sp>
          <p:nvSpPr>
            <p:cNvPr id="22" name="Oval 35">
              <a:extLst>
                <a:ext uri="{FF2B5EF4-FFF2-40B4-BE49-F238E27FC236}">
                  <a16:creationId xmlns:a16="http://schemas.microsoft.com/office/drawing/2014/main" id="{C0F92086-B3C6-4541-8914-2EF2CB26D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976"/>
              <a:ext cx="384" cy="3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82</a:t>
              </a:r>
            </a:p>
          </p:txBody>
        </p:sp>
        <p:sp>
          <p:nvSpPr>
            <p:cNvPr id="23" name="Text Box 36">
              <a:extLst>
                <a:ext uri="{FF2B5EF4-FFF2-40B4-BE49-F238E27FC236}">
                  <a16:creationId xmlns:a16="http://schemas.microsoft.com/office/drawing/2014/main" id="{5E1B22CC-5C79-314B-8328-6C0606C4D2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1" y="2688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[10]</a:t>
              </a:r>
            </a:p>
          </p:txBody>
        </p:sp>
        <p:sp>
          <p:nvSpPr>
            <p:cNvPr id="24" name="Oval 38">
              <a:extLst>
                <a:ext uri="{FF2B5EF4-FFF2-40B4-BE49-F238E27FC236}">
                  <a16:creationId xmlns:a16="http://schemas.microsoft.com/office/drawing/2014/main" id="{9703F717-DEA7-0747-AC2F-D47D70F81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976"/>
              <a:ext cx="384" cy="3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95</a:t>
              </a:r>
            </a:p>
          </p:txBody>
        </p:sp>
        <p:sp>
          <p:nvSpPr>
            <p:cNvPr id="25" name="Text Box 39">
              <a:extLst>
                <a:ext uri="{FF2B5EF4-FFF2-40B4-BE49-F238E27FC236}">
                  <a16:creationId xmlns:a16="http://schemas.microsoft.com/office/drawing/2014/main" id="{A79E21D4-7580-964B-AB77-F828B0C720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2" y="2688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[12]</a:t>
              </a:r>
            </a:p>
          </p:txBody>
        </p:sp>
        <p:cxnSp>
          <p:nvCxnSpPr>
            <p:cNvPr id="26" name="AutoShape 40">
              <a:extLst>
                <a:ext uri="{FF2B5EF4-FFF2-40B4-BE49-F238E27FC236}">
                  <a16:creationId xmlns:a16="http://schemas.microsoft.com/office/drawing/2014/main" id="{664F4D83-65B7-874D-9C2B-1ADE8603B78D}"/>
                </a:ext>
              </a:extLst>
            </p:cNvPr>
            <p:cNvCxnSpPr>
              <a:cxnSpLocks noChangeShapeType="1"/>
              <a:stCxn id="37" idx="3"/>
              <a:endCxn id="49" idx="7"/>
            </p:cNvCxnSpPr>
            <p:nvPr/>
          </p:nvCxnSpPr>
          <p:spPr bwMode="auto">
            <a:xfrm flipH="1">
              <a:off x="1720" y="1432"/>
              <a:ext cx="688" cy="16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41">
              <a:extLst>
                <a:ext uri="{FF2B5EF4-FFF2-40B4-BE49-F238E27FC236}">
                  <a16:creationId xmlns:a16="http://schemas.microsoft.com/office/drawing/2014/main" id="{1C2E25FA-0484-E749-884E-D4F2413522E7}"/>
                </a:ext>
              </a:extLst>
            </p:cNvPr>
            <p:cNvCxnSpPr>
              <a:cxnSpLocks noChangeShapeType="1"/>
              <a:stCxn id="37" idx="5"/>
              <a:endCxn id="47" idx="1"/>
            </p:cNvCxnSpPr>
            <p:nvPr/>
          </p:nvCxnSpPr>
          <p:spPr bwMode="auto">
            <a:xfrm>
              <a:off x="2680" y="1432"/>
              <a:ext cx="736" cy="16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42">
              <a:extLst>
                <a:ext uri="{FF2B5EF4-FFF2-40B4-BE49-F238E27FC236}">
                  <a16:creationId xmlns:a16="http://schemas.microsoft.com/office/drawing/2014/main" id="{A7DA9FBB-6186-C64D-B647-1D364E7A371F}"/>
                </a:ext>
              </a:extLst>
            </p:cNvPr>
            <p:cNvCxnSpPr>
              <a:cxnSpLocks noChangeShapeType="1"/>
              <a:stCxn id="49" idx="3"/>
              <a:endCxn id="43" idx="7"/>
            </p:cNvCxnSpPr>
            <p:nvPr/>
          </p:nvCxnSpPr>
          <p:spPr bwMode="auto">
            <a:xfrm flipH="1">
              <a:off x="1192" y="1864"/>
              <a:ext cx="256" cy="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43">
              <a:extLst>
                <a:ext uri="{FF2B5EF4-FFF2-40B4-BE49-F238E27FC236}">
                  <a16:creationId xmlns:a16="http://schemas.microsoft.com/office/drawing/2014/main" id="{451BF2AD-D394-A747-86E0-B518C2DE3B43}"/>
                </a:ext>
              </a:extLst>
            </p:cNvPr>
            <p:cNvCxnSpPr>
              <a:cxnSpLocks noChangeShapeType="1"/>
              <a:stCxn id="49" idx="5"/>
              <a:endCxn id="45" idx="1"/>
            </p:cNvCxnSpPr>
            <p:nvPr/>
          </p:nvCxnSpPr>
          <p:spPr bwMode="auto">
            <a:xfrm>
              <a:off x="1720" y="1864"/>
              <a:ext cx="304" cy="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45">
              <a:extLst>
                <a:ext uri="{FF2B5EF4-FFF2-40B4-BE49-F238E27FC236}">
                  <a16:creationId xmlns:a16="http://schemas.microsoft.com/office/drawing/2014/main" id="{5C190AF6-EEA5-BD40-B018-BB55DBC7C6D5}"/>
                </a:ext>
              </a:extLst>
            </p:cNvPr>
            <p:cNvCxnSpPr>
              <a:cxnSpLocks noChangeShapeType="1"/>
              <a:stCxn id="47" idx="3"/>
              <a:endCxn id="41" idx="7"/>
            </p:cNvCxnSpPr>
            <p:nvPr/>
          </p:nvCxnSpPr>
          <p:spPr bwMode="auto">
            <a:xfrm flipH="1">
              <a:off x="3160" y="1864"/>
              <a:ext cx="256" cy="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46">
              <a:extLst>
                <a:ext uri="{FF2B5EF4-FFF2-40B4-BE49-F238E27FC236}">
                  <a16:creationId xmlns:a16="http://schemas.microsoft.com/office/drawing/2014/main" id="{7B7E3128-B9E4-2644-98C6-CC748FC01C48}"/>
                </a:ext>
              </a:extLst>
            </p:cNvPr>
            <p:cNvCxnSpPr>
              <a:cxnSpLocks noChangeShapeType="1"/>
              <a:stCxn id="47" idx="5"/>
              <a:endCxn id="16" idx="1"/>
            </p:cNvCxnSpPr>
            <p:nvPr/>
          </p:nvCxnSpPr>
          <p:spPr bwMode="auto">
            <a:xfrm>
              <a:off x="3688" y="1864"/>
              <a:ext cx="304" cy="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47">
              <a:extLst>
                <a:ext uri="{FF2B5EF4-FFF2-40B4-BE49-F238E27FC236}">
                  <a16:creationId xmlns:a16="http://schemas.microsoft.com/office/drawing/2014/main" id="{19D9A44F-C0F0-2D4F-8C19-2A5C2BA2C5C5}"/>
                </a:ext>
              </a:extLst>
            </p:cNvPr>
            <p:cNvCxnSpPr>
              <a:cxnSpLocks noChangeShapeType="1"/>
              <a:stCxn id="43" idx="5"/>
              <a:endCxn id="39" idx="1"/>
            </p:cNvCxnSpPr>
            <p:nvPr/>
          </p:nvCxnSpPr>
          <p:spPr bwMode="auto">
            <a:xfrm>
              <a:off x="1192" y="2536"/>
              <a:ext cx="208" cy="4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48">
              <a:extLst>
                <a:ext uri="{FF2B5EF4-FFF2-40B4-BE49-F238E27FC236}">
                  <a16:creationId xmlns:a16="http://schemas.microsoft.com/office/drawing/2014/main" id="{55FE06AD-B1B3-2543-9CA8-D824FEA2817E}"/>
                </a:ext>
              </a:extLst>
            </p:cNvPr>
            <p:cNvCxnSpPr>
              <a:cxnSpLocks noChangeShapeType="1"/>
              <a:stCxn id="45" idx="5"/>
              <a:endCxn id="19" idx="7"/>
            </p:cNvCxnSpPr>
            <p:nvPr/>
          </p:nvCxnSpPr>
          <p:spPr bwMode="auto">
            <a:xfrm>
              <a:off x="2296" y="2536"/>
              <a:ext cx="288" cy="4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49">
              <a:extLst>
                <a:ext uri="{FF2B5EF4-FFF2-40B4-BE49-F238E27FC236}">
                  <a16:creationId xmlns:a16="http://schemas.microsoft.com/office/drawing/2014/main" id="{5B832A44-861D-0943-A082-8E390EE72729}"/>
                </a:ext>
              </a:extLst>
            </p:cNvPr>
            <p:cNvCxnSpPr>
              <a:cxnSpLocks noChangeShapeType="1"/>
              <a:stCxn id="41" idx="5"/>
              <a:endCxn id="9" idx="0"/>
            </p:cNvCxnSpPr>
            <p:nvPr/>
          </p:nvCxnSpPr>
          <p:spPr bwMode="auto">
            <a:xfrm>
              <a:off x="3160" y="2536"/>
              <a:ext cx="104" cy="4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AutoShape 50">
              <a:extLst>
                <a:ext uri="{FF2B5EF4-FFF2-40B4-BE49-F238E27FC236}">
                  <a16:creationId xmlns:a16="http://schemas.microsoft.com/office/drawing/2014/main" id="{E9E94A11-4026-AC4E-95CE-EC7C5396EF2F}"/>
                </a:ext>
              </a:extLst>
            </p:cNvPr>
            <p:cNvCxnSpPr>
              <a:cxnSpLocks noChangeShapeType="1"/>
              <a:stCxn id="16" idx="3"/>
              <a:endCxn id="22" idx="0"/>
            </p:cNvCxnSpPr>
            <p:nvPr/>
          </p:nvCxnSpPr>
          <p:spPr bwMode="auto">
            <a:xfrm flipH="1">
              <a:off x="3888" y="2536"/>
              <a:ext cx="104" cy="4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AutoShape 51">
              <a:extLst>
                <a:ext uri="{FF2B5EF4-FFF2-40B4-BE49-F238E27FC236}">
                  <a16:creationId xmlns:a16="http://schemas.microsoft.com/office/drawing/2014/main" id="{88F8C3DB-663D-DC4C-97F6-03D52EBC56C0}"/>
                </a:ext>
              </a:extLst>
            </p:cNvPr>
            <p:cNvCxnSpPr>
              <a:cxnSpLocks noChangeShapeType="1"/>
              <a:stCxn id="16" idx="5"/>
              <a:endCxn id="24" idx="0"/>
            </p:cNvCxnSpPr>
            <p:nvPr/>
          </p:nvCxnSpPr>
          <p:spPr bwMode="auto">
            <a:xfrm>
              <a:off x="4264" y="2536"/>
              <a:ext cx="296" cy="4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1" name="Text Box 53">
            <a:extLst>
              <a:ext uri="{FF2B5EF4-FFF2-40B4-BE49-F238E27FC236}">
                <a16:creationId xmlns:a16="http://schemas.microsoft.com/office/drawing/2014/main" id="{251F15B3-2886-9D40-8981-554D9CB78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595" y="1907704"/>
            <a:ext cx="68339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Sorted list: 4, 15, 17, 26, 30, 46, 48, 56, 58, 82, 90, 95</a:t>
            </a:r>
          </a:p>
        </p:txBody>
      </p:sp>
    </p:spTree>
    <p:extLst>
      <p:ext uri="{BB962C8B-B14F-4D97-AF65-F5344CB8AC3E}">
        <p14:creationId xmlns:p14="http://schemas.microsoft.com/office/powerpoint/2010/main" val="1357776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60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Merge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68660" y="799728"/>
                <a:ext cx="8206680" cy="1981200"/>
              </a:xfrm>
            </p:spPr>
            <p:txBody>
              <a:bodyPr/>
              <a:lstStyle/>
              <a:p>
                <a:r>
                  <a:rPr lang="en-US" altLang="zh-TW" dirty="0"/>
                  <a:t>Hypothesis: we know how to sort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TW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dirty="0">
                    <a:solidFill>
                      <a:srgbClr val="C00000"/>
                    </a:solidFill>
                  </a:rPr>
                  <a:t> elements</a:t>
                </a:r>
              </a:p>
              <a:p>
                <a:r>
                  <a:rPr lang="en-US" altLang="zh-TW" dirty="0"/>
                  <a:t>Induction</a:t>
                </a:r>
                <a:endParaRPr lang="en-US" altLang="zh-TW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altLang="zh-TW" dirty="0"/>
                  <a:t>Sort two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 elements</a:t>
                </a:r>
              </a:p>
              <a:p>
                <a:pPr lvl="1"/>
                <a:r>
                  <a:rPr lang="en-US" altLang="zh-TW" dirty="0"/>
                  <a:t>Merge</a:t>
                </a:r>
              </a:p>
              <a:p>
                <a:r>
                  <a:rPr lang="en-US" altLang="zh-TW" dirty="0"/>
                  <a:t>Merge sort</a:t>
                </a:r>
              </a:p>
              <a:p>
                <a:pPr lvl="1"/>
                <a:r>
                  <a:rPr lang="en-US" altLang="zh-TW" dirty="0"/>
                  <a:t>Merge two sorted lists</a:t>
                </a:r>
              </a:p>
              <a:p>
                <a:pPr lvl="1"/>
                <a:r>
                  <a:rPr lang="en-US" altLang="zh-TW" dirty="0"/>
                  <a:t>Recursive algorithm</a:t>
                </a:r>
              </a:p>
              <a:p>
                <a:pPr lvl="1"/>
                <a:r>
                  <a:rPr lang="en-US" altLang="zh-TW" dirty="0"/>
                  <a:t>Divide-and-conquer strategy</a:t>
                </a:r>
              </a:p>
              <a:p>
                <a:pPr lvl="1"/>
                <a:r>
                  <a:rPr lang="en-US" altLang="zh-TW" dirty="0"/>
                  <a:t>Drawback: merging step requires additional storage</a:t>
                </a:r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68660" y="799728"/>
                <a:ext cx="8206680" cy="1981200"/>
              </a:xfrm>
              <a:blipFill>
                <a:blip r:embed="rId2"/>
                <a:stretch>
                  <a:fillRect l="-618" t="-1274" b="-1891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80A44297-4F7D-8B4D-BBA5-9147D1A56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139355"/>
              </p:ext>
            </p:extLst>
          </p:nvPr>
        </p:nvGraphicFramePr>
        <p:xfrm>
          <a:off x="3324617" y="3058438"/>
          <a:ext cx="2687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990">
                  <a:extLst>
                    <a:ext uri="{9D8B030D-6E8A-4147-A177-3AD203B41FA5}">
                      <a16:colId xmlns:a16="http://schemas.microsoft.com/office/drawing/2014/main" val="1559402600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1236818095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605851257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1357180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78428"/>
                  </a:ext>
                </a:extLst>
              </a:tr>
            </a:tbl>
          </a:graphicData>
        </a:graphic>
      </p:graphicFrame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169940A0-BAD7-C14D-8720-2AFFBEE1E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645167"/>
              </p:ext>
            </p:extLst>
          </p:nvPr>
        </p:nvGraphicFramePr>
        <p:xfrm>
          <a:off x="6188939" y="3063141"/>
          <a:ext cx="26879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990">
                  <a:extLst>
                    <a:ext uri="{9D8B030D-6E8A-4147-A177-3AD203B41FA5}">
                      <a16:colId xmlns:a16="http://schemas.microsoft.com/office/drawing/2014/main" val="1559402600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1236818095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605851257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1357180771"/>
                    </a:ext>
                  </a:extLst>
                </a:gridCol>
              </a:tblGrid>
              <a:tr h="29412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78428"/>
                  </a:ext>
                </a:extLst>
              </a:tr>
            </a:tbl>
          </a:graphicData>
        </a:graphic>
      </p:graphicFrame>
      <p:sp>
        <p:nvSpPr>
          <p:cNvPr id="45" name="文字方塊 44">
            <a:extLst>
              <a:ext uri="{FF2B5EF4-FFF2-40B4-BE49-F238E27FC236}">
                <a16:creationId xmlns:a16="http://schemas.microsoft.com/office/drawing/2014/main" id="{3EA6C789-F3C0-BD4F-95A5-89F9859FD786}"/>
              </a:ext>
            </a:extLst>
          </p:cNvPr>
          <p:cNvSpPr txBox="1"/>
          <p:nvPr/>
        </p:nvSpPr>
        <p:spPr>
          <a:xfrm>
            <a:off x="4118394" y="3485947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Sorted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570E28F-0611-264E-9086-0345D71F34BA}"/>
              </a:ext>
            </a:extLst>
          </p:cNvPr>
          <p:cNvSpPr txBox="1"/>
          <p:nvPr/>
        </p:nvSpPr>
        <p:spPr>
          <a:xfrm>
            <a:off x="6943873" y="3486408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</a:t>
            </a:r>
            <a:r>
              <a:rPr kumimoji="1" lang="en-US" altLang="zh-TW" dirty="0"/>
              <a:t>orted</a:t>
            </a:r>
            <a:endParaRPr kumimoji="1"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75AF8D5-59EC-AD44-A16D-50A0F3954FDA}"/>
              </a:ext>
            </a:extLst>
          </p:cNvPr>
          <p:cNvSpPr txBox="1"/>
          <p:nvPr/>
        </p:nvSpPr>
        <p:spPr>
          <a:xfrm>
            <a:off x="3839205" y="2568438"/>
            <a:ext cx="200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n/2 elements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3EE0108-19A8-7744-92F5-3073A4CEDDD6}"/>
              </a:ext>
            </a:extLst>
          </p:cNvPr>
          <p:cNvSpPr txBox="1"/>
          <p:nvPr/>
        </p:nvSpPr>
        <p:spPr>
          <a:xfrm>
            <a:off x="6660232" y="2568438"/>
            <a:ext cx="2111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n/2 elements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132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61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2576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Iterative Merge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68660" y="1412776"/>
                <a:ext cx="8206680" cy="1981200"/>
              </a:xfrm>
            </p:spPr>
            <p:txBody>
              <a:bodyPr/>
              <a:lstStyle/>
              <a:p>
                <a:r>
                  <a:rPr lang="en-US" altLang="zh-TW" dirty="0"/>
                  <a:t>Begin by interpreting the input list as comprised of n sorted </a:t>
                </a:r>
                <a:r>
                  <a:rPr lang="en-US" altLang="zh-TW" dirty="0" err="1"/>
                  <a:t>sublists</a:t>
                </a:r>
                <a:r>
                  <a:rPr lang="en-US" altLang="zh-TW" dirty="0"/>
                  <a:t>, each of size 1</a:t>
                </a:r>
              </a:p>
              <a:p>
                <a:r>
                  <a:rPr lang="en-US" altLang="zh-TW" dirty="0"/>
                  <a:t>Each merge pass reduces the number of </a:t>
                </a:r>
                <a:r>
                  <a:rPr lang="en-US" altLang="zh-TW" dirty="0" err="1"/>
                  <a:t>sublists</a:t>
                </a:r>
                <a:r>
                  <a:rPr lang="en-US" altLang="zh-TW" dirty="0"/>
                  <a:t> by half</a:t>
                </a:r>
              </a:p>
              <a:p>
                <a:pPr lvl="1"/>
                <a:r>
                  <a:rPr lang="en-US" altLang="zh-TW" dirty="0"/>
                  <a:t>In the first pass, these </a:t>
                </a:r>
                <a:r>
                  <a:rPr lang="en-US" altLang="zh-TW" dirty="0" err="1"/>
                  <a:t>sublists</a:t>
                </a:r>
                <a:r>
                  <a:rPr lang="en-US" altLang="zh-TW" dirty="0"/>
                  <a:t> are merged by pairs to obtain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dirty="0"/>
                  <a:t> sublists</a:t>
                </a:r>
              </a:p>
              <a:p>
                <a:r>
                  <a:rPr lang="en-US" altLang="zh-TW" dirty="0"/>
                  <a:t>Merge passes are continued until we are left with only one </a:t>
                </a:r>
                <a:r>
                  <a:rPr lang="en-US" altLang="zh-TW" dirty="0" err="1"/>
                  <a:t>sublist</a:t>
                </a:r>
                <a:endParaRPr lang="en-US" altLang="zh-TW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68660" y="1412776"/>
                <a:ext cx="8206680" cy="1981200"/>
              </a:xfrm>
              <a:blipFill>
                <a:blip r:embed="rId2"/>
                <a:stretch>
                  <a:fillRect l="-618" t="-3185" r="-773" b="-1254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441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頁尾版面配置區 3">
            <a:extLst>
              <a:ext uri="{FF2B5EF4-FFF2-40B4-BE49-F238E27FC236}">
                <a16:creationId xmlns:a16="http://schemas.microsoft.com/office/drawing/2014/main" id="{5CF02070-AF2C-9644-86E6-1921D70DC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30" name="投影片編號版面配置區 4">
            <a:extLst>
              <a:ext uri="{FF2B5EF4-FFF2-40B4-BE49-F238E27FC236}">
                <a16:creationId xmlns:a16="http://schemas.microsoft.com/office/drawing/2014/main" id="{CC11A9D4-BB78-1940-9C89-B5756D6F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F3E6-D3BE-CA4E-B876-0EF1B443F1B4}" type="slidenum">
              <a:rPr lang="en-US" altLang="zh-TW"/>
              <a:pPr/>
              <a:t>62</a:t>
            </a:fld>
            <a:endParaRPr lang="en-US" altLang="zh-TW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4FBE748F-BD3F-E94E-BAED-1ABC0DB1E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772400" cy="838200"/>
          </a:xfrm>
        </p:spPr>
        <p:txBody>
          <a:bodyPr/>
          <a:lstStyle/>
          <a:p>
            <a:pPr algn="ctr"/>
            <a:r>
              <a:rPr lang="en-US" altLang="zh-TW" dirty="0"/>
              <a:t>Iterative Merge Sort</a:t>
            </a:r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A67EA071-E941-0B41-888E-93F2ACD23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1365" y="1266279"/>
            <a:ext cx="488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Sort 26, 5, 77, 1, 61, 11, 59, 15, 48, 19</a:t>
            </a:r>
          </a:p>
        </p:txBody>
      </p:sp>
      <p:graphicFrame>
        <p:nvGraphicFramePr>
          <p:cNvPr id="54277" name="Object 5">
            <a:extLst>
              <a:ext uri="{FF2B5EF4-FFF2-40B4-BE49-F238E27FC236}">
                <a16:creationId xmlns:a16="http://schemas.microsoft.com/office/drawing/2014/main" id="{33A9F24E-AAF3-3848-8431-4ABDBDD91F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8731031"/>
              </p:ext>
            </p:extLst>
          </p:nvPr>
        </p:nvGraphicFramePr>
        <p:xfrm>
          <a:off x="1785565" y="1952079"/>
          <a:ext cx="6746875" cy="421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82" name="文件" r:id="rId3" imgW="38862000" imgH="24269700" progId="Word.Document.6">
                  <p:embed/>
                </p:oleObj>
              </mc:Choice>
              <mc:Fallback>
                <p:oleObj name="文件" r:id="rId3" imgW="38862000" imgH="24269700" progId="Word.Document.6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565" y="1952079"/>
                        <a:ext cx="6746875" cy="421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575C092B-91E8-064E-9A93-D26946B8FB9A}"/>
              </a:ext>
            </a:extLst>
          </p:cNvPr>
          <p:cNvSpPr/>
          <p:nvPr/>
        </p:nvSpPr>
        <p:spPr>
          <a:xfrm>
            <a:off x="441077" y="1952079"/>
            <a:ext cx="963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  <a:sym typeface="Symbol" pitchFamily="2" charset="2"/>
              </a:rPr>
              <a:t>Pass 1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72E581D-4707-0546-93A7-23204C753C12}"/>
              </a:ext>
            </a:extLst>
          </p:cNvPr>
          <p:cNvSpPr/>
          <p:nvPr/>
        </p:nvSpPr>
        <p:spPr>
          <a:xfrm>
            <a:off x="441077" y="2747342"/>
            <a:ext cx="963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  <a:sym typeface="Symbol" pitchFamily="2" charset="2"/>
              </a:rPr>
              <a:t>Pass 2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245C93-18A7-8241-A539-8D177E3198D2}"/>
              </a:ext>
            </a:extLst>
          </p:cNvPr>
          <p:cNvSpPr/>
          <p:nvPr/>
        </p:nvSpPr>
        <p:spPr>
          <a:xfrm>
            <a:off x="441077" y="3561411"/>
            <a:ext cx="963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  <a:sym typeface="Symbol" pitchFamily="2" charset="2"/>
              </a:rPr>
              <a:t>Pass 3</a:t>
            </a:r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7713277-F146-8948-9078-C2641E85E99A}"/>
              </a:ext>
            </a:extLst>
          </p:cNvPr>
          <p:cNvSpPr/>
          <p:nvPr/>
        </p:nvSpPr>
        <p:spPr>
          <a:xfrm>
            <a:off x="441077" y="4475534"/>
            <a:ext cx="963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  <a:sym typeface="Symbol" pitchFamily="2" charset="2"/>
              </a:rPr>
              <a:t>Pass 4</a:t>
            </a:r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604D4E2-DAE5-894E-B042-926DD5E83C54}"/>
              </a:ext>
            </a:extLst>
          </p:cNvPr>
          <p:cNvSpPr/>
          <p:nvPr/>
        </p:nvSpPr>
        <p:spPr>
          <a:xfrm>
            <a:off x="441077" y="5225231"/>
            <a:ext cx="963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  <a:sym typeface="Symbol" pitchFamily="2" charset="2"/>
              </a:rPr>
              <a:t>Pass 5</a:t>
            </a:r>
            <a:endParaRPr lang="zh-TW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頁尾版面配置區 3">
            <a:extLst>
              <a:ext uri="{FF2B5EF4-FFF2-40B4-BE49-F238E27FC236}">
                <a16:creationId xmlns:a16="http://schemas.microsoft.com/office/drawing/2014/main" id="{FDC01E77-CF36-3345-A590-17539E823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26" name="投影片編號版面配置區 4">
            <a:extLst>
              <a:ext uri="{FF2B5EF4-FFF2-40B4-BE49-F238E27FC236}">
                <a16:creationId xmlns:a16="http://schemas.microsoft.com/office/drawing/2014/main" id="{D42E0D7D-B5CE-A844-980D-713775669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90D4-85C4-7A46-8553-C28A36176ECD}" type="slidenum">
              <a:rPr lang="en-US" altLang="zh-TW"/>
              <a:pPr/>
              <a:t>63</a:t>
            </a:fld>
            <a:endParaRPr lang="en-US" altLang="zh-TW"/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34EEFBCD-504F-D34C-9B4E-33443AE9D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19" y="0"/>
            <a:ext cx="8077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Merge Sort</a:t>
            </a:r>
          </a:p>
        </p:txBody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14DE8096-85C3-274F-9FE2-D119D69B6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788" y="1104900"/>
            <a:ext cx="809625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void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mergeSort</a:t>
            </a:r>
            <a:r>
              <a:rPr lang="en-US" altLang="zh-TW" sz="2400" b="1" dirty="0">
                <a:latin typeface="Courier New" panose="02070309020205020404" pitchFamily="49" charset="0"/>
              </a:rPr>
              <a:t>(element a[],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n)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s = 1;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element extra[MAX_SIZE];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while (s &lt; n) 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mergePass</a:t>
            </a:r>
            <a:r>
              <a:rPr lang="en-US" altLang="zh-TW" sz="2400" b="1" dirty="0">
                <a:latin typeface="Courier New" panose="02070309020205020404" pitchFamily="49" charset="0"/>
              </a:rPr>
              <a:t>(a, extra, n, s);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s *= 2;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mergePass</a:t>
            </a:r>
            <a:r>
              <a:rPr lang="en-US" altLang="zh-TW" sz="2400" b="1" dirty="0">
                <a:latin typeface="Courier New" panose="02070309020205020404" pitchFamily="49" charset="0"/>
              </a:rPr>
              <a:t>(extra, a, n, s);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s *= 2;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5301" name="Line 5">
            <a:extLst>
              <a:ext uri="{FF2B5EF4-FFF2-40B4-BE49-F238E27FC236}">
                <a16:creationId xmlns:a16="http://schemas.microsoft.com/office/drawing/2014/main" id="{5A748AE1-DBE4-0343-A87B-D8248AB9D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0275" y="4914900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02" name="Line 6">
            <a:extLst>
              <a:ext uri="{FF2B5EF4-FFF2-40B4-BE49-F238E27FC236}">
                <a16:creationId xmlns:a16="http://schemas.microsoft.com/office/drawing/2014/main" id="{C3CED75F-257D-4046-8F7B-4BD8AB29A96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8475" y="4838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03" name="Line 7">
            <a:extLst>
              <a:ext uri="{FF2B5EF4-FFF2-40B4-BE49-F238E27FC236}">
                <a16:creationId xmlns:a16="http://schemas.microsoft.com/office/drawing/2014/main" id="{078A2570-C0D0-5D48-9B5A-E315914EF78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2875" y="4838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04" name="Line 8">
            <a:extLst>
              <a:ext uri="{FF2B5EF4-FFF2-40B4-BE49-F238E27FC236}">
                <a16:creationId xmlns:a16="http://schemas.microsoft.com/office/drawing/2014/main" id="{B4B6DC70-5925-3541-99D9-7FFE2AC1BD2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07275" y="4838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05" name="Line 9">
            <a:extLst>
              <a:ext uri="{FF2B5EF4-FFF2-40B4-BE49-F238E27FC236}">
                <a16:creationId xmlns:a16="http://schemas.microsoft.com/office/drawing/2014/main" id="{6E6B900F-F15E-DF48-B404-2D337C94318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7875" y="4838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06" name="Text Box 10">
            <a:extLst>
              <a:ext uri="{FF2B5EF4-FFF2-40B4-BE49-F238E27FC236}">
                <a16:creationId xmlns:a16="http://schemas.microsoft.com/office/drawing/2014/main" id="{8608C3D6-C574-F641-A9F2-D18F9AB7B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4572000"/>
            <a:ext cx="247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ea typeface="新細明體" panose="02020500000000000000" pitchFamily="18" charset="-120"/>
              </a:rPr>
              <a:t>l</a:t>
            </a:r>
          </a:p>
        </p:txBody>
      </p:sp>
      <p:sp>
        <p:nvSpPr>
          <p:cNvPr id="55307" name="Text Box 11">
            <a:extLst>
              <a:ext uri="{FF2B5EF4-FFF2-40B4-BE49-F238E27FC236}">
                <a16:creationId xmlns:a16="http://schemas.microsoft.com/office/drawing/2014/main" id="{B19915C2-FAC4-B443-A8F9-66866B7B4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850" y="4572000"/>
            <a:ext cx="247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800">
                <a:ea typeface="新細明體" panose="02020500000000000000" pitchFamily="18" charset="-120"/>
              </a:rPr>
              <a:t>l</a:t>
            </a:r>
          </a:p>
        </p:txBody>
      </p:sp>
      <p:sp>
        <p:nvSpPr>
          <p:cNvPr id="55308" name="Text Box 12">
            <a:extLst>
              <a:ext uri="{FF2B5EF4-FFF2-40B4-BE49-F238E27FC236}">
                <a16:creationId xmlns:a16="http://schemas.microsoft.com/office/drawing/2014/main" id="{D6418D07-796F-0E45-A115-FE8265B2E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4572000"/>
            <a:ext cx="247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ea typeface="新細明體" panose="02020500000000000000" pitchFamily="18" charset="-120"/>
              </a:rPr>
              <a:t>l</a:t>
            </a:r>
          </a:p>
        </p:txBody>
      </p:sp>
      <p:sp>
        <p:nvSpPr>
          <p:cNvPr id="55309" name="Text Box 13">
            <a:extLst>
              <a:ext uri="{FF2B5EF4-FFF2-40B4-BE49-F238E27FC236}">
                <a16:creationId xmlns:a16="http://schemas.microsoft.com/office/drawing/2014/main" id="{7DAC1A70-BA0A-3F42-B896-C20692F26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572000"/>
            <a:ext cx="247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ea typeface="新細明體" panose="02020500000000000000" pitchFamily="18" charset="-120"/>
              </a:rPr>
              <a:t>l</a:t>
            </a:r>
          </a:p>
        </p:txBody>
      </p:sp>
      <p:sp>
        <p:nvSpPr>
          <p:cNvPr id="55310" name="Text Box 14">
            <a:extLst>
              <a:ext uri="{FF2B5EF4-FFF2-40B4-BE49-F238E27FC236}">
                <a16:creationId xmlns:a16="http://schemas.microsoft.com/office/drawing/2014/main" id="{1DF9839D-FEBC-3B42-BBBF-9D8638DE3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457200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ea typeface="新細明體" panose="02020500000000000000" pitchFamily="18" charset="-120"/>
              </a:rPr>
              <a:t>...</a:t>
            </a:r>
          </a:p>
        </p:txBody>
      </p:sp>
      <p:sp>
        <p:nvSpPr>
          <p:cNvPr id="55311" name="Line 15">
            <a:extLst>
              <a:ext uri="{FF2B5EF4-FFF2-40B4-BE49-F238E27FC236}">
                <a16:creationId xmlns:a16="http://schemas.microsoft.com/office/drawing/2014/main" id="{7FF17B7A-ABC8-4742-BF07-D14BD8E19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5410200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13" name="Line 17">
            <a:extLst>
              <a:ext uri="{FF2B5EF4-FFF2-40B4-BE49-F238E27FC236}">
                <a16:creationId xmlns:a16="http://schemas.microsoft.com/office/drawing/2014/main" id="{12CE0706-4A96-8149-BA24-6915209E432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5334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15" name="Line 19">
            <a:extLst>
              <a:ext uri="{FF2B5EF4-FFF2-40B4-BE49-F238E27FC236}">
                <a16:creationId xmlns:a16="http://schemas.microsoft.com/office/drawing/2014/main" id="{1287EC38-48B0-1841-8A80-77903B7FC2A5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0" y="5334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16" name="Text Box 20">
            <a:extLst>
              <a:ext uri="{FF2B5EF4-FFF2-40B4-BE49-F238E27FC236}">
                <a16:creationId xmlns:a16="http://schemas.microsoft.com/office/drawing/2014/main" id="{CF902602-A03A-A743-AA1A-30FF1B1A2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029200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dirty="0"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55318" name="Text Box 22">
            <a:extLst>
              <a:ext uri="{FF2B5EF4-FFF2-40B4-BE49-F238E27FC236}">
                <a16:creationId xmlns:a16="http://schemas.microsoft.com/office/drawing/2014/main" id="{59CA8BDD-208F-EC4F-B9FC-4940066A4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5029200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dirty="0"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55320" name="Text Box 24">
            <a:extLst>
              <a:ext uri="{FF2B5EF4-FFF2-40B4-BE49-F238E27FC236}">
                <a16:creationId xmlns:a16="http://schemas.microsoft.com/office/drawing/2014/main" id="{1DCC603E-187D-014D-814E-05BCDDA5F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25" y="506730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ea typeface="新細明體" panose="02020500000000000000" pitchFamily="18" charset="-120"/>
              </a:rPr>
              <a:t>...</a:t>
            </a:r>
          </a:p>
        </p:txBody>
      </p:sp>
      <p:sp>
        <p:nvSpPr>
          <p:cNvPr id="55327" name="Line 31">
            <a:extLst>
              <a:ext uri="{FF2B5EF4-FFF2-40B4-BE49-F238E27FC236}">
                <a16:creationId xmlns:a16="http://schemas.microsoft.com/office/drawing/2014/main" id="{A3BB6035-31B0-A543-BC85-822D50A8FA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6019800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29" name="Line 33">
            <a:extLst>
              <a:ext uri="{FF2B5EF4-FFF2-40B4-BE49-F238E27FC236}">
                <a16:creationId xmlns:a16="http://schemas.microsoft.com/office/drawing/2014/main" id="{142A1378-59D1-DD4F-ABB3-4B4F41A5D355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0" y="594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30" name="Text Box 34">
            <a:extLst>
              <a:ext uri="{FF2B5EF4-FFF2-40B4-BE49-F238E27FC236}">
                <a16:creationId xmlns:a16="http://schemas.microsoft.com/office/drawing/2014/main" id="{318E9B9D-245A-D044-BD3E-503FF4E18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638800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dirty="0"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55332" name="Text Box 36">
            <a:extLst>
              <a:ext uri="{FF2B5EF4-FFF2-40B4-BE49-F238E27FC236}">
                <a16:creationId xmlns:a16="http://schemas.microsoft.com/office/drawing/2014/main" id="{7D8F86D0-A4C4-C743-B6CA-2BA1F5CF39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25" y="5676900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ea typeface="新細明體" panose="02020500000000000000" pitchFamily="18" charset="-120"/>
              </a:rPr>
              <a:t>...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49CBA36-4236-AD4D-A422-2A4CCB0645DA}"/>
              </a:ext>
            </a:extLst>
          </p:cNvPr>
          <p:cNvSpPr/>
          <p:nvPr/>
        </p:nvSpPr>
        <p:spPr>
          <a:xfrm>
            <a:off x="4170239" y="4477048"/>
            <a:ext cx="320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  <a:cs typeface="Times New Roman" panose="02020603050405020304" pitchFamily="18" charset="0"/>
              </a:rPr>
              <a:t>a</a:t>
            </a:r>
            <a:endParaRPr lang="zh-TW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0266874-670B-434B-817B-B2F3D71AA631}"/>
              </a:ext>
            </a:extLst>
          </p:cNvPr>
          <p:cNvSpPr/>
          <p:nvPr/>
        </p:nvSpPr>
        <p:spPr>
          <a:xfrm>
            <a:off x="3908487" y="4927253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  <a:cs typeface="Times New Roman" panose="02020603050405020304" pitchFamily="18" charset="0"/>
              </a:rPr>
              <a:t>extra</a:t>
            </a:r>
            <a:endParaRPr lang="zh-TW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7A7288A-AF80-2C4C-B85E-D9D262E799BE}"/>
              </a:ext>
            </a:extLst>
          </p:cNvPr>
          <p:cNvSpPr/>
          <p:nvPr/>
        </p:nvSpPr>
        <p:spPr>
          <a:xfrm>
            <a:off x="4185283" y="5517232"/>
            <a:ext cx="320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  <a:cs typeface="Times New Roman" panose="02020603050405020304" pitchFamily="18" charset="0"/>
              </a:rPr>
              <a:t>a</a:t>
            </a:r>
            <a:endParaRPr lang="zh-TW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29" name="Text Box 28">
            <a:extLst>
              <a:ext uri="{FF2B5EF4-FFF2-40B4-BE49-F238E27FC236}">
                <a16:creationId xmlns:a16="http://schemas.microsoft.com/office/drawing/2014/main" id="{54FC5975-6442-BB49-9FA9-7ED8477D9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46" y="5836970"/>
            <a:ext cx="18838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  <a:sym typeface="Symbol" pitchFamily="2" charset="2"/>
              </a:rPr>
              <a:t>log</a:t>
            </a:r>
            <a:r>
              <a:rPr lang="en-US" altLang="zh-TW" baseline="-25000" dirty="0">
                <a:solidFill>
                  <a:srgbClr val="006600"/>
                </a:solidFill>
                <a:ea typeface="新細明體" panose="02020500000000000000" pitchFamily="18" charset="-120"/>
                <a:sym typeface="Symbol" pitchFamily="2" charset="2"/>
              </a:rPr>
              <a:t> </a:t>
            </a:r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  <a:sym typeface="Symbol" pitchFamily="2" charset="2"/>
              </a:rPr>
              <a:t>n passes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頁尾版面配置區 3">
            <a:extLst>
              <a:ext uri="{FF2B5EF4-FFF2-40B4-BE49-F238E27FC236}">
                <a16:creationId xmlns:a16="http://schemas.microsoft.com/office/drawing/2014/main" id="{76C8B1C3-F191-A240-BA29-D202C41D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21" name="投影片編號版面配置區 4">
            <a:extLst>
              <a:ext uri="{FF2B5EF4-FFF2-40B4-BE49-F238E27FC236}">
                <a16:creationId xmlns:a16="http://schemas.microsoft.com/office/drawing/2014/main" id="{37A105AF-CCBF-B941-847B-CA552606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FC9E-DA91-5F49-8089-CAEE757C567B}" type="slidenum">
              <a:rPr lang="en-US" altLang="zh-TW"/>
              <a:pPr/>
              <a:t>64</a:t>
            </a:fld>
            <a:endParaRPr lang="en-US" altLang="zh-TW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1EA7ED75-E047-2143-8779-B4BB6F79D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0"/>
            <a:ext cx="8077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 err="1"/>
              <a:t>MergePass</a:t>
            </a:r>
            <a:endParaRPr lang="en-US" altLang="zh-TW" dirty="0"/>
          </a:p>
        </p:txBody>
      </p:sp>
      <p:sp>
        <p:nvSpPr>
          <p:cNvPr id="56324" name="Rectangle 4">
            <a:extLst>
              <a:ext uri="{FF2B5EF4-FFF2-40B4-BE49-F238E27FC236}">
                <a16:creationId xmlns:a16="http://schemas.microsoft.com/office/drawing/2014/main" id="{9E15CFA9-33AD-DB41-A8F7-726103FB2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0600"/>
            <a:ext cx="9144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void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mergePass</a:t>
            </a:r>
            <a:r>
              <a:rPr lang="en-US" altLang="zh-TW" sz="2000" b="1" dirty="0">
                <a:latin typeface="Courier New" panose="02070309020205020404" pitchFamily="49" charset="0"/>
              </a:rPr>
              <a:t>(element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initList</a:t>
            </a:r>
            <a:r>
              <a:rPr lang="en-US" altLang="zh-TW" sz="2000" b="1" dirty="0">
                <a:latin typeface="Courier New" panose="02070309020205020404" pitchFamily="49" charset="0"/>
              </a:rPr>
              <a:t>[], element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mergedList</a:t>
            </a:r>
            <a:r>
              <a:rPr lang="en-US" altLang="zh-TW" sz="2000" b="1" dirty="0">
                <a:latin typeface="Courier New" panose="02070309020205020404" pitchFamily="49" charset="0"/>
              </a:rPr>
              <a:t>[],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       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n,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s)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, j;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for (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 = 1;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 &lt;= n – 2 * s + 1;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 += 2 * s)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merge(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initList,mergedList,i</a:t>
            </a:r>
            <a:r>
              <a:rPr lang="en-US" altLang="zh-TW" sz="2000" b="1" dirty="0">
                <a:latin typeface="Courier New" panose="02070309020205020404" pitchFamily="49" charset="0"/>
              </a:rPr>
              <a:t>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 + s - 1,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 + 2 * s - 1);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zh-TW" sz="20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if (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 + s - 1 &lt; n)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merge(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initList</a:t>
            </a:r>
            <a:r>
              <a:rPr lang="en-US" altLang="zh-TW" sz="2000" b="1" dirty="0">
                <a:latin typeface="Courier New" panose="02070309020205020404" pitchFamily="49" charset="0"/>
              </a:rPr>
              <a:t>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mergedList</a:t>
            </a:r>
            <a:r>
              <a:rPr lang="en-US" altLang="zh-TW" sz="2000" b="1" dirty="0">
                <a:latin typeface="Courier New" panose="02070309020205020404" pitchFamily="49" charset="0"/>
              </a:rPr>
              <a:t>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 + s - 1, n);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else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for (j =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; j &lt;= n;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j++</a:t>
            </a:r>
            <a:r>
              <a:rPr lang="en-US" altLang="zh-TW" sz="2000" b="1" dirty="0"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mergedList</a:t>
            </a:r>
            <a:r>
              <a:rPr lang="en-US" altLang="zh-TW" sz="2000" b="1" dirty="0">
                <a:latin typeface="Courier New" panose="02070309020205020404" pitchFamily="49" charset="0"/>
              </a:rPr>
              <a:t>[j]=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initList</a:t>
            </a:r>
            <a:r>
              <a:rPr lang="en-US" altLang="zh-TW" sz="2000" b="1" dirty="0">
                <a:latin typeface="Courier New" panose="02070309020205020404" pitchFamily="49" charset="0"/>
              </a:rPr>
              <a:t>[j];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6325" name="Rectangle 5">
            <a:extLst>
              <a:ext uri="{FF2B5EF4-FFF2-40B4-BE49-F238E27FC236}">
                <a16:creationId xmlns:a16="http://schemas.microsoft.com/office/drawing/2014/main" id="{049637DD-1723-A14A-A3F0-C0DFF32B7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6750" y="5443934"/>
            <a:ext cx="53340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326" name="Rectangle 6">
            <a:extLst>
              <a:ext uri="{FF2B5EF4-FFF2-40B4-BE49-F238E27FC236}">
                <a16:creationId xmlns:a16="http://schemas.microsoft.com/office/drawing/2014/main" id="{E86DA592-4ADC-654E-8389-E142FF7EC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6750" y="5901134"/>
            <a:ext cx="53340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zh-TW" sz="1800">
              <a:ea typeface="新細明體" panose="02020500000000000000" pitchFamily="18" charset="-120"/>
            </a:endParaRPr>
          </a:p>
        </p:txBody>
      </p:sp>
      <p:sp>
        <p:nvSpPr>
          <p:cNvPr id="56327" name="Line 7">
            <a:extLst>
              <a:ext uri="{FF2B5EF4-FFF2-40B4-BE49-F238E27FC236}">
                <a16:creationId xmlns:a16="http://schemas.microsoft.com/office/drawing/2014/main" id="{38C621F4-B34C-9347-9DFF-F65405BA24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8350" y="5443934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328" name="Line 8">
            <a:extLst>
              <a:ext uri="{FF2B5EF4-FFF2-40B4-BE49-F238E27FC236}">
                <a16:creationId xmlns:a16="http://schemas.microsoft.com/office/drawing/2014/main" id="{FBC932AE-1B82-4746-BCE8-3CBB3E8C9F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9950" y="5443934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331" name="Line 11">
            <a:extLst>
              <a:ext uri="{FF2B5EF4-FFF2-40B4-BE49-F238E27FC236}">
                <a16:creationId xmlns:a16="http://schemas.microsoft.com/office/drawing/2014/main" id="{DF921F98-D896-BF4A-80A9-6D4E660761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5350" y="5443934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332" name="Text Box 12">
            <a:extLst>
              <a:ext uri="{FF2B5EF4-FFF2-40B4-BE49-F238E27FC236}">
                <a16:creationId xmlns:a16="http://schemas.microsoft.com/office/drawing/2014/main" id="{9006B0C4-FA8B-F143-BB54-27497DB03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3350" y="5291534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800">
                <a:solidFill>
                  <a:schemeClr val="tx1"/>
                </a:solidFill>
                <a:ea typeface="新細明體" panose="02020500000000000000" pitchFamily="18" charset="-120"/>
              </a:rPr>
              <a:t>...</a:t>
            </a:r>
          </a:p>
        </p:txBody>
      </p:sp>
      <p:sp>
        <p:nvSpPr>
          <p:cNvPr id="56333" name="Text Box 13">
            <a:extLst>
              <a:ext uri="{FF2B5EF4-FFF2-40B4-BE49-F238E27FC236}">
                <a16:creationId xmlns:a16="http://schemas.microsoft.com/office/drawing/2014/main" id="{1C9920D5-F675-124D-927D-13C494DDF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675" y="5101034"/>
            <a:ext cx="247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ea typeface="新細明體" panose="02020500000000000000" pitchFamily="18" charset="-120"/>
              </a:rPr>
              <a:t>i</a:t>
            </a:r>
          </a:p>
        </p:txBody>
      </p:sp>
      <p:sp>
        <p:nvSpPr>
          <p:cNvPr id="56334" name="Text Box 14">
            <a:extLst>
              <a:ext uri="{FF2B5EF4-FFF2-40B4-BE49-F238E27FC236}">
                <a16:creationId xmlns:a16="http://schemas.microsoft.com/office/drawing/2014/main" id="{416B5B3C-D52A-C948-9B83-8E435BCEB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4397" y="5139134"/>
            <a:ext cx="8915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TW" sz="1800" dirty="0" err="1">
                <a:ea typeface="新細明體" panose="02020500000000000000" pitchFamily="18" charset="-120"/>
              </a:rPr>
              <a:t>i</a:t>
            </a:r>
            <a:r>
              <a:rPr lang="en-US" altLang="zh-TW" sz="1800" dirty="0">
                <a:ea typeface="新細明體" panose="02020500000000000000" pitchFamily="18" charset="-120"/>
              </a:rPr>
              <a:t> + s - 1</a:t>
            </a:r>
          </a:p>
        </p:txBody>
      </p:sp>
      <p:sp>
        <p:nvSpPr>
          <p:cNvPr id="56335" name="Rectangle 15">
            <a:extLst>
              <a:ext uri="{FF2B5EF4-FFF2-40B4-BE49-F238E27FC236}">
                <a16:creationId xmlns:a16="http://schemas.microsoft.com/office/drawing/2014/main" id="{7AAF014B-C2B0-9B4F-9FD4-A37882A7F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150" y="5139134"/>
            <a:ext cx="12378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dirty="0" err="1">
                <a:ea typeface="新細明體" panose="02020500000000000000" pitchFamily="18" charset="-120"/>
              </a:rPr>
              <a:t>i</a:t>
            </a:r>
            <a:r>
              <a:rPr lang="en-US" altLang="zh-TW" sz="1800" dirty="0">
                <a:ea typeface="新細明體" panose="02020500000000000000" pitchFamily="18" charset="-120"/>
              </a:rPr>
              <a:t> + 2 * s - 1</a:t>
            </a:r>
          </a:p>
        </p:txBody>
      </p:sp>
      <p:sp>
        <p:nvSpPr>
          <p:cNvPr id="56336" name="Line 16">
            <a:extLst>
              <a:ext uri="{FF2B5EF4-FFF2-40B4-BE49-F238E27FC236}">
                <a16:creationId xmlns:a16="http://schemas.microsoft.com/office/drawing/2014/main" id="{00CBD65F-1627-2846-BDAD-E9F6913B52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9950" y="5901134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338" name="Line 18">
            <a:extLst>
              <a:ext uri="{FF2B5EF4-FFF2-40B4-BE49-F238E27FC236}">
                <a16:creationId xmlns:a16="http://schemas.microsoft.com/office/drawing/2014/main" id="{C495ACB7-70B3-EF41-A2B5-D2CCD3D343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5350" y="5901134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339" name="Text Box 19">
            <a:extLst>
              <a:ext uri="{FF2B5EF4-FFF2-40B4-BE49-F238E27FC236}">
                <a16:creationId xmlns:a16="http://schemas.microsoft.com/office/drawing/2014/main" id="{4D65A9AD-CBBB-BA49-8312-119C8B55C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3350" y="5748734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800">
                <a:solidFill>
                  <a:schemeClr val="tx1"/>
                </a:solidFill>
                <a:ea typeface="新細明體" panose="02020500000000000000" pitchFamily="18" charset="-120"/>
              </a:rPr>
              <a:t>...</a:t>
            </a:r>
          </a:p>
        </p:txBody>
      </p:sp>
      <p:sp>
        <p:nvSpPr>
          <p:cNvPr id="56341" name="Text Box 21">
            <a:extLst>
              <a:ext uri="{FF2B5EF4-FFF2-40B4-BE49-F238E27FC236}">
                <a16:creationId xmlns:a16="http://schemas.microsoft.com/office/drawing/2014/main" id="{0C80B643-2802-7D4B-9A5E-81D79C137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8008" y="5558234"/>
            <a:ext cx="6206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800" dirty="0">
                <a:ea typeface="新細明體" panose="02020500000000000000" pitchFamily="18" charset="-120"/>
              </a:rPr>
              <a:t>2 * s</a:t>
            </a:r>
          </a:p>
        </p:txBody>
      </p:sp>
      <p:sp>
        <p:nvSpPr>
          <p:cNvPr id="56342" name="Text Box 22">
            <a:extLst>
              <a:ext uri="{FF2B5EF4-FFF2-40B4-BE49-F238E27FC236}">
                <a16:creationId xmlns:a16="http://schemas.microsoft.com/office/drawing/2014/main" id="{F0DBE248-B5F6-7442-A95D-BD9177035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872" y="3035016"/>
            <a:ext cx="4806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dirty="0">
                <a:ea typeface="新細明體" panose="02020500000000000000" pitchFamily="18" charset="-120"/>
              </a:rPr>
              <a:t>One complement segment and one partial segment</a:t>
            </a:r>
          </a:p>
        </p:txBody>
      </p:sp>
      <p:sp>
        <p:nvSpPr>
          <p:cNvPr id="56343" name="Text Box 23">
            <a:extLst>
              <a:ext uri="{FF2B5EF4-FFF2-40B4-BE49-F238E27FC236}">
                <a16:creationId xmlns:a16="http://schemas.microsoft.com/office/drawing/2014/main" id="{AC0873F7-84F2-6F45-BDDC-72270E52C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0" y="3951683"/>
            <a:ext cx="1847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dirty="0">
                <a:ea typeface="新細明體" panose="02020500000000000000" pitchFamily="18" charset="-120"/>
              </a:rPr>
              <a:t>Only one segment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24ADB403-92FF-E44B-95B8-DB41E7B4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CHAPTER 7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BCACF70D-96C6-844A-BE48-3313921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C300-6969-3C45-8468-FE0F08420D8A}" type="slidenum">
              <a:rPr lang="en-US" altLang="zh-TW"/>
              <a:pPr/>
              <a:t>65</a:t>
            </a:fld>
            <a:endParaRPr lang="en-US" altLang="zh-TW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51C0FFC1-876A-1644-916E-DFE7A2DD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-108909"/>
            <a:ext cx="8153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Merging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D937774D-DD61-4E45-B4FE-F7F1D6017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2" y="1003259"/>
            <a:ext cx="9601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void merge(element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initList</a:t>
            </a:r>
            <a:r>
              <a:rPr lang="en-US" altLang="zh-TW" sz="2000" b="1" dirty="0">
                <a:latin typeface="Courier New" panose="02070309020205020404" pitchFamily="49" charset="0"/>
              </a:rPr>
              <a:t>[], element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mergedList</a:t>
            </a:r>
            <a:r>
              <a:rPr lang="en-US" altLang="zh-TW" sz="2000" b="1" dirty="0">
                <a:latin typeface="Courier New" panose="02070309020205020404" pitchFamily="49" charset="0"/>
              </a:rPr>
              <a:t>[], 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   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m,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n)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j, k, t;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j = m+1;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k =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endParaRPr lang="en-US" altLang="zh-TW" sz="2000" b="1" dirty="0">
              <a:latin typeface="Courier New" panose="02070309020205020404" pitchFamily="49" charset="0"/>
            </a:endParaRP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while (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 &lt;= m &amp;&amp; j &lt;= n) {</a:t>
            </a:r>
          </a:p>
          <a:p>
            <a:pPr>
              <a:lnSpc>
                <a:spcPct val="70000"/>
              </a:lnSpc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if (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initList</a:t>
            </a:r>
            <a:r>
              <a:rPr lang="en-US" altLang="zh-TW" sz="2000" b="1" dirty="0">
                <a:latin typeface="Courier New" panose="02070309020205020404" pitchFamily="49" charset="0"/>
              </a:rPr>
              <a:t>[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].key &lt;=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initList</a:t>
            </a:r>
            <a:r>
              <a:rPr lang="en-US" altLang="zh-TW" sz="2000" b="1" dirty="0">
                <a:latin typeface="Courier New" panose="02070309020205020404" pitchFamily="49" charset="0"/>
              </a:rPr>
              <a:t>[j].key) </a:t>
            </a:r>
          </a:p>
          <a:p>
            <a:pPr>
              <a:lnSpc>
                <a:spcPct val="70000"/>
              </a:lnSpc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mergedList</a:t>
            </a:r>
            <a:r>
              <a:rPr lang="en-US" altLang="zh-TW" sz="2000" b="1" dirty="0">
                <a:latin typeface="Courier New" panose="02070309020205020404" pitchFamily="49" charset="0"/>
              </a:rPr>
              <a:t>[k++] =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initList</a:t>
            </a:r>
            <a:r>
              <a:rPr lang="en-US" altLang="zh-TW" sz="2000" b="1" dirty="0">
                <a:latin typeface="Courier New" panose="02070309020205020404" pitchFamily="49" charset="0"/>
              </a:rPr>
              <a:t>[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++];</a:t>
            </a:r>
          </a:p>
          <a:p>
            <a:pPr>
              <a:lnSpc>
                <a:spcPct val="70000"/>
              </a:lnSpc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else</a:t>
            </a:r>
          </a:p>
          <a:p>
            <a:pPr>
              <a:lnSpc>
                <a:spcPct val="70000"/>
              </a:lnSpc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mergedList</a:t>
            </a:r>
            <a:r>
              <a:rPr lang="en-US" altLang="zh-TW" sz="2000" b="1" dirty="0">
                <a:latin typeface="Courier New" panose="02070309020205020404" pitchFamily="49" charset="0"/>
              </a:rPr>
              <a:t>[k++] =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initList</a:t>
            </a:r>
            <a:r>
              <a:rPr lang="en-US" altLang="zh-TW" sz="2000" b="1" dirty="0">
                <a:latin typeface="Courier New" panose="02070309020205020404" pitchFamily="49" charset="0"/>
              </a:rPr>
              <a:t>[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j++</a:t>
            </a:r>
            <a:r>
              <a:rPr lang="en-US" altLang="zh-TW" sz="2000" b="1" dirty="0">
                <a:latin typeface="Courier New" panose="02070309020205020404" pitchFamily="49" charset="0"/>
              </a:rPr>
              <a:t>];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}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if (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 &gt; m)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for (t = j; t &lt;= n; t++) </a:t>
            </a:r>
          </a:p>
          <a:p>
            <a:pPr>
              <a:lnSpc>
                <a:spcPct val="70000"/>
              </a:lnSpc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mergedList</a:t>
            </a:r>
            <a:r>
              <a:rPr lang="en-US" altLang="zh-TW" sz="2000" b="1" dirty="0">
                <a:latin typeface="Courier New" panose="02070309020205020404" pitchFamily="49" charset="0"/>
              </a:rPr>
              <a:t>[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k+t-j</a:t>
            </a:r>
            <a:r>
              <a:rPr lang="en-US" altLang="zh-TW" sz="2000" b="1" dirty="0">
                <a:latin typeface="Courier New" panose="02070309020205020404" pitchFamily="49" charset="0"/>
              </a:rPr>
              <a:t>]=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initList</a:t>
            </a:r>
            <a:r>
              <a:rPr lang="en-US" altLang="zh-TW" sz="2000" b="1" dirty="0">
                <a:latin typeface="Courier New" panose="02070309020205020404" pitchFamily="49" charset="0"/>
              </a:rPr>
              <a:t>[t];</a:t>
            </a:r>
          </a:p>
          <a:p>
            <a:pPr>
              <a:lnSpc>
                <a:spcPct val="70000"/>
              </a:lnSpc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else</a:t>
            </a:r>
          </a:p>
          <a:p>
            <a:pPr>
              <a:lnSpc>
                <a:spcPct val="70000"/>
              </a:lnSpc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for (t =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000" b="1" dirty="0">
                <a:latin typeface="Courier New" panose="02070309020205020404" pitchFamily="49" charset="0"/>
              </a:rPr>
              <a:t>; t &lt;= m; t++) </a:t>
            </a:r>
          </a:p>
          <a:p>
            <a:pPr>
              <a:lnSpc>
                <a:spcPct val="70000"/>
              </a:lnSpc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mergedList</a:t>
            </a:r>
            <a:r>
              <a:rPr lang="en-US" altLang="zh-TW" sz="2000" b="1" dirty="0">
                <a:latin typeface="Courier New" panose="02070309020205020404" pitchFamily="49" charset="0"/>
              </a:rPr>
              <a:t>[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k+t-i</a:t>
            </a:r>
            <a:r>
              <a:rPr lang="en-US" altLang="zh-TW" sz="2000" b="1" dirty="0">
                <a:latin typeface="Courier New" panose="02070309020205020404" pitchFamily="49" charset="0"/>
              </a:rPr>
              <a:t>] =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initList</a:t>
            </a:r>
            <a:r>
              <a:rPr lang="en-US" altLang="zh-TW" sz="2000" b="1" dirty="0">
                <a:latin typeface="Courier New" panose="02070309020205020404" pitchFamily="49" charset="0"/>
              </a:rPr>
              <a:t>[t];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}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693FE64-915B-6A4C-B17E-57302B0A399D}"/>
              </a:ext>
            </a:extLst>
          </p:cNvPr>
          <p:cNvGrpSpPr/>
          <p:nvPr/>
        </p:nvGrpSpPr>
        <p:grpSpPr>
          <a:xfrm>
            <a:off x="4788024" y="1727159"/>
            <a:ext cx="4176464" cy="830997"/>
            <a:chOff x="3563888" y="2057400"/>
            <a:chExt cx="4176464" cy="830997"/>
          </a:xfrm>
        </p:grpSpPr>
        <p:sp>
          <p:nvSpPr>
            <p:cNvPr id="51205" name="Text Box 5">
              <a:extLst>
                <a:ext uri="{FF2B5EF4-FFF2-40B4-BE49-F238E27FC236}">
                  <a16:creationId xmlns:a16="http://schemas.microsoft.com/office/drawing/2014/main" id="{22911EDE-F005-AB44-B926-ACB72F7BF3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5896" y="2057400"/>
              <a:ext cx="4025411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ea typeface="新細明體" panose="02020500000000000000" pitchFamily="18" charset="-120"/>
                </a:rPr>
                <a:t>Additional space: n-i+1 = O(n)</a:t>
              </a:r>
            </a:p>
            <a:p>
              <a:r>
                <a:rPr lang="en-US" altLang="zh-TW" dirty="0">
                  <a:ea typeface="新細明體" panose="02020500000000000000" pitchFamily="18" charset="-120"/>
                </a:rPr>
                <a:t># of copies: O(n-i+1) = O(n)</a:t>
              </a:r>
            </a:p>
          </p:txBody>
        </p:sp>
        <p:sp>
          <p:nvSpPr>
            <p:cNvPr id="51206" name="Rectangle 6">
              <a:extLst>
                <a:ext uri="{FF2B5EF4-FFF2-40B4-BE49-F238E27FC236}">
                  <a16:creationId xmlns:a16="http://schemas.microsoft.com/office/drawing/2014/main" id="{79AEDE10-5701-F044-ABB3-AE724F09E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3888" y="2057400"/>
              <a:ext cx="4176464" cy="8309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88235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66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Time Complexity</a:t>
            </a:r>
          </a:p>
        </p:txBody>
      </p:sp>
      <p:sp>
        <p:nvSpPr>
          <p:cNvPr id="34819" name="Rectangle 1027">
            <a:extLst>
              <a:ext uri="{FF2B5EF4-FFF2-40B4-BE49-F238E27FC236}">
                <a16:creationId xmlns:a16="http://schemas.microsoft.com/office/drawing/2014/main" id="{05DA6F4D-AA0D-7642-B947-FDDE886C53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0" y="871736"/>
            <a:ext cx="8748464" cy="1981200"/>
          </a:xfrm>
        </p:spPr>
        <p:txBody>
          <a:bodyPr/>
          <a:lstStyle/>
          <a:p>
            <a:r>
              <a:rPr lang="en-US" altLang="zh-TW" dirty="0"/>
              <a:t>Recurrence Relation:</a:t>
            </a:r>
          </a:p>
          <a:p>
            <a:pPr lvl="1"/>
            <a:r>
              <a:rPr lang="en-US" altLang="zh-TW" dirty="0"/>
              <a:t>T(1) = 1</a:t>
            </a:r>
          </a:p>
          <a:p>
            <a:pPr lvl="1"/>
            <a:r>
              <a:rPr lang="en-US" altLang="zh-TW" dirty="0"/>
              <a:t>T(n) = 2 T(n/2) + n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Time Complexity</a:t>
            </a:r>
          </a:p>
          <a:p>
            <a:pPr lvl="1"/>
            <a:r>
              <a:rPr lang="en-US" altLang="zh-TW" dirty="0"/>
              <a:t>T(n) = 2 T(n/2) + n = 2 [ 2 T(n/4) + n/2 ] + n</a:t>
            </a:r>
            <a:br>
              <a:rPr lang="en-US" altLang="zh-TW" dirty="0"/>
            </a:br>
            <a:r>
              <a:rPr lang="en-US" altLang="zh-TW" dirty="0"/>
              <a:t>        = 4 T(n/4) + 2n</a:t>
            </a:r>
            <a:br>
              <a:rPr lang="en-US" altLang="zh-TW" dirty="0"/>
            </a:br>
            <a:r>
              <a:rPr lang="en-US" altLang="zh-TW" dirty="0"/>
              <a:t>        = 8 T(n/8) + 3n</a:t>
            </a:r>
            <a:br>
              <a:rPr lang="en-US" altLang="zh-TW" dirty="0"/>
            </a:br>
            <a:r>
              <a:rPr lang="en-US" altLang="zh-TW" dirty="0"/>
              <a:t>        = …</a:t>
            </a:r>
          </a:p>
          <a:p>
            <a:pPr lvl="1"/>
            <a:r>
              <a:rPr lang="en-US" altLang="zh-TW" dirty="0"/>
              <a:t>T(n) = 2</a:t>
            </a:r>
            <a:r>
              <a:rPr lang="en-US" altLang="zh-TW" baseline="30000" dirty="0"/>
              <a:t>k</a:t>
            </a:r>
            <a:r>
              <a:rPr lang="en-US" altLang="zh-TW" dirty="0"/>
              <a:t> T(n/2</a:t>
            </a:r>
            <a:r>
              <a:rPr lang="en-US" altLang="zh-TW" baseline="30000" dirty="0"/>
              <a:t>k</a:t>
            </a:r>
            <a:r>
              <a:rPr lang="en-US" altLang="zh-TW" dirty="0"/>
              <a:t>) + </a:t>
            </a:r>
            <a:r>
              <a:rPr lang="en-US" altLang="zh-TW" dirty="0" err="1"/>
              <a:t>kn</a:t>
            </a:r>
            <a:endParaRPr lang="en-US" altLang="zh-TW" dirty="0"/>
          </a:p>
          <a:p>
            <a:pPr lvl="1"/>
            <a:r>
              <a:rPr lang="en-US" altLang="zh-TW" dirty="0"/>
              <a:t>Set k = log n </a:t>
            </a:r>
            <a:r>
              <a:rPr lang="en-US" altLang="zh-TW" dirty="0">
                <a:sym typeface="Wingdings" pitchFamily="2" charset="2"/>
              </a:rPr>
              <a:t> T(n) = n T(1) + n log n = O(n log n)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80A44297-4F7D-8B4D-BBA5-9147D1A56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792473"/>
              </p:ext>
            </p:extLst>
          </p:nvPr>
        </p:nvGraphicFramePr>
        <p:xfrm>
          <a:off x="3412206" y="2755389"/>
          <a:ext cx="2687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990">
                  <a:extLst>
                    <a:ext uri="{9D8B030D-6E8A-4147-A177-3AD203B41FA5}">
                      <a16:colId xmlns:a16="http://schemas.microsoft.com/office/drawing/2014/main" val="1559402600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1236818095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605851257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1357180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78428"/>
                  </a:ext>
                </a:extLst>
              </a:tr>
            </a:tbl>
          </a:graphicData>
        </a:graphic>
      </p:graphicFrame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169940A0-BAD7-C14D-8720-2AFFBEE1E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368395"/>
              </p:ext>
            </p:extLst>
          </p:nvPr>
        </p:nvGraphicFramePr>
        <p:xfrm>
          <a:off x="6276528" y="2760092"/>
          <a:ext cx="26879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990">
                  <a:extLst>
                    <a:ext uri="{9D8B030D-6E8A-4147-A177-3AD203B41FA5}">
                      <a16:colId xmlns:a16="http://schemas.microsoft.com/office/drawing/2014/main" val="1559402600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1236818095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605851257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1357180771"/>
                    </a:ext>
                  </a:extLst>
                </a:gridCol>
              </a:tblGrid>
              <a:tr h="29412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78428"/>
                  </a:ext>
                </a:extLst>
              </a:tr>
            </a:tbl>
          </a:graphicData>
        </a:graphic>
      </p:graphicFrame>
      <p:sp>
        <p:nvSpPr>
          <p:cNvPr id="45" name="文字方塊 44">
            <a:extLst>
              <a:ext uri="{FF2B5EF4-FFF2-40B4-BE49-F238E27FC236}">
                <a16:creationId xmlns:a16="http://schemas.microsoft.com/office/drawing/2014/main" id="{3EA6C789-F3C0-BD4F-95A5-89F9859FD786}"/>
              </a:ext>
            </a:extLst>
          </p:cNvPr>
          <p:cNvSpPr txBox="1"/>
          <p:nvPr/>
        </p:nvSpPr>
        <p:spPr>
          <a:xfrm>
            <a:off x="4205983" y="3182898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Sorted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570E28F-0611-264E-9086-0345D71F34BA}"/>
              </a:ext>
            </a:extLst>
          </p:cNvPr>
          <p:cNvSpPr txBox="1"/>
          <p:nvPr/>
        </p:nvSpPr>
        <p:spPr>
          <a:xfrm>
            <a:off x="7031462" y="3183359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</a:t>
            </a:r>
            <a:r>
              <a:rPr kumimoji="1" lang="en-US" altLang="zh-TW" dirty="0"/>
              <a:t>orted</a:t>
            </a:r>
            <a:endParaRPr kumimoji="1"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75AF8D5-59EC-AD44-A16D-50A0F3954FDA}"/>
              </a:ext>
            </a:extLst>
          </p:cNvPr>
          <p:cNvSpPr txBox="1"/>
          <p:nvPr/>
        </p:nvSpPr>
        <p:spPr>
          <a:xfrm>
            <a:off x="3926794" y="2265389"/>
            <a:ext cx="200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n/2 elements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3EE0108-19A8-7744-92F5-3073A4CEDDD6}"/>
              </a:ext>
            </a:extLst>
          </p:cNvPr>
          <p:cNvSpPr txBox="1"/>
          <p:nvPr/>
        </p:nvSpPr>
        <p:spPr>
          <a:xfrm>
            <a:off x="6747821" y="2265389"/>
            <a:ext cx="2111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n/2 elements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725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9F60D5-E39F-7149-8A62-0D2CB10E1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D77DD9-D70C-7048-BE6D-7C1D4795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49FE3-E851-2B49-BCC3-F5F2A9E2FF99}" type="slidenum">
              <a:rPr lang="en-US" altLang="zh-TW"/>
              <a:pPr/>
              <a:t>67</a:t>
            </a:fld>
            <a:endParaRPr lang="en-US" altLang="zh-TW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1EE1ED8A-AFE4-984D-8866-3EF7442B92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Space Analysis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608EB32B-BEA8-DA44-9441-283916B1E6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6652" y="2027114"/>
            <a:ext cx="8350696" cy="4114800"/>
          </a:xfrm>
        </p:spPr>
        <p:txBody>
          <a:bodyPr/>
          <a:lstStyle/>
          <a:p>
            <a:r>
              <a:rPr lang="en-US" altLang="zh-TW" dirty="0"/>
              <a:t>Array vs. linked list representation</a:t>
            </a:r>
          </a:p>
          <a:p>
            <a:pPr lvl="1"/>
            <a:r>
              <a:rPr lang="en-US" altLang="zh-TW" dirty="0"/>
              <a:t>Array: O(s(n-i+1)) where s is the record size</a:t>
            </a:r>
          </a:p>
          <a:p>
            <a:pPr lvl="1"/>
            <a:endParaRPr lang="en-US" altLang="zh-TW" dirty="0">
              <a:solidFill>
                <a:srgbClr val="CC3300"/>
              </a:solidFill>
            </a:endParaRPr>
          </a:p>
          <a:p>
            <a:pPr lvl="1"/>
            <a:r>
              <a:rPr lang="en-US" altLang="zh-TW" dirty="0"/>
              <a:t>Linked list representation: O(n-i+1)</a:t>
            </a:r>
            <a:br>
              <a:rPr lang="en-US" altLang="zh-TW" dirty="0"/>
            </a:br>
            <a:r>
              <a:rPr lang="en-US" altLang="zh-TW" dirty="0"/>
              <a:t>Each record is associated with a </a:t>
            </a:r>
            <a:r>
              <a:rPr lang="en-US" altLang="zh-TW" i="1" dirty="0"/>
              <a:t>link</a:t>
            </a:r>
            <a:r>
              <a:rPr lang="en-US" altLang="zh-TW" dirty="0"/>
              <a:t> field</a:t>
            </a:r>
            <a:br>
              <a:rPr lang="en-US" altLang="zh-TW" dirty="0"/>
            </a:br>
            <a:r>
              <a:rPr lang="en-US" altLang="zh-TW" dirty="0">
                <a:sym typeface="Wingdings" pitchFamily="2" charset="2"/>
              </a:rPr>
              <a:t> O</a:t>
            </a:r>
            <a:r>
              <a:rPr lang="en-US" altLang="zh-TW" dirty="0"/>
              <a:t>(n-i+1)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CF61BB0-3925-BD48-B70F-0AD1ADB00B9E}"/>
              </a:ext>
            </a:extLst>
          </p:cNvPr>
          <p:cNvSpPr/>
          <p:nvPr/>
        </p:nvSpPr>
        <p:spPr>
          <a:xfrm>
            <a:off x="2267523" y="3225868"/>
            <a:ext cx="4608954" cy="40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b="1" dirty="0">
                <a:latin typeface="Courier New" panose="02070309020205020404" pitchFamily="49" charset="0"/>
              </a:rPr>
              <a:t>element extra[MAX_SIZE];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53D663-3BA1-EC4E-B49B-06216FB0C61B}"/>
              </a:ext>
            </a:extLst>
          </p:cNvPr>
          <p:cNvSpPr/>
          <p:nvPr/>
        </p:nvSpPr>
        <p:spPr>
          <a:xfrm>
            <a:off x="348078" y="5144718"/>
            <a:ext cx="843427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b="1" dirty="0" err="1">
                <a:latin typeface="Courier New" panose="02070309020205020404" pitchFamily="49" charset="0"/>
              </a:rPr>
              <a:t>int</a:t>
            </a:r>
            <a:r>
              <a:rPr lang="en-US" altLang="zh-TW" b="1" dirty="0">
                <a:latin typeface="Courier New" panose="02070309020205020404" pitchFamily="49" charset="0"/>
              </a:rPr>
              <a:t> link[MAX_SIZE]; </a:t>
            </a:r>
          </a:p>
          <a:p>
            <a:pPr algn="ctr">
              <a:lnSpc>
                <a:spcPct val="80000"/>
              </a:lnSpc>
              <a:buFont typeface="Monotype Sorts" pitchFamily="2" charset="2"/>
              <a:buNone/>
            </a:pPr>
            <a:endParaRPr lang="en-US" altLang="zh-TW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b="1" dirty="0">
                <a:latin typeface="Courier New" panose="02070309020205020404" pitchFamily="49" charset="0"/>
              </a:rPr>
              <a:t>// list is used to store the position of the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b="1" dirty="0">
                <a:latin typeface="Courier New" panose="02070309020205020404" pitchFamily="49" charset="0"/>
              </a:rPr>
              <a:t>// next record</a:t>
            </a:r>
          </a:p>
        </p:txBody>
      </p:sp>
    </p:spTree>
    <p:extLst>
      <p:ext uri="{BB962C8B-B14F-4D97-AF65-F5344CB8AC3E}">
        <p14:creationId xmlns:p14="http://schemas.microsoft.com/office/powerpoint/2010/main" val="28938016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E933FC50-D032-D14E-A73C-981B6C58B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258A213-CA73-4249-B825-4900F943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A340-9CE3-0A41-AD8F-51B3D3F7AC71}" type="slidenum">
              <a:rPr lang="en-US" altLang="zh-TW"/>
              <a:pPr/>
              <a:t>68</a:t>
            </a:fld>
            <a:endParaRPr lang="en-US" altLang="zh-TW"/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B1BF5487-9F61-E047-A979-FC0B49D90A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563259"/>
              </p:ext>
            </p:extLst>
          </p:nvPr>
        </p:nvGraphicFramePr>
        <p:xfrm>
          <a:off x="1032904" y="4281147"/>
          <a:ext cx="7048601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36" name="Document" r:id="rId3" imgW="6934200" imgH="1841500" progId="Word.Document.8">
                  <p:embed/>
                </p:oleObj>
              </mc:Choice>
              <mc:Fallback>
                <p:oleObj name="Document" r:id="rId3" imgW="6934200" imgH="1841500" progId="Word.Document.8">
                  <p:embed/>
                  <p:pic>
                    <p:nvPicPr>
                      <p:cNvPr id="18435" name="Object 3">
                        <a:extLst>
                          <a:ext uri="{FF2B5EF4-FFF2-40B4-BE49-F238E27FC236}">
                            <a16:creationId xmlns:a16="http://schemas.microsoft.com/office/drawing/2014/main" id="{B1BF5487-9F61-E047-A979-FC0B49D90A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2904" y="4281147"/>
                        <a:ext cx="7048601" cy="18722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4">
            <a:extLst>
              <a:ext uri="{FF2B5EF4-FFF2-40B4-BE49-F238E27FC236}">
                <a16:creationId xmlns:a16="http://schemas.microsoft.com/office/drawing/2014/main" id="{0EC28A71-3A34-1649-9289-80552F333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0" y="3573016"/>
            <a:ext cx="12715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start = 4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AC38061-C68E-DE47-95C1-37B27C66DB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592138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Linked List Representation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98042C-77F8-5345-A8EB-A401EA4C86A3}"/>
              </a:ext>
            </a:extLst>
          </p:cNvPr>
          <p:cNvSpPr/>
          <p:nvPr/>
        </p:nvSpPr>
        <p:spPr>
          <a:xfrm>
            <a:off x="389045" y="2050652"/>
            <a:ext cx="843427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b="1" dirty="0" err="1">
                <a:latin typeface="Courier New" panose="02070309020205020404" pitchFamily="49" charset="0"/>
              </a:rPr>
              <a:t>int</a:t>
            </a:r>
            <a:r>
              <a:rPr lang="en-US" altLang="zh-TW" b="1" dirty="0">
                <a:latin typeface="Courier New" panose="02070309020205020404" pitchFamily="49" charset="0"/>
              </a:rPr>
              <a:t> link[MAX_SIZE]; </a:t>
            </a:r>
          </a:p>
          <a:p>
            <a:pPr algn="ctr">
              <a:lnSpc>
                <a:spcPct val="80000"/>
              </a:lnSpc>
              <a:buFont typeface="Monotype Sorts" pitchFamily="2" charset="2"/>
              <a:buNone/>
            </a:pPr>
            <a:endParaRPr lang="en-US" altLang="zh-TW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b="1" dirty="0">
                <a:latin typeface="Courier New" panose="02070309020205020404" pitchFamily="49" charset="0"/>
              </a:rPr>
              <a:t>// list is used to store the position of the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b="1" dirty="0">
                <a:latin typeface="Courier New" panose="02070309020205020404" pitchFamily="49" charset="0"/>
              </a:rPr>
              <a:t>// next record</a:t>
            </a:r>
          </a:p>
        </p:txBody>
      </p:sp>
    </p:spTree>
    <p:extLst>
      <p:ext uri="{BB962C8B-B14F-4D97-AF65-F5344CB8AC3E}">
        <p14:creationId xmlns:p14="http://schemas.microsoft.com/office/powerpoint/2010/main" val="39527141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69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2576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Recursive Merge Sort</a:t>
            </a:r>
          </a:p>
        </p:txBody>
      </p:sp>
      <p:sp>
        <p:nvSpPr>
          <p:cNvPr id="34819" name="Rectangle 1027">
            <a:extLst>
              <a:ext uri="{FF2B5EF4-FFF2-40B4-BE49-F238E27FC236}">
                <a16:creationId xmlns:a16="http://schemas.microsoft.com/office/drawing/2014/main" id="{05DA6F4D-AA0D-7642-B947-FDDE886C53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8660" y="1412776"/>
            <a:ext cx="8206680" cy="1981200"/>
          </a:xfrm>
        </p:spPr>
        <p:txBody>
          <a:bodyPr/>
          <a:lstStyle/>
          <a:p>
            <a:r>
              <a:rPr lang="en-US" altLang="zh-TW" dirty="0"/>
              <a:t>The list are divided into two roughly equal parts called the left and the right </a:t>
            </a:r>
            <a:r>
              <a:rPr lang="en-US" altLang="zh-TW" dirty="0" err="1"/>
              <a:t>sublists</a:t>
            </a:r>
            <a:endParaRPr lang="en-US" altLang="zh-TW" dirty="0"/>
          </a:p>
          <a:p>
            <a:r>
              <a:rPr lang="en-US" altLang="zh-TW" dirty="0"/>
              <a:t>These two </a:t>
            </a:r>
            <a:r>
              <a:rPr lang="en-US" altLang="zh-TW" dirty="0" err="1"/>
              <a:t>sublists</a:t>
            </a:r>
            <a:r>
              <a:rPr lang="en-US" altLang="zh-TW" dirty="0"/>
              <a:t> are sorted recursively</a:t>
            </a:r>
          </a:p>
          <a:p>
            <a:r>
              <a:rPr lang="en-US" altLang="zh-TW" dirty="0"/>
              <a:t>Then, the sorted </a:t>
            </a:r>
            <a:r>
              <a:rPr lang="en-US" altLang="zh-TW" dirty="0" err="1"/>
              <a:t>sublists</a:t>
            </a:r>
            <a:r>
              <a:rPr lang="en-US" altLang="zh-TW" dirty="0"/>
              <a:t> are merged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53539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15D8F7F-AC0D-E845-A785-6FD92977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51121894-32C2-3241-97C6-F0200E72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D8ED-5F0A-684F-8B1B-5996957BEE02}" type="slidenum">
              <a:rPr lang="en-US" altLang="zh-TW"/>
              <a:pPr/>
              <a:t>7</a:t>
            </a:fld>
            <a:endParaRPr lang="en-US" altLang="zh-TW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3F6B6D4E-9678-D54E-97E8-7B609707BA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400800"/>
          </a:xfrm>
        </p:spPr>
        <p:txBody>
          <a:bodyPr/>
          <a:lstStyle/>
          <a:p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binsearch</a:t>
            </a: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(element list[], </a:t>
            </a:r>
            <a:r>
              <a:rPr lang="en-US" altLang="zh-TW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k, </a:t>
            </a:r>
            <a:r>
              <a:rPr lang="en-US" altLang="zh-TW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n)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left = 1, right = n, middle;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while (left &lt;= right) {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middle = (left + right)/2;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switch (COMPARE(list[middle].key, k)) {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case -1: left = middle + 1;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break;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case  0: return middle;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case  1: right = middle - 1;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0;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    </a:t>
            </a:r>
            <a:endParaRPr lang="en-US" altLang="zh-TW" sz="2000" b="1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id="{6B2CBC71-B822-3844-AE98-8AA29ACA6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5" y="5019675"/>
            <a:ext cx="13821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dirty="0">
                <a:ea typeface="新細明體" panose="02020500000000000000" pitchFamily="18" charset="-120"/>
              </a:rPr>
              <a:t>O(log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 </a:t>
            </a:r>
            <a:r>
              <a:rPr lang="en-US" altLang="zh-TW" sz="2800" dirty="0">
                <a:ea typeface="新細明體" panose="02020500000000000000" pitchFamily="18" charset="-120"/>
              </a:rPr>
              <a:t>n)</a:t>
            </a:r>
          </a:p>
        </p:txBody>
      </p:sp>
      <p:sp>
        <p:nvSpPr>
          <p:cNvPr id="8" name="Rectangle 1026">
            <a:extLst>
              <a:ext uri="{FF2B5EF4-FFF2-40B4-BE49-F238E27FC236}">
                <a16:creationId xmlns:a16="http://schemas.microsoft.com/office/drawing/2014/main" id="{1718B135-8993-EF46-B736-896635EA3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494" y="-117861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Binary Search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CE8C0D-B12C-AE4C-9822-8D1238CEE01F}"/>
              </a:ext>
            </a:extLst>
          </p:cNvPr>
          <p:cNvSpPr/>
          <p:nvPr/>
        </p:nvSpPr>
        <p:spPr>
          <a:xfrm>
            <a:off x="541338" y="5680501"/>
            <a:ext cx="6910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u="sng" dirty="0">
                <a:solidFill>
                  <a:schemeClr val="tx1"/>
                </a:solidFill>
              </a:rPr>
              <a:t>*Program 1.7: </a:t>
            </a:r>
            <a:r>
              <a:rPr lang="en-US" altLang="zh-TW" u="sng" dirty="0">
                <a:solidFill>
                  <a:schemeClr val="tx1"/>
                </a:solidFill>
              </a:rPr>
              <a:t>Search in an ordered list (p.13)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頁尾版面配置區 3">
            <a:extLst>
              <a:ext uri="{FF2B5EF4-FFF2-40B4-BE49-F238E27FC236}">
                <a16:creationId xmlns:a16="http://schemas.microsoft.com/office/drawing/2014/main" id="{25C764ED-5FE3-D145-A05B-782D16C6F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55" name="投影片編號版面配置區 4">
            <a:extLst>
              <a:ext uri="{FF2B5EF4-FFF2-40B4-BE49-F238E27FC236}">
                <a16:creationId xmlns:a16="http://schemas.microsoft.com/office/drawing/2014/main" id="{9A43C58C-51B4-6348-9A4C-C05581967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BAA5F-DC63-2343-8610-14D388C28CBB}" type="slidenum">
              <a:rPr lang="en-US" altLang="zh-TW"/>
              <a:pPr/>
              <a:t>70</a:t>
            </a:fld>
            <a:endParaRPr lang="en-US" altLang="zh-TW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A8F1B0F4-3F99-1D49-91B0-BEE725E9D1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772400" cy="1143000"/>
          </a:xfrm>
        </p:spPr>
        <p:txBody>
          <a:bodyPr/>
          <a:lstStyle/>
          <a:p>
            <a:pPr algn="ctr"/>
            <a:r>
              <a:rPr lang="en-US" altLang="zh-TW" sz="3600"/>
              <a:t>Recursive Formulation of Merge Sort</a:t>
            </a:r>
            <a:endParaRPr lang="en-US" altLang="zh-TW"/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907FA3EA-5A13-CE40-B6FF-021EEC42E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066800"/>
            <a:ext cx="5899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chemeClr val="tx1"/>
                </a:solidFill>
                <a:ea typeface="新細明體" panose="02020500000000000000" pitchFamily="18" charset="-120"/>
              </a:rPr>
              <a:t>26      5      77      1      61      11      59      15      48      19</a:t>
            </a:r>
          </a:p>
        </p:txBody>
      </p:sp>
      <p:sp>
        <p:nvSpPr>
          <p:cNvPr id="57348" name="Rectangle 4">
            <a:extLst>
              <a:ext uri="{FF2B5EF4-FFF2-40B4-BE49-F238E27FC236}">
                <a16:creationId xmlns:a16="http://schemas.microsoft.com/office/drawing/2014/main" id="{863FDFF7-8B9D-D04E-9C1E-7A52CA878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066800"/>
            <a:ext cx="4572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FD2FACCE-20E4-BD48-A0D3-651806539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06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50" name="Rectangle 6">
            <a:extLst>
              <a:ext uri="{FF2B5EF4-FFF2-40B4-BE49-F238E27FC236}">
                <a16:creationId xmlns:a16="http://schemas.microsoft.com/office/drawing/2014/main" id="{A2E07DCA-74D6-D34D-A8B6-8DEB296C4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066800"/>
            <a:ext cx="4572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51" name="Rectangle 7">
            <a:extLst>
              <a:ext uri="{FF2B5EF4-FFF2-40B4-BE49-F238E27FC236}">
                <a16:creationId xmlns:a16="http://schemas.microsoft.com/office/drawing/2014/main" id="{18536E09-332B-3B47-A83D-D3C51D7DC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06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52" name="Rectangle 8">
            <a:extLst>
              <a:ext uri="{FF2B5EF4-FFF2-40B4-BE49-F238E27FC236}">
                <a16:creationId xmlns:a16="http://schemas.microsoft.com/office/drawing/2014/main" id="{7E95C65F-E446-2446-ABDC-2DF027057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1066800"/>
            <a:ext cx="4572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53" name="Rectangle 9">
            <a:extLst>
              <a:ext uri="{FF2B5EF4-FFF2-40B4-BE49-F238E27FC236}">
                <a16:creationId xmlns:a16="http://schemas.microsoft.com/office/drawing/2014/main" id="{5925B466-8DA6-DD4D-8ECB-BD89C90EC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572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54" name="Rectangle 10">
            <a:extLst>
              <a:ext uri="{FF2B5EF4-FFF2-40B4-BE49-F238E27FC236}">
                <a16:creationId xmlns:a16="http://schemas.microsoft.com/office/drawing/2014/main" id="{51A1ED04-C65F-7846-8599-5BBB2D217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1066800"/>
            <a:ext cx="533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55" name="Rectangle 11">
            <a:extLst>
              <a:ext uri="{FF2B5EF4-FFF2-40B4-BE49-F238E27FC236}">
                <a16:creationId xmlns:a16="http://schemas.microsoft.com/office/drawing/2014/main" id="{1FBC15D5-0A37-4748-9344-C27CE0DD6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1066800"/>
            <a:ext cx="533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56" name="Rectangle 12">
            <a:extLst>
              <a:ext uri="{FF2B5EF4-FFF2-40B4-BE49-F238E27FC236}">
                <a16:creationId xmlns:a16="http://schemas.microsoft.com/office/drawing/2014/main" id="{332C08AF-F211-F945-9381-13FB35D32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1066800"/>
            <a:ext cx="533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57" name="Rectangle 13">
            <a:extLst>
              <a:ext uri="{FF2B5EF4-FFF2-40B4-BE49-F238E27FC236}">
                <a16:creationId xmlns:a16="http://schemas.microsoft.com/office/drawing/2014/main" id="{A80B8C6C-34D4-AE48-A791-86F47F4BE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1066800"/>
            <a:ext cx="533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69" name="Text Box 25">
            <a:extLst>
              <a:ext uri="{FF2B5EF4-FFF2-40B4-BE49-F238E27FC236}">
                <a16:creationId xmlns:a16="http://schemas.microsoft.com/office/drawing/2014/main" id="{D1BC49BB-5953-E34F-A03B-7B78251BD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" y="1843088"/>
            <a:ext cx="399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chemeClr val="tx1"/>
                </a:solidFill>
                <a:ea typeface="新細明體" panose="02020500000000000000" pitchFamily="18" charset="-120"/>
              </a:rPr>
              <a:t>5      26                                  11      59</a:t>
            </a:r>
          </a:p>
        </p:txBody>
      </p:sp>
      <p:sp>
        <p:nvSpPr>
          <p:cNvPr id="57370" name="Rectangle 26">
            <a:extLst>
              <a:ext uri="{FF2B5EF4-FFF2-40B4-BE49-F238E27FC236}">
                <a16:creationId xmlns:a16="http://schemas.microsoft.com/office/drawing/2014/main" id="{08FECA4E-8E7D-9E4C-AD9F-874E88081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752600"/>
            <a:ext cx="9906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71" name="Rectangle 27">
            <a:extLst>
              <a:ext uri="{FF2B5EF4-FFF2-40B4-BE49-F238E27FC236}">
                <a16:creationId xmlns:a16="http://schemas.microsoft.com/office/drawing/2014/main" id="{FD0B9387-ECAC-F34F-B412-2EB298396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752600"/>
            <a:ext cx="11430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72" name="Line 28">
            <a:extLst>
              <a:ext uri="{FF2B5EF4-FFF2-40B4-BE49-F238E27FC236}">
                <a16:creationId xmlns:a16="http://schemas.microsoft.com/office/drawing/2014/main" id="{AB240274-F9F4-434A-95B5-710A55FEE6D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14478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73" name="Line 29">
            <a:extLst>
              <a:ext uri="{FF2B5EF4-FFF2-40B4-BE49-F238E27FC236}">
                <a16:creationId xmlns:a16="http://schemas.microsoft.com/office/drawing/2014/main" id="{337E0C26-CBDB-3E4C-896A-528C415C1A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14478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74" name="Line 30">
            <a:extLst>
              <a:ext uri="{FF2B5EF4-FFF2-40B4-BE49-F238E27FC236}">
                <a16:creationId xmlns:a16="http://schemas.microsoft.com/office/drawing/2014/main" id="{EA8A692F-8486-904B-A24F-E92342AF2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14478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75" name="Line 31">
            <a:extLst>
              <a:ext uri="{FF2B5EF4-FFF2-40B4-BE49-F238E27FC236}">
                <a16:creationId xmlns:a16="http://schemas.microsoft.com/office/drawing/2014/main" id="{232ACE8F-EF5B-2442-9950-A65642EA19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4000" y="14478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77" name="Text Box 33">
            <a:extLst>
              <a:ext uri="{FF2B5EF4-FFF2-40B4-BE49-F238E27FC236}">
                <a16:creationId xmlns:a16="http://schemas.microsoft.com/office/drawing/2014/main" id="{F7EF817F-A252-5144-A1D1-9D549A1AC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" y="2757488"/>
            <a:ext cx="5899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chemeClr val="tx1"/>
                </a:solidFill>
                <a:ea typeface="新細明體" panose="02020500000000000000" pitchFamily="18" charset="-120"/>
              </a:rPr>
              <a:t>5      26      77      1      61      11      15      59      19      48</a:t>
            </a:r>
          </a:p>
        </p:txBody>
      </p:sp>
      <p:sp>
        <p:nvSpPr>
          <p:cNvPr id="57378" name="Rectangle 34">
            <a:extLst>
              <a:ext uri="{FF2B5EF4-FFF2-40B4-BE49-F238E27FC236}">
                <a16:creationId xmlns:a16="http://schemas.microsoft.com/office/drawing/2014/main" id="{7E030B2F-7101-0D4E-A3F1-ED082DCD6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590800"/>
            <a:ext cx="1676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79" name="Rectangle 35">
            <a:extLst>
              <a:ext uri="{FF2B5EF4-FFF2-40B4-BE49-F238E27FC236}">
                <a16:creationId xmlns:a16="http://schemas.microsoft.com/office/drawing/2014/main" id="{E7118033-4B7F-BB46-83D2-6F5F72796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590800"/>
            <a:ext cx="91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80" name="Rectangle 36">
            <a:extLst>
              <a:ext uri="{FF2B5EF4-FFF2-40B4-BE49-F238E27FC236}">
                <a16:creationId xmlns:a16="http://schemas.microsoft.com/office/drawing/2014/main" id="{203A3A2E-C916-CA45-9911-CDBA8D521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590800"/>
            <a:ext cx="17526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81" name="Rectangle 37">
            <a:extLst>
              <a:ext uri="{FF2B5EF4-FFF2-40B4-BE49-F238E27FC236}">
                <a16:creationId xmlns:a16="http://schemas.microsoft.com/office/drawing/2014/main" id="{7FD8D390-C61B-E246-8AF6-3C887E6E9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590800"/>
            <a:ext cx="12192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82" name="Line 38">
            <a:extLst>
              <a:ext uri="{FF2B5EF4-FFF2-40B4-BE49-F238E27FC236}">
                <a16:creationId xmlns:a16="http://schemas.microsoft.com/office/drawing/2014/main" id="{C86E6834-BA69-B440-BBC9-5D0684937F9E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2860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83" name="Line 39">
            <a:extLst>
              <a:ext uri="{FF2B5EF4-FFF2-40B4-BE49-F238E27FC236}">
                <a16:creationId xmlns:a16="http://schemas.microsoft.com/office/drawing/2014/main" id="{4D793F52-CFB4-EE41-AEF4-1A69A63981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19400" y="1447800"/>
            <a:ext cx="381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84" name="Line 40">
            <a:extLst>
              <a:ext uri="{FF2B5EF4-FFF2-40B4-BE49-F238E27FC236}">
                <a16:creationId xmlns:a16="http://schemas.microsoft.com/office/drawing/2014/main" id="{304F3C28-0430-3746-A248-956DDD3145F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1447800"/>
            <a:ext cx="228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85" name="Line 41">
            <a:extLst>
              <a:ext uri="{FF2B5EF4-FFF2-40B4-BE49-F238E27FC236}">
                <a16:creationId xmlns:a16="http://schemas.microsoft.com/office/drawing/2014/main" id="{EBF92D32-0480-BB46-8558-0A803FDA7B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2400" y="1447800"/>
            <a:ext cx="457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86" name="Line 42">
            <a:extLst>
              <a:ext uri="{FF2B5EF4-FFF2-40B4-BE49-F238E27FC236}">
                <a16:creationId xmlns:a16="http://schemas.microsoft.com/office/drawing/2014/main" id="{806A8B54-611C-8947-8556-947D9D6DA8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22860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87" name="Line 43">
            <a:extLst>
              <a:ext uri="{FF2B5EF4-FFF2-40B4-BE49-F238E27FC236}">
                <a16:creationId xmlns:a16="http://schemas.microsoft.com/office/drawing/2014/main" id="{5C4633D5-7E92-3B40-A30E-5F7CFDA5D0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5000" y="1447800"/>
            <a:ext cx="609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88" name="Line 44">
            <a:extLst>
              <a:ext uri="{FF2B5EF4-FFF2-40B4-BE49-F238E27FC236}">
                <a16:creationId xmlns:a16="http://schemas.microsoft.com/office/drawing/2014/main" id="{8EAAA023-992F-8542-BB42-61250181417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1447800"/>
            <a:ext cx="304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89" name="Line 45">
            <a:extLst>
              <a:ext uri="{FF2B5EF4-FFF2-40B4-BE49-F238E27FC236}">
                <a16:creationId xmlns:a16="http://schemas.microsoft.com/office/drawing/2014/main" id="{8920A8E0-E819-714A-842C-CD9AA8C646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62800" y="1447800"/>
            <a:ext cx="457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90" name="Text Box 46">
            <a:extLst>
              <a:ext uri="{FF2B5EF4-FFF2-40B4-BE49-F238E27FC236}">
                <a16:creationId xmlns:a16="http://schemas.microsoft.com/office/drawing/2014/main" id="{D03DBE86-B2A2-8A47-B5F6-03559E65D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25" y="3671888"/>
            <a:ext cx="5899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chemeClr val="tx1"/>
                </a:solidFill>
                <a:ea typeface="新細明體" panose="02020500000000000000" pitchFamily="18" charset="-120"/>
              </a:rPr>
              <a:t>1      5      26      61      77      11      15      19      48      59</a:t>
            </a:r>
          </a:p>
        </p:txBody>
      </p:sp>
      <p:sp>
        <p:nvSpPr>
          <p:cNvPr id="57391" name="Rectangle 47">
            <a:extLst>
              <a:ext uri="{FF2B5EF4-FFF2-40B4-BE49-F238E27FC236}">
                <a16:creationId xmlns:a16="http://schemas.microsoft.com/office/drawing/2014/main" id="{9160C7E6-B8F6-B64C-965C-07DE1F656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581400"/>
            <a:ext cx="2743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92" name="Rectangle 48">
            <a:extLst>
              <a:ext uri="{FF2B5EF4-FFF2-40B4-BE49-F238E27FC236}">
                <a16:creationId xmlns:a16="http://schemas.microsoft.com/office/drawing/2014/main" id="{305D6AE2-E2CA-CE48-8659-9A0E2FC02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581400"/>
            <a:ext cx="3048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93" name="Line 49">
            <a:extLst>
              <a:ext uri="{FF2B5EF4-FFF2-40B4-BE49-F238E27FC236}">
                <a16:creationId xmlns:a16="http://schemas.microsoft.com/office/drawing/2014/main" id="{245419BF-7E45-EE48-AB7B-7A78BA64133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3200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94" name="Line 50">
            <a:extLst>
              <a:ext uri="{FF2B5EF4-FFF2-40B4-BE49-F238E27FC236}">
                <a16:creationId xmlns:a16="http://schemas.microsoft.com/office/drawing/2014/main" id="{B1E4B831-247D-CB42-AE9F-6C11005888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2800" y="32004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95" name="Line 51">
            <a:extLst>
              <a:ext uri="{FF2B5EF4-FFF2-40B4-BE49-F238E27FC236}">
                <a16:creationId xmlns:a16="http://schemas.microsoft.com/office/drawing/2014/main" id="{F962A982-38AE-0241-9FA4-7F532E9D25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3276600"/>
            <a:ext cx="838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96" name="Line 52">
            <a:extLst>
              <a:ext uri="{FF2B5EF4-FFF2-40B4-BE49-F238E27FC236}">
                <a16:creationId xmlns:a16="http://schemas.microsoft.com/office/drawing/2014/main" id="{0F2BCC8F-6B93-8641-8DDE-DDBD748249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32766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98" name="Text Box 54">
            <a:extLst>
              <a:ext uri="{FF2B5EF4-FFF2-40B4-BE49-F238E27FC236}">
                <a16:creationId xmlns:a16="http://schemas.microsoft.com/office/drawing/2014/main" id="{CECFF49E-7E1C-0040-ADD8-787685A56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724400"/>
            <a:ext cx="5899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chemeClr val="tx1"/>
                </a:solidFill>
                <a:ea typeface="新細明體" panose="02020500000000000000" pitchFamily="18" charset="-120"/>
              </a:rPr>
              <a:t>1      5      11      15      19      26      48      59      61      77</a:t>
            </a:r>
          </a:p>
        </p:txBody>
      </p:sp>
      <p:sp>
        <p:nvSpPr>
          <p:cNvPr id="57399" name="Rectangle 55">
            <a:extLst>
              <a:ext uri="{FF2B5EF4-FFF2-40B4-BE49-F238E27FC236}">
                <a16:creationId xmlns:a16="http://schemas.microsoft.com/office/drawing/2014/main" id="{4C842B6F-CAAB-8F4B-9A14-97E71915F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572000"/>
            <a:ext cx="6019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400" name="Line 56">
            <a:extLst>
              <a:ext uri="{FF2B5EF4-FFF2-40B4-BE49-F238E27FC236}">
                <a16:creationId xmlns:a16="http://schemas.microsoft.com/office/drawing/2014/main" id="{642D1A03-03DD-C24F-8A1B-2AF2B0CF2C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4114800"/>
            <a:ext cx="1524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401" name="Line 57">
            <a:extLst>
              <a:ext uri="{FF2B5EF4-FFF2-40B4-BE49-F238E27FC236}">
                <a16:creationId xmlns:a16="http://schemas.microsoft.com/office/drawing/2014/main" id="{357638CC-4FE4-934B-BFEF-09E89CF680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6800" y="4191000"/>
            <a:ext cx="1295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402" name="Text Box 58">
            <a:extLst>
              <a:ext uri="{FF2B5EF4-FFF2-40B4-BE49-F238E27FC236}">
                <a16:creationId xmlns:a16="http://schemas.microsoft.com/office/drawing/2014/main" id="{8293DA3B-64AF-2A4F-BB62-7ECCFE218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0" y="5214938"/>
            <a:ext cx="11604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800">
                <a:ea typeface="新細明體" panose="02020500000000000000" pitchFamily="18" charset="-120"/>
                <a:sym typeface="Symbol" pitchFamily="2" charset="2"/>
              </a:rPr>
              <a:t>(1+10)/2</a:t>
            </a:r>
            <a:endParaRPr lang="en-US" altLang="zh-TW" sz="1800">
              <a:ea typeface="新細明體" panose="02020500000000000000" pitchFamily="18" charset="-120"/>
            </a:endParaRPr>
          </a:p>
        </p:txBody>
      </p:sp>
      <p:sp>
        <p:nvSpPr>
          <p:cNvPr id="57403" name="Text Box 59">
            <a:extLst>
              <a:ext uri="{FF2B5EF4-FFF2-40B4-BE49-F238E27FC236}">
                <a16:creationId xmlns:a16="http://schemas.microsoft.com/office/drawing/2014/main" id="{4A6CB15F-9116-FF44-9E65-978B3C89A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1913" y="4224338"/>
            <a:ext cx="10461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800">
                <a:ea typeface="新細明體" panose="02020500000000000000" pitchFamily="18" charset="-120"/>
                <a:sym typeface="Symbol" pitchFamily="2" charset="2"/>
              </a:rPr>
              <a:t>(1+5)/2</a:t>
            </a:r>
          </a:p>
        </p:txBody>
      </p:sp>
      <p:sp>
        <p:nvSpPr>
          <p:cNvPr id="57404" name="Text Box 60">
            <a:extLst>
              <a:ext uri="{FF2B5EF4-FFF2-40B4-BE49-F238E27FC236}">
                <a16:creationId xmlns:a16="http://schemas.microsoft.com/office/drawing/2014/main" id="{B71562C3-FA54-D04B-88C2-AE608E744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7563" y="4224338"/>
            <a:ext cx="11604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800">
                <a:ea typeface="新細明體" panose="02020500000000000000" pitchFamily="18" charset="-120"/>
                <a:sym typeface="Symbol" pitchFamily="2" charset="2"/>
              </a:rPr>
              <a:t>(6+10)/2</a:t>
            </a:r>
          </a:p>
        </p:txBody>
      </p:sp>
      <p:sp>
        <p:nvSpPr>
          <p:cNvPr id="57405" name="Text Box 61">
            <a:extLst>
              <a:ext uri="{FF2B5EF4-FFF2-40B4-BE49-F238E27FC236}">
                <a16:creationId xmlns:a16="http://schemas.microsoft.com/office/drawing/2014/main" id="{65A20F82-0D45-0241-B4A9-D17A68326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925" y="1866900"/>
            <a:ext cx="628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dirty="0">
                <a:ea typeface="新細明體" panose="02020500000000000000" pitchFamily="18" charset="-120"/>
              </a:rPr>
              <a:t>copy</a:t>
            </a:r>
          </a:p>
        </p:txBody>
      </p:sp>
      <p:sp>
        <p:nvSpPr>
          <p:cNvPr id="57406" name="Text Box 62">
            <a:extLst>
              <a:ext uri="{FF2B5EF4-FFF2-40B4-BE49-F238E27FC236}">
                <a16:creationId xmlns:a16="http://schemas.microsoft.com/office/drawing/2014/main" id="{7BFAE9F1-4B37-1B44-A7B6-EEFF1AB26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8925" y="1866900"/>
            <a:ext cx="628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ea typeface="新細明體" panose="02020500000000000000" pitchFamily="18" charset="-120"/>
              </a:rPr>
              <a:t>copy</a:t>
            </a:r>
          </a:p>
        </p:txBody>
      </p:sp>
      <p:sp>
        <p:nvSpPr>
          <p:cNvPr id="57407" name="Text Box 63">
            <a:extLst>
              <a:ext uri="{FF2B5EF4-FFF2-40B4-BE49-F238E27FC236}">
                <a16:creationId xmlns:a16="http://schemas.microsoft.com/office/drawing/2014/main" id="{E5B42019-91C7-164A-8685-D4411699E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1828800"/>
            <a:ext cx="628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dirty="0">
                <a:ea typeface="新細明體" panose="02020500000000000000" pitchFamily="18" charset="-120"/>
              </a:rPr>
              <a:t>copy</a:t>
            </a:r>
          </a:p>
        </p:txBody>
      </p:sp>
      <p:sp>
        <p:nvSpPr>
          <p:cNvPr id="57408" name="Text Box 64">
            <a:extLst>
              <a:ext uri="{FF2B5EF4-FFF2-40B4-BE49-F238E27FC236}">
                <a16:creationId xmlns:a16="http://schemas.microsoft.com/office/drawing/2014/main" id="{038F895D-0C1A-6C41-8075-E240D94E7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1828800"/>
            <a:ext cx="628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>
                <a:ea typeface="新細明體" panose="02020500000000000000" pitchFamily="18" charset="-120"/>
              </a:rPr>
              <a:t>copy</a:t>
            </a:r>
          </a:p>
        </p:txBody>
      </p:sp>
      <p:sp>
        <p:nvSpPr>
          <p:cNvPr id="57409" name="Text Box 65">
            <a:extLst>
              <a:ext uri="{FF2B5EF4-FFF2-40B4-BE49-F238E27FC236}">
                <a16:creationId xmlns:a16="http://schemas.microsoft.com/office/drawing/2014/main" id="{A15BA5DA-89F2-5242-A5ED-9C658F679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" y="5653088"/>
            <a:ext cx="6350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rgbClr val="006600"/>
                </a:solidFill>
                <a:ea typeface="新細明體" panose="02020500000000000000" pitchFamily="18" charset="-120"/>
              </a:rPr>
              <a:t>Data Structure: array </a:t>
            </a:r>
            <a:r>
              <a:rPr lang="en-US" altLang="zh-TW" sz="2000">
                <a:ea typeface="新細明體" panose="02020500000000000000" pitchFamily="18" charset="-120"/>
              </a:rPr>
              <a:t>(copy subfiles)</a:t>
            </a:r>
            <a:r>
              <a:rPr lang="en-US" altLang="zh-TW" sz="2000">
                <a:solidFill>
                  <a:srgbClr val="006600"/>
                </a:solidFill>
                <a:ea typeface="新細明體" panose="02020500000000000000" pitchFamily="18" charset="-120"/>
              </a:rPr>
              <a:t> vs. linked list </a:t>
            </a:r>
            <a:r>
              <a:rPr lang="en-US" altLang="zh-TW" sz="2000">
                <a:ea typeface="新細明體" panose="02020500000000000000" pitchFamily="18" charset="-120"/>
              </a:rPr>
              <a:t>(no copy)</a:t>
            </a:r>
            <a:endParaRPr lang="en-US" altLang="zh-TW" sz="1800">
              <a:solidFill>
                <a:srgbClr val="0066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E933FC50-D032-D14E-A73C-981B6C58B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258A213-CA73-4249-B825-4900F943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A340-9CE3-0A41-AD8F-51B3D3F7AC71}" type="slidenum">
              <a:rPr lang="en-US" altLang="zh-TW"/>
              <a:pPr/>
              <a:t>71</a:t>
            </a:fld>
            <a:endParaRPr lang="en-US" altLang="zh-TW"/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B1BF5487-9F61-E047-A979-FC0B49D90A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365712"/>
              </p:ext>
            </p:extLst>
          </p:nvPr>
        </p:nvGraphicFramePr>
        <p:xfrm>
          <a:off x="1142084" y="4221088"/>
          <a:ext cx="7048601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35" name="Document" r:id="rId3" imgW="6934200" imgH="1841500" progId="Word.Document.8">
                  <p:embed/>
                </p:oleObj>
              </mc:Choice>
              <mc:Fallback>
                <p:oleObj name="Document" r:id="rId3" imgW="6934200" imgH="1841500" progId="Word.Document.8">
                  <p:embed/>
                  <p:pic>
                    <p:nvPicPr>
                      <p:cNvPr id="18435" name="Object 3">
                        <a:extLst>
                          <a:ext uri="{FF2B5EF4-FFF2-40B4-BE49-F238E27FC236}">
                            <a16:creationId xmlns:a16="http://schemas.microsoft.com/office/drawing/2014/main" id="{B1BF5487-9F61-E047-A979-FC0B49D90A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084" y="4221088"/>
                        <a:ext cx="7048601" cy="18722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4AC38061-C68E-DE47-95C1-37B27C66DB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592138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Linked List Representation</a:t>
            </a:r>
          </a:p>
        </p:txBody>
      </p:sp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73113732-B660-AB44-9D43-0481AFD90D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573789"/>
              </p:ext>
            </p:extLst>
          </p:nvPr>
        </p:nvGraphicFramePr>
        <p:xfrm>
          <a:off x="1124000" y="2141240"/>
          <a:ext cx="7048601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36" name="Document" r:id="rId5" imgW="6934200" imgH="1841500" progId="Word.Document.8">
                  <p:embed/>
                </p:oleObj>
              </mc:Choice>
              <mc:Fallback>
                <p:oleObj name="Document" r:id="rId5" imgW="6934200" imgH="1841500" progId="Word.Document.8">
                  <p:embed/>
                  <p:pic>
                    <p:nvPicPr>
                      <p:cNvPr id="18435" name="Object 3">
                        <a:extLst>
                          <a:ext uri="{FF2B5EF4-FFF2-40B4-BE49-F238E27FC236}">
                            <a16:creationId xmlns:a16="http://schemas.microsoft.com/office/drawing/2014/main" id="{B1BF5487-9F61-E047-A979-FC0B49D90A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4000" y="2141240"/>
                        <a:ext cx="7048601" cy="18722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4">
            <a:extLst>
              <a:ext uri="{FF2B5EF4-FFF2-40B4-BE49-F238E27FC236}">
                <a16:creationId xmlns:a16="http://schemas.microsoft.com/office/drawing/2014/main" id="{1A5F51D9-7786-4741-9C69-CEFD00B7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112" y="3738603"/>
            <a:ext cx="12522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Return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3DE0B47A-00CE-8A4B-884F-A09AA649563A}"/>
              </a:ext>
            </a:extLst>
          </p:cNvPr>
          <p:cNvSpPr/>
          <p:nvPr/>
        </p:nvSpPr>
        <p:spPr bwMode="auto">
          <a:xfrm rot="16200000">
            <a:off x="2420502" y="1350576"/>
            <a:ext cx="342556" cy="1224136"/>
          </a:xfrm>
          <a:prstGeom prst="rightBrace">
            <a:avLst/>
          </a:prstGeom>
          <a:noFill/>
          <a:ln w="76200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0D409-2EF7-D24B-A208-FD2BBF2C3186}"/>
              </a:ext>
            </a:extLst>
          </p:cNvPr>
          <p:cNvSpPr txBox="1"/>
          <p:nvPr/>
        </p:nvSpPr>
        <p:spPr>
          <a:xfrm>
            <a:off x="2111846" y="1329700"/>
            <a:ext cx="982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40771980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E933FC50-D032-D14E-A73C-981B6C58B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258A213-CA73-4249-B825-4900F943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A340-9CE3-0A41-AD8F-51B3D3F7AC71}" type="slidenum">
              <a:rPr lang="en-US" altLang="zh-TW"/>
              <a:pPr/>
              <a:t>72</a:t>
            </a:fld>
            <a:endParaRPr lang="en-US" altLang="zh-TW"/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B1BF5487-9F61-E047-A979-FC0B49D90A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648419"/>
              </p:ext>
            </p:extLst>
          </p:nvPr>
        </p:nvGraphicFramePr>
        <p:xfrm>
          <a:off x="1123799" y="2132856"/>
          <a:ext cx="7048601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81" name="Document" r:id="rId3" imgW="6934200" imgH="1841500" progId="Word.Document.8">
                  <p:embed/>
                </p:oleObj>
              </mc:Choice>
              <mc:Fallback>
                <p:oleObj name="Document" r:id="rId3" imgW="6934200" imgH="1841500" progId="Word.Document.8">
                  <p:embed/>
                  <p:pic>
                    <p:nvPicPr>
                      <p:cNvPr id="18435" name="Object 3">
                        <a:extLst>
                          <a:ext uri="{FF2B5EF4-FFF2-40B4-BE49-F238E27FC236}">
                            <a16:creationId xmlns:a16="http://schemas.microsoft.com/office/drawing/2014/main" id="{B1BF5487-9F61-E047-A979-FC0B49D90A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799" y="2132856"/>
                        <a:ext cx="7048601" cy="18722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4AC38061-C68E-DE47-95C1-37B27C66DB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592138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Linked List Representation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CAC8FB6-ACE4-9742-91AB-6FF3AD764F30}"/>
              </a:ext>
            </a:extLst>
          </p:cNvPr>
          <p:cNvSpPr/>
          <p:nvPr/>
        </p:nvSpPr>
        <p:spPr bwMode="auto">
          <a:xfrm rot="16200000">
            <a:off x="2754947" y="1001541"/>
            <a:ext cx="321737" cy="1872208"/>
          </a:xfrm>
          <a:prstGeom prst="rightBrace">
            <a:avLst/>
          </a:prstGeom>
          <a:noFill/>
          <a:ln w="76200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463D3B-E204-1749-A333-88CDA56A0F12}"/>
              </a:ext>
            </a:extLst>
          </p:cNvPr>
          <p:cNvSpPr txBox="1"/>
          <p:nvPr/>
        </p:nvSpPr>
        <p:spPr>
          <a:xfrm>
            <a:off x="2407520" y="1307815"/>
            <a:ext cx="144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</a:t>
            </a:r>
          </a:p>
        </p:txBody>
      </p:sp>
      <p:graphicFrame>
        <p:nvGraphicFramePr>
          <p:cNvPr id="14" name="Object 3">
            <a:extLst>
              <a:ext uri="{FF2B5EF4-FFF2-40B4-BE49-F238E27FC236}">
                <a16:creationId xmlns:a16="http://schemas.microsoft.com/office/drawing/2014/main" id="{15802AB4-8613-7E4F-85B8-7A73038A7A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844793"/>
              </p:ext>
            </p:extLst>
          </p:nvPr>
        </p:nvGraphicFramePr>
        <p:xfrm>
          <a:off x="1096254" y="4291058"/>
          <a:ext cx="7048601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82" name="Document" r:id="rId5" imgW="6934200" imgH="1841500" progId="Word.Document.8">
                  <p:embed/>
                </p:oleObj>
              </mc:Choice>
              <mc:Fallback>
                <p:oleObj name="Document" r:id="rId5" imgW="6934200" imgH="1841500" progId="Word.Document.8">
                  <p:embed/>
                  <p:pic>
                    <p:nvPicPr>
                      <p:cNvPr id="18435" name="Object 3">
                        <a:extLst>
                          <a:ext uri="{FF2B5EF4-FFF2-40B4-BE49-F238E27FC236}">
                            <a16:creationId xmlns:a16="http://schemas.microsoft.com/office/drawing/2014/main" id="{B1BF5487-9F61-E047-A979-FC0B49D90A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254" y="4291058"/>
                        <a:ext cx="7048601" cy="18722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4">
            <a:extLst>
              <a:ext uri="{FF2B5EF4-FFF2-40B4-BE49-F238E27FC236}">
                <a16:creationId xmlns:a16="http://schemas.microsoft.com/office/drawing/2014/main" id="{E8FA3995-B126-EE4F-BCC5-0DF6196B1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282" y="3808573"/>
            <a:ext cx="13292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Return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560369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E933FC50-D032-D14E-A73C-981B6C58B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258A213-CA73-4249-B825-4900F943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A340-9CE3-0A41-AD8F-51B3D3F7AC71}" type="slidenum">
              <a:rPr lang="en-US" altLang="zh-TW"/>
              <a:pPr/>
              <a:t>73</a:t>
            </a:fld>
            <a:endParaRPr lang="en-US" altLang="zh-TW"/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B1BF5487-9F61-E047-A979-FC0B49D90A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320213"/>
              </p:ext>
            </p:extLst>
          </p:nvPr>
        </p:nvGraphicFramePr>
        <p:xfrm>
          <a:off x="1123799" y="2132856"/>
          <a:ext cx="7048601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01" name="Document" r:id="rId3" imgW="6934200" imgH="1841500" progId="Word.Document.8">
                  <p:embed/>
                </p:oleObj>
              </mc:Choice>
              <mc:Fallback>
                <p:oleObj name="Document" r:id="rId3" imgW="6934200" imgH="1841500" progId="Word.Document.8">
                  <p:embed/>
                  <p:pic>
                    <p:nvPicPr>
                      <p:cNvPr id="18435" name="Object 3">
                        <a:extLst>
                          <a:ext uri="{FF2B5EF4-FFF2-40B4-BE49-F238E27FC236}">
                            <a16:creationId xmlns:a16="http://schemas.microsoft.com/office/drawing/2014/main" id="{B1BF5487-9F61-E047-A979-FC0B49D90A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799" y="2132856"/>
                        <a:ext cx="7048601" cy="18722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4AC38061-C68E-DE47-95C1-37B27C66DB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592138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Linked List Representation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652C672-4E4F-7841-A1ED-270BC1F4D754}"/>
              </a:ext>
            </a:extLst>
          </p:cNvPr>
          <p:cNvSpPr/>
          <p:nvPr/>
        </p:nvSpPr>
        <p:spPr bwMode="auto">
          <a:xfrm rot="16200000">
            <a:off x="4292710" y="1315168"/>
            <a:ext cx="342556" cy="1224136"/>
          </a:xfrm>
          <a:prstGeom prst="rightBrace">
            <a:avLst/>
          </a:prstGeom>
          <a:noFill/>
          <a:ln w="76200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2C5BE4-FA8A-1841-B1F8-DCDD04E9C93B}"/>
              </a:ext>
            </a:extLst>
          </p:cNvPr>
          <p:cNvSpPr txBox="1"/>
          <p:nvPr/>
        </p:nvSpPr>
        <p:spPr>
          <a:xfrm>
            <a:off x="3984054" y="1294292"/>
            <a:ext cx="982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</a:t>
            </a:r>
          </a:p>
        </p:txBody>
      </p:sp>
      <p:graphicFrame>
        <p:nvGraphicFramePr>
          <p:cNvPr id="12" name="Object 3">
            <a:extLst>
              <a:ext uri="{FF2B5EF4-FFF2-40B4-BE49-F238E27FC236}">
                <a16:creationId xmlns:a16="http://schemas.microsoft.com/office/drawing/2014/main" id="{00CCF488-5A99-B54F-9204-8AE6ACA6C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5338228"/>
              </p:ext>
            </p:extLst>
          </p:nvPr>
        </p:nvGraphicFramePr>
        <p:xfrm>
          <a:off x="1096254" y="4291058"/>
          <a:ext cx="7048601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02" name="Document" r:id="rId5" imgW="6934200" imgH="1841500" progId="Word.Document.8">
                  <p:embed/>
                </p:oleObj>
              </mc:Choice>
              <mc:Fallback>
                <p:oleObj name="Document" r:id="rId5" imgW="6934200" imgH="1841500" progId="Word.Document.8">
                  <p:embed/>
                  <p:pic>
                    <p:nvPicPr>
                      <p:cNvPr id="14" name="Object 3">
                        <a:extLst>
                          <a:ext uri="{FF2B5EF4-FFF2-40B4-BE49-F238E27FC236}">
                            <a16:creationId xmlns:a16="http://schemas.microsoft.com/office/drawing/2014/main" id="{15802AB4-8613-7E4F-85B8-7A73038A7A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254" y="4291058"/>
                        <a:ext cx="7048601" cy="18722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4">
            <a:extLst>
              <a:ext uri="{FF2B5EF4-FFF2-40B4-BE49-F238E27FC236}">
                <a16:creationId xmlns:a16="http://schemas.microsoft.com/office/drawing/2014/main" id="{0EC95536-75CE-2043-9DBA-F2F12135A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282" y="3808573"/>
            <a:ext cx="13292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Return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635876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E933FC50-D032-D14E-A73C-981B6C58B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258A213-CA73-4249-B825-4900F943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A340-9CE3-0A41-AD8F-51B3D3F7AC71}" type="slidenum">
              <a:rPr lang="en-US" altLang="zh-TW"/>
              <a:pPr/>
              <a:t>74</a:t>
            </a:fld>
            <a:endParaRPr lang="en-US" altLang="zh-TW"/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B1BF5487-9F61-E047-A979-FC0B49D90A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342406"/>
              </p:ext>
            </p:extLst>
          </p:nvPr>
        </p:nvGraphicFramePr>
        <p:xfrm>
          <a:off x="1123799" y="2132856"/>
          <a:ext cx="7048601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25" name="Document" r:id="rId3" imgW="6934200" imgH="1841500" progId="Word.Document.8">
                  <p:embed/>
                </p:oleObj>
              </mc:Choice>
              <mc:Fallback>
                <p:oleObj name="Document" r:id="rId3" imgW="6934200" imgH="1841500" progId="Word.Document.8">
                  <p:embed/>
                  <p:pic>
                    <p:nvPicPr>
                      <p:cNvPr id="18435" name="Object 3">
                        <a:extLst>
                          <a:ext uri="{FF2B5EF4-FFF2-40B4-BE49-F238E27FC236}">
                            <a16:creationId xmlns:a16="http://schemas.microsoft.com/office/drawing/2014/main" id="{B1BF5487-9F61-E047-A979-FC0B49D90A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799" y="2132856"/>
                        <a:ext cx="7048601" cy="18722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4AC38061-C68E-DE47-95C1-37B27C66DB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592138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Linked List Representation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652C672-4E4F-7841-A1ED-270BC1F4D754}"/>
              </a:ext>
            </a:extLst>
          </p:cNvPr>
          <p:cNvSpPr/>
          <p:nvPr/>
        </p:nvSpPr>
        <p:spPr bwMode="auto">
          <a:xfrm rot="16200000">
            <a:off x="3402058" y="424516"/>
            <a:ext cx="251652" cy="3096344"/>
          </a:xfrm>
          <a:prstGeom prst="rightBrace">
            <a:avLst/>
          </a:prstGeom>
          <a:noFill/>
          <a:ln w="76200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2C5BE4-FA8A-1841-B1F8-DCDD04E9C93B}"/>
              </a:ext>
            </a:extLst>
          </p:cNvPr>
          <p:cNvSpPr txBox="1"/>
          <p:nvPr/>
        </p:nvSpPr>
        <p:spPr>
          <a:xfrm>
            <a:off x="3203848" y="1350854"/>
            <a:ext cx="982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</a:t>
            </a:r>
          </a:p>
        </p:txBody>
      </p:sp>
      <p:graphicFrame>
        <p:nvGraphicFramePr>
          <p:cNvPr id="12" name="Object 3">
            <a:extLst>
              <a:ext uri="{FF2B5EF4-FFF2-40B4-BE49-F238E27FC236}">
                <a16:creationId xmlns:a16="http://schemas.microsoft.com/office/drawing/2014/main" id="{00CCF488-5A99-B54F-9204-8AE6ACA6C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09973"/>
              </p:ext>
            </p:extLst>
          </p:nvPr>
        </p:nvGraphicFramePr>
        <p:xfrm>
          <a:off x="1096254" y="4291058"/>
          <a:ext cx="7048601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26" name="Document" r:id="rId5" imgW="6934200" imgH="1841500" progId="Word.Document.8">
                  <p:embed/>
                </p:oleObj>
              </mc:Choice>
              <mc:Fallback>
                <p:oleObj name="Document" r:id="rId5" imgW="6934200" imgH="1841500" progId="Word.Document.8">
                  <p:embed/>
                  <p:pic>
                    <p:nvPicPr>
                      <p:cNvPr id="12" name="Object 3">
                        <a:extLst>
                          <a:ext uri="{FF2B5EF4-FFF2-40B4-BE49-F238E27FC236}">
                            <a16:creationId xmlns:a16="http://schemas.microsoft.com/office/drawing/2014/main" id="{00CCF488-5A99-B54F-9204-8AE6ACA6C6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254" y="4291058"/>
                        <a:ext cx="7048601" cy="18722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4">
            <a:extLst>
              <a:ext uri="{FF2B5EF4-FFF2-40B4-BE49-F238E27FC236}">
                <a16:creationId xmlns:a16="http://schemas.microsoft.com/office/drawing/2014/main" id="{0EC95536-75CE-2043-9DBA-F2F12135A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282" y="3808573"/>
            <a:ext cx="13292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Return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444739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E933FC50-D032-D14E-A73C-981B6C58B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258A213-CA73-4249-B825-4900F943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A340-9CE3-0A41-AD8F-51B3D3F7AC71}" type="slidenum">
              <a:rPr lang="en-US" altLang="zh-TW"/>
              <a:pPr/>
              <a:t>75</a:t>
            </a:fld>
            <a:endParaRPr lang="en-US" altLang="zh-TW"/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B1BF5487-9F61-E047-A979-FC0B49D90A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514021"/>
              </p:ext>
            </p:extLst>
          </p:nvPr>
        </p:nvGraphicFramePr>
        <p:xfrm>
          <a:off x="1123799" y="2132856"/>
          <a:ext cx="7048601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47" name="Document" r:id="rId3" imgW="6934200" imgH="1841500" progId="Word.Document.8">
                  <p:embed/>
                </p:oleObj>
              </mc:Choice>
              <mc:Fallback>
                <p:oleObj name="Document" r:id="rId3" imgW="6934200" imgH="1841500" progId="Word.Document.8">
                  <p:embed/>
                  <p:pic>
                    <p:nvPicPr>
                      <p:cNvPr id="18435" name="Object 3">
                        <a:extLst>
                          <a:ext uri="{FF2B5EF4-FFF2-40B4-BE49-F238E27FC236}">
                            <a16:creationId xmlns:a16="http://schemas.microsoft.com/office/drawing/2014/main" id="{B1BF5487-9F61-E047-A979-FC0B49D90A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799" y="2132856"/>
                        <a:ext cx="7048601" cy="18722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4AC38061-C68E-DE47-95C1-37B27C66DB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592138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Linked List Representation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2C5BE4-FA8A-1841-B1F8-DCDD04E9C93B}"/>
              </a:ext>
            </a:extLst>
          </p:cNvPr>
          <p:cNvSpPr txBox="1"/>
          <p:nvPr/>
        </p:nvSpPr>
        <p:spPr>
          <a:xfrm>
            <a:off x="539552" y="3671006"/>
            <a:ext cx="982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0EC95536-75CE-2043-9DBA-F2F12135A2E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1460267" y="3671007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…</a:t>
            </a:r>
            <a:endParaRPr lang="en-US" altLang="zh-TW" dirty="0">
              <a:solidFill>
                <a:srgbClr val="C00000"/>
              </a:solidFill>
              <a:ea typeface="新細明體" panose="02020500000000000000" pitchFamily="18" charset="-120"/>
            </a:endParaRPr>
          </a:p>
        </p:txBody>
      </p:sp>
      <p:graphicFrame>
        <p:nvGraphicFramePr>
          <p:cNvPr id="14" name="Object 3">
            <a:extLst>
              <a:ext uri="{FF2B5EF4-FFF2-40B4-BE49-F238E27FC236}">
                <a16:creationId xmlns:a16="http://schemas.microsoft.com/office/drawing/2014/main" id="{F537ED68-611A-114B-AEE3-7F6DF0C7E9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0344272"/>
              </p:ext>
            </p:extLst>
          </p:nvPr>
        </p:nvGraphicFramePr>
        <p:xfrm>
          <a:off x="1123798" y="4380639"/>
          <a:ext cx="7048601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48" name="Document" r:id="rId5" imgW="6934200" imgH="1841500" progId="Word.Document.8">
                  <p:embed/>
                </p:oleObj>
              </mc:Choice>
              <mc:Fallback>
                <p:oleObj name="Document" r:id="rId5" imgW="6934200" imgH="1841500" progId="Word.Document.8">
                  <p:embed/>
                  <p:pic>
                    <p:nvPicPr>
                      <p:cNvPr id="18435" name="Object 3">
                        <a:extLst>
                          <a:ext uri="{FF2B5EF4-FFF2-40B4-BE49-F238E27FC236}">
                            <a16:creationId xmlns:a16="http://schemas.microsoft.com/office/drawing/2014/main" id="{B1BF5487-9F61-E047-A979-FC0B49D90A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798" y="4380639"/>
                        <a:ext cx="7048601" cy="18722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16004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頁尾版面配置區 3">
            <a:extLst>
              <a:ext uri="{FF2B5EF4-FFF2-40B4-BE49-F238E27FC236}">
                <a16:creationId xmlns:a16="http://schemas.microsoft.com/office/drawing/2014/main" id="{8BAADAA7-D839-D84B-A6B0-F770556DC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19" name="投影片編號版面配置區 4">
            <a:extLst>
              <a:ext uri="{FF2B5EF4-FFF2-40B4-BE49-F238E27FC236}">
                <a16:creationId xmlns:a16="http://schemas.microsoft.com/office/drawing/2014/main" id="{5E60351B-119E-F24F-8E0F-6A75FED5B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D3BF-EC91-E14E-B6DD-4A93A2E32E64}" type="slidenum">
              <a:rPr lang="en-US" altLang="zh-TW"/>
              <a:pPr/>
              <a:t>76</a:t>
            </a:fld>
            <a:endParaRPr lang="en-US" altLang="zh-TW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5D11308E-3813-824F-A324-5C1C394C3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344" y="-11522"/>
            <a:ext cx="7848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Recursive Merge Sort</a:t>
            </a:r>
          </a:p>
        </p:txBody>
      </p:sp>
      <p:sp>
        <p:nvSpPr>
          <p:cNvPr id="58372" name="Rectangle 4">
            <a:extLst>
              <a:ext uri="{FF2B5EF4-FFF2-40B4-BE49-F238E27FC236}">
                <a16:creationId xmlns:a16="http://schemas.microsoft.com/office/drawing/2014/main" id="{277214C2-E403-6646-BC1F-E7CB03AC4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93478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rmergeSort</a:t>
            </a:r>
            <a:r>
              <a:rPr lang="en-US" altLang="zh-TW" sz="2400" b="1" dirty="0">
                <a:latin typeface="Courier New" panose="02070309020205020404" pitchFamily="49" charset="0"/>
              </a:rPr>
              <a:t>(element a[],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link[],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   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left,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right)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mid;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if (left &gt;= right) return left;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mid = (left + right) / 2;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return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listMerge</a:t>
            </a:r>
            <a:r>
              <a:rPr lang="en-US" altLang="zh-TW" sz="2400" b="1" dirty="0">
                <a:latin typeface="Courier New" panose="02070309020205020404" pitchFamily="49" charset="0"/>
              </a:rPr>
              <a:t>(a, link,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 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rmergeSort</a:t>
            </a:r>
            <a:r>
              <a:rPr lang="en-US" altLang="zh-TW" sz="2400" b="1" dirty="0">
                <a:latin typeface="Courier New" panose="02070309020205020404" pitchFamily="49" charset="0"/>
              </a:rPr>
              <a:t>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a,link,left,mid</a:t>
            </a:r>
            <a:r>
              <a:rPr lang="en-US" altLang="zh-TW" sz="2400" b="1" dirty="0">
                <a:latin typeface="Courier New" panose="02070309020205020404" pitchFamily="49" charset="0"/>
              </a:rPr>
              <a:t>),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 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rmergeSort</a:t>
            </a:r>
            <a:r>
              <a:rPr lang="en-US" altLang="zh-TW" sz="2400" b="1" dirty="0">
                <a:latin typeface="Courier New" panose="02070309020205020404" pitchFamily="49" charset="0"/>
              </a:rPr>
              <a:t>(a,link,mid+1,right));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FE3C9A6A-D90A-4C4F-B271-A4786806A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944" y="1283878"/>
            <a:ext cx="3962400" cy="76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8374" name="Text Box 6">
            <a:extLst>
              <a:ext uri="{FF2B5EF4-FFF2-40B4-BE49-F238E27FC236}">
                <a16:creationId xmlns:a16="http://schemas.microsoft.com/office/drawing/2014/main" id="{9BF1ED96-6CD3-394E-B77B-7679CA901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9723" y="864778"/>
            <a:ext cx="4924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800" dirty="0">
                <a:ea typeface="新細明體" panose="02020500000000000000" pitchFamily="18" charset="-120"/>
              </a:rPr>
              <a:t>left</a:t>
            </a:r>
          </a:p>
        </p:txBody>
      </p:sp>
      <p:sp>
        <p:nvSpPr>
          <p:cNvPr id="58375" name="Text Box 7">
            <a:extLst>
              <a:ext uri="{FF2B5EF4-FFF2-40B4-BE49-F238E27FC236}">
                <a16:creationId xmlns:a16="http://schemas.microsoft.com/office/drawing/2014/main" id="{F2B78A5B-160E-624B-93A5-2B4A6C1C9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002" y="854396"/>
            <a:ext cx="6206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800" dirty="0">
                <a:ea typeface="新細明體" panose="02020500000000000000" pitchFamily="18" charset="-120"/>
              </a:rPr>
              <a:t>right</a:t>
            </a:r>
          </a:p>
        </p:txBody>
      </p:sp>
      <p:sp>
        <p:nvSpPr>
          <p:cNvPr id="58377" name="Line 9">
            <a:extLst>
              <a:ext uri="{FF2B5EF4-FFF2-40B4-BE49-F238E27FC236}">
                <a16:creationId xmlns:a16="http://schemas.microsoft.com/office/drawing/2014/main" id="{90C34E12-963C-F247-8C80-F62AD67DE5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34744" y="136007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8378" name="Text Box 10">
            <a:extLst>
              <a:ext uri="{FF2B5EF4-FFF2-40B4-BE49-F238E27FC236}">
                <a16:creationId xmlns:a16="http://schemas.microsoft.com/office/drawing/2014/main" id="{8C60DB6A-6A58-1847-8A88-7CFB5B43E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4544" y="1512478"/>
            <a:ext cx="310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800">
                <a:ea typeface="新細明體" panose="02020500000000000000" pitchFamily="18" charset="-120"/>
              </a:rPr>
              <a:t>Point to the start of sorted chain</a:t>
            </a:r>
          </a:p>
        </p:txBody>
      </p:sp>
      <p:sp>
        <p:nvSpPr>
          <p:cNvPr id="58379" name="Rectangle 11">
            <a:extLst>
              <a:ext uri="{FF2B5EF4-FFF2-40B4-BE49-F238E27FC236}">
                <a16:creationId xmlns:a16="http://schemas.microsoft.com/office/drawing/2014/main" id="{17C7E3A0-713B-A548-AFB6-F829BB544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44" y="5779678"/>
            <a:ext cx="1676400" cy="76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8380" name="Rectangle 12">
            <a:extLst>
              <a:ext uri="{FF2B5EF4-FFF2-40B4-BE49-F238E27FC236}">
                <a16:creationId xmlns:a16="http://schemas.microsoft.com/office/drawing/2014/main" id="{47F8E76F-F546-7248-9EEE-9D6B4D16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2744" y="5779678"/>
            <a:ext cx="19050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8381" name="Text Box 13">
            <a:extLst>
              <a:ext uri="{FF2B5EF4-FFF2-40B4-BE49-F238E27FC236}">
                <a16:creationId xmlns:a16="http://schemas.microsoft.com/office/drawing/2014/main" id="{43C034BB-1056-2348-82CC-C5781010F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123" y="5893978"/>
            <a:ext cx="4924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800" dirty="0">
                <a:ea typeface="新細明體" panose="02020500000000000000" pitchFamily="18" charset="-120"/>
              </a:rPr>
              <a:t>left</a:t>
            </a:r>
          </a:p>
        </p:txBody>
      </p:sp>
      <p:sp>
        <p:nvSpPr>
          <p:cNvPr id="58382" name="Text Box 14">
            <a:extLst>
              <a:ext uri="{FF2B5EF4-FFF2-40B4-BE49-F238E27FC236}">
                <a16:creationId xmlns:a16="http://schemas.microsoft.com/office/drawing/2014/main" id="{77476608-0165-9544-8494-2EE241709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7404" y="5893978"/>
            <a:ext cx="6206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800" dirty="0">
                <a:ea typeface="新細明體" panose="02020500000000000000" pitchFamily="18" charset="-120"/>
              </a:rPr>
              <a:t>right</a:t>
            </a:r>
          </a:p>
        </p:txBody>
      </p:sp>
      <p:sp>
        <p:nvSpPr>
          <p:cNvPr id="58383" name="Text Box 15">
            <a:extLst>
              <a:ext uri="{FF2B5EF4-FFF2-40B4-BE49-F238E27FC236}">
                <a16:creationId xmlns:a16="http://schemas.microsoft.com/office/drawing/2014/main" id="{AF451510-627A-634D-AD60-7E3FFD454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0874" y="5893978"/>
            <a:ext cx="5437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800" dirty="0">
                <a:ea typeface="新細明體" panose="02020500000000000000" pitchFamily="18" charset="-120"/>
              </a:rPr>
              <a:t>mid</a:t>
            </a:r>
          </a:p>
        </p:txBody>
      </p:sp>
      <p:sp>
        <p:nvSpPr>
          <p:cNvPr id="58384" name="Line 16">
            <a:extLst>
              <a:ext uri="{FF2B5EF4-FFF2-40B4-BE49-F238E27FC236}">
                <a16:creationId xmlns:a16="http://schemas.microsoft.com/office/drawing/2014/main" id="{24CAE7E9-6032-F74A-A095-006D8A5262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3578" y="4941168"/>
            <a:ext cx="322238" cy="8385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8385" name="Line 17">
            <a:extLst>
              <a:ext uri="{FF2B5EF4-FFF2-40B4-BE49-F238E27FC236}">
                <a16:creationId xmlns:a16="http://schemas.microsoft.com/office/drawing/2014/main" id="{BB72B01E-40C6-3741-AD56-1763FECFC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944" y="539867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頁尾版面配置區 3">
            <a:extLst>
              <a:ext uri="{FF2B5EF4-FFF2-40B4-BE49-F238E27FC236}">
                <a16:creationId xmlns:a16="http://schemas.microsoft.com/office/drawing/2014/main" id="{54230470-A6A1-8843-B875-1242C3FD3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27" name="投影片編號版面配置區 4">
            <a:extLst>
              <a:ext uri="{FF2B5EF4-FFF2-40B4-BE49-F238E27FC236}">
                <a16:creationId xmlns:a16="http://schemas.microsoft.com/office/drawing/2014/main" id="{8CA33911-8488-3846-831F-8A8C5EEA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58DD-4A7D-B84B-8D88-A553E27708B7}" type="slidenum">
              <a:rPr lang="en-US" altLang="zh-TW"/>
              <a:pPr/>
              <a:t>77</a:t>
            </a:fld>
            <a:endParaRPr lang="en-US" altLang="zh-TW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05328FE6-3328-7043-A609-6EDB06BB1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70" y="-11522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Merge Two </a:t>
            </a:r>
            <a:r>
              <a:rPr lang="en-US" altLang="zh-TW" dirty="0" err="1"/>
              <a:t>Sublists</a:t>
            </a:r>
            <a:r>
              <a:rPr lang="en-US" altLang="zh-TW" dirty="0"/>
              <a:t> Using </a:t>
            </a:r>
            <a:r>
              <a:rPr lang="en-US" altLang="zh-TW" i="1" dirty="0"/>
              <a:t>link</a:t>
            </a:r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10631A3A-2E99-1048-917D-6F4BA4736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1161256"/>
            <a:ext cx="908685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listMerge</a:t>
            </a:r>
            <a:r>
              <a:rPr lang="en-US" altLang="zh-TW" sz="2000" b="1" dirty="0">
                <a:latin typeface="Courier New" panose="02070309020205020404" pitchFamily="49" charset="0"/>
              </a:rPr>
              <a:t>(element a[],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link[],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      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start1,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start2)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last1, last2,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lastResult</a:t>
            </a:r>
            <a:r>
              <a:rPr lang="en-US" altLang="zh-TW" sz="2000" b="1" dirty="0">
                <a:latin typeface="Courier New" panose="02070309020205020404" pitchFamily="49" charset="0"/>
              </a:rPr>
              <a:t> = 0;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zh-TW" sz="20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for (last1 = start1, last2 = start2; last1 &amp;&amp; last2; ) {</a:t>
            </a:r>
          </a:p>
          <a:p>
            <a:pPr>
              <a:lnSpc>
                <a:spcPct val="80000"/>
              </a:lnSpc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if (a[last1] &lt;= a[last2]) 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    /* key in first list is lower, link this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       element to start and change start to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       point to first */</a:t>
            </a:r>
            <a:endParaRPr lang="en-US" altLang="zh-TW" sz="20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link[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lastResult</a:t>
            </a:r>
            <a:r>
              <a:rPr lang="en-US" altLang="zh-TW" sz="2000" b="1" dirty="0">
                <a:latin typeface="Courier New" panose="02070309020205020404" pitchFamily="49" charset="0"/>
              </a:rPr>
              <a:t>] = last1;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lastResult</a:t>
            </a:r>
            <a:r>
              <a:rPr lang="en-US" altLang="zh-TW" sz="2000" b="1" dirty="0">
                <a:latin typeface="Courier New" panose="02070309020205020404" pitchFamily="49" charset="0"/>
              </a:rPr>
              <a:t> = last1;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last1 = link[last1];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73D87A1-A5B7-6A4A-9E86-0D89C905B65D}"/>
              </a:ext>
            </a:extLst>
          </p:cNvPr>
          <p:cNvGrpSpPr/>
          <p:nvPr/>
        </p:nvGrpSpPr>
        <p:grpSpPr>
          <a:xfrm>
            <a:off x="5971477" y="4883446"/>
            <a:ext cx="2528693" cy="1504893"/>
            <a:chOff x="3888677" y="1397404"/>
            <a:chExt cx="2528693" cy="1504893"/>
          </a:xfrm>
        </p:grpSpPr>
        <p:sp>
          <p:nvSpPr>
            <p:cNvPr id="59397" name="Rectangle 5">
              <a:extLst>
                <a:ext uri="{FF2B5EF4-FFF2-40B4-BE49-F238E27FC236}">
                  <a16:creationId xmlns:a16="http://schemas.microsoft.com/office/drawing/2014/main" id="{A3C0DE71-580E-C043-86CE-C9F1FD68D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570" y="1817278"/>
              <a:ext cx="7620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399" name="Rectangle 7">
              <a:extLst>
                <a:ext uri="{FF2B5EF4-FFF2-40B4-BE49-F238E27FC236}">
                  <a16:creationId xmlns:a16="http://schemas.microsoft.com/office/drawing/2014/main" id="{3D8FB6BE-A59C-5944-9599-75D5564C5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570" y="2274478"/>
              <a:ext cx="7620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401" name="Rectangle 9">
              <a:extLst>
                <a:ext uri="{FF2B5EF4-FFF2-40B4-BE49-F238E27FC236}">
                  <a16:creationId xmlns:a16="http://schemas.microsoft.com/office/drawing/2014/main" id="{FCFEB76C-7C9B-AD43-A56C-1A5F71F9B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1170" y="1817278"/>
              <a:ext cx="7620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403" name="Rectangle 11">
              <a:extLst>
                <a:ext uri="{FF2B5EF4-FFF2-40B4-BE49-F238E27FC236}">
                  <a16:creationId xmlns:a16="http://schemas.microsoft.com/office/drawing/2014/main" id="{7DC1A6A6-B23E-444E-8AA9-0FB6E5440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1170" y="2274478"/>
              <a:ext cx="7620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405" name="Line 13">
              <a:extLst>
                <a:ext uri="{FF2B5EF4-FFF2-40B4-BE49-F238E27FC236}">
                  <a16:creationId xmlns:a16="http://schemas.microsoft.com/office/drawing/2014/main" id="{6B40A3AC-8DEF-674D-A16E-3033EC37E9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0170" y="1969678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406" name="Line 14">
              <a:extLst>
                <a:ext uri="{FF2B5EF4-FFF2-40B4-BE49-F238E27FC236}">
                  <a16:creationId xmlns:a16="http://schemas.microsoft.com/office/drawing/2014/main" id="{6E2A8F82-71D3-1B46-8BD7-A77E2A791B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0170" y="2426878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 dirty="0"/>
            </a:p>
          </p:txBody>
        </p:sp>
        <p:sp>
          <p:nvSpPr>
            <p:cNvPr id="59407" name="Line 15">
              <a:extLst>
                <a:ext uri="{FF2B5EF4-FFF2-40B4-BE49-F238E27FC236}">
                  <a16:creationId xmlns:a16="http://schemas.microsoft.com/office/drawing/2014/main" id="{A1FE4AF6-470C-0D4A-A4F2-C9387AD10E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56970" y="1969678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408" name="Line 16">
              <a:extLst>
                <a:ext uri="{FF2B5EF4-FFF2-40B4-BE49-F238E27FC236}">
                  <a16:creationId xmlns:a16="http://schemas.microsoft.com/office/drawing/2014/main" id="{B052CB60-91E2-DF46-B894-1DD51C8550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0770" y="2426878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409" name="Text Box 17">
              <a:extLst>
                <a:ext uri="{FF2B5EF4-FFF2-40B4-BE49-F238E27FC236}">
                  <a16:creationId xmlns:a16="http://schemas.microsoft.com/office/drawing/2014/main" id="{A5DF504B-4478-C742-B3FF-E63F032AC9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5974" y="1397404"/>
              <a:ext cx="112082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800" i="1" dirty="0">
                  <a:cs typeface="Times New Roman" panose="02020603050405020304" pitchFamily="18" charset="0"/>
                </a:rPr>
                <a:t>link</a:t>
              </a:r>
              <a:r>
                <a:rPr lang="en-US" altLang="zh-TW" sz="1800" dirty="0">
                  <a:ea typeface="新細明體" panose="02020500000000000000" pitchFamily="18" charset="-120"/>
                </a:rPr>
                <a:t>[last1]</a:t>
              </a:r>
            </a:p>
          </p:txBody>
        </p:sp>
        <p:sp>
          <p:nvSpPr>
            <p:cNvPr id="59410" name="Text Box 18">
              <a:extLst>
                <a:ext uri="{FF2B5EF4-FFF2-40B4-BE49-F238E27FC236}">
                  <a16:creationId xmlns:a16="http://schemas.microsoft.com/office/drawing/2014/main" id="{2DF4663C-1950-0B44-9520-F71DACD8B3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677" y="2532965"/>
              <a:ext cx="112082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800" i="1" dirty="0">
                  <a:cs typeface="Times New Roman" panose="02020603050405020304" pitchFamily="18" charset="0"/>
                </a:rPr>
                <a:t>link</a:t>
              </a:r>
              <a:r>
                <a:rPr lang="en-US" altLang="zh-TW" sz="1800" dirty="0">
                  <a:ea typeface="新細明體" panose="02020500000000000000" pitchFamily="18" charset="-120"/>
                </a:rPr>
                <a:t>[last2]</a:t>
              </a:r>
            </a:p>
          </p:txBody>
        </p:sp>
        <p:sp>
          <p:nvSpPr>
            <p:cNvPr id="59411" name="Text Box 19">
              <a:extLst>
                <a:ext uri="{FF2B5EF4-FFF2-40B4-BE49-F238E27FC236}">
                  <a16:creationId xmlns:a16="http://schemas.microsoft.com/office/drawing/2014/main" id="{A124B21F-3D4D-5B49-928C-460E5756C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1770" y="1969678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...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6D72B4C1-1ABF-7E4E-9463-3DFF9EC90A14}"/>
              </a:ext>
            </a:extLst>
          </p:cNvPr>
          <p:cNvGrpSpPr/>
          <p:nvPr/>
        </p:nvGrpSpPr>
        <p:grpSpPr>
          <a:xfrm>
            <a:off x="2081808" y="5408964"/>
            <a:ext cx="3936730" cy="709078"/>
            <a:chOff x="539433" y="5674260"/>
            <a:chExt cx="3936730" cy="70907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D0E3804-9F1C-2446-98C0-C6DB2EAEB6BB}"/>
                </a:ext>
              </a:extLst>
            </p:cNvPr>
            <p:cNvSpPr/>
            <p:nvPr/>
          </p:nvSpPr>
          <p:spPr>
            <a:xfrm>
              <a:off x="1781738" y="5696717"/>
              <a:ext cx="1608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800" i="1" dirty="0">
                  <a:cs typeface="Times New Roman" panose="02020603050405020304" pitchFamily="18" charset="0"/>
                </a:rPr>
                <a:t>link</a:t>
              </a:r>
              <a:r>
                <a:rPr lang="en-US" altLang="zh-TW" sz="1800" dirty="0">
                  <a:cs typeface="Times New Roman" panose="02020603050405020304" pitchFamily="18" charset="0"/>
                </a:rPr>
                <a:t>[</a:t>
              </a:r>
              <a:r>
                <a:rPr lang="en-US" altLang="zh-TW" sz="1800" dirty="0" err="1">
                  <a:cs typeface="Times New Roman" panose="02020603050405020304" pitchFamily="18" charset="0"/>
                </a:rPr>
                <a:t>lastResult</a:t>
              </a:r>
              <a:r>
                <a:rPr lang="en-US" altLang="zh-TW" sz="1800" dirty="0">
                  <a:cs typeface="Times New Roman" panose="02020603050405020304" pitchFamily="18" charset="0"/>
                </a:rPr>
                <a:t>]</a:t>
              </a:r>
              <a:endParaRPr lang="zh-TW" altLang="en-US" sz="1800" dirty="0">
                <a:cs typeface="Times New Roman" panose="02020603050405020304" pitchFamily="18" charset="0"/>
              </a:endParaRPr>
            </a:p>
          </p:txBody>
        </p:sp>
        <p:sp>
          <p:nvSpPr>
            <p:cNvPr id="33" name="Line 14">
              <a:extLst>
                <a:ext uri="{FF2B5EF4-FFF2-40B4-BE49-F238E27FC236}">
                  <a16:creationId xmlns:a16="http://schemas.microsoft.com/office/drawing/2014/main" id="{62551202-A747-634C-A950-0834AD6221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1822" y="5674260"/>
              <a:ext cx="1984341" cy="605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7A8F9DFD-01DF-CD4D-9694-D0CCFB9BD8F4}"/>
                </a:ext>
              </a:extLst>
            </p:cNvPr>
            <p:cNvGrpSpPr/>
            <p:nvPr/>
          </p:nvGrpSpPr>
          <p:grpSpPr>
            <a:xfrm>
              <a:off x="539433" y="6154738"/>
              <a:ext cx="2126542" cy="228600"/>
              <a:chOff x="329139" y="6251471"/>
              <a:chExt cx="2126542" cy="228600"/>
            </a:xfrm>
          </p:grpSpPr>
          <p:sp>
            <p:nvSpPr>
              <p:cNvPr id="34" name="Rectangle 20">
                <a:extLst>
                  <a:ext uri="{FF2B5EF4-FFF2-40B4-BE49-F238E27FC236}">
                    <a16:creationId xmlns:a16="http://schemas.microsoft.com/office/drawing/2014/main" id="{967B85A6-E331-BF41-B792-FCAD48B1C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139" y="6251471"/>
                <a:ext cx="762000" cy="2286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6" name="Rectangle 22">
                <a:extLst>
                  <a:ext uri="{FF2B5EF4-FFF2-40B4-BE49-F238E27FC236}">
                    <a16:creationId xmlns:a16="http://schemas.microsoft.com/office/drawing/2014/main" id="{EC287E97-8D0F-AF48-9EDF-61F48133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3681" y="6251471"/>
                <a:ext cx="762000" cy="2286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8" name="Line 24">
                <a:extLst>
                  <a:ext uri="{FF2B5EF4-FFF2-40B4-BE49-F238E27FC236}">
                    <a16:creationId xmlns:a16="http://schemas.microsoft.com/office/drawing/2014/main" id="{CFE23503-9554-0545-9640-BD1B14AFA1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3107" y="6385475"/>
                <a:ext cx="4023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42" name="Line 24">
            <a:extLst>
              <a:ext uri="{FF2B5EF4-FFF2-40B4-BE49-F238E27FC236}">
                <a16:creationId xmlns:a16="http://schemas.microsoft.com/office/drawing/2014/main" id="{0DEC1341-77FB-A948-BA7D-30DF886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6343" y="6023446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102A448-A0BF-3F4C-BA18-1F6D9B60BDBF}"/>
              </a:ext>
            </a:extLst>
          </p:cNvPr>
          <p:cNvSpPr/>
          <p:nvPr/>
        </p:nvSpPr>
        <p:spPr>
          <a:xfrm>
            <a:off x="2886289" y="581937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cs typeface="Times New Roman" panose="02020603050405020304" pitchFamily="18" charset="0"/>
              </a:rPr>
              <a:t>…</a:t>
            </a:r>
            <a:endParaRPr lang="zh-TW" altLang="en-US" sz="18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6C3CF72-482D-C540-B084-95AC51AE6B40}"/>
              </a:ext>
            </a:extLst>
          </p:cNvPr>
          <p:cNvSpPr/>
          <p:nvPr/>
        </p:nvSpPr>
        <p:spPr>
          <a:xfrm>
            <a:off x="1990249" y="5450954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i="1" dirty="0">
                <a:cs typeface="Times New Roman" panose="02020603050405020304" pitchFamily="18" charset="0"/>
              </a:rPr>
              <a:t>link</a:t>
            </a:r>
            <a:r>
              <a:rPr lang="en-US" altLang="zh-TW" sz="1800" dirty="0">
                <a:cs typeface="Times New Roman" panose="02020603050405020304" pitchFamily="18" charset="0"/>
              </a:rPr>
              <a:t>[0]</a:t>
            </a:r>
            <a:endParaRPr lang="zh-TW" altLang="en-US" sz="18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4BA0F68A-324D-1E41-B357-94487508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10889FA2-19E3-A64B-BE72-A789BE525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BA3F-D2B0-954C-BFC8-8E833CDD14C8}" type="slidenum">
              <a:rPr lang="en-US" altLang="zh-TW"/>
              <a:pPr/>
              <a:t>78</a:t>
            </a:fld>
            <a:endParaRPr lang="en-US" altLang="zh-TW"/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6CE4901-1B8E-8B45-8EB3-098B6F4C4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371600"/>
            <a:ext cx="908685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else 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/* key in second list is lower, link this 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 element into the partially sorted list */</a:t>
            </a:r>
            <a:endParaRPr lang="en-US" altLang="zh-TW" sz="2400" b="1" dirty="0">
              <a:latin typeface="Courier New" panose="02070309020205020404" pitchFamily="49" charset="0"/>
            </a:endParaRP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link[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lastResult</a:t>
            </a:r>
            <a:r>
              <a:rPr lang="en-US" altLang="zh-TW" sz="2400" b="1" dirty="0">
                <a:latin typeface="Courier New" panose="02070309020205020404" pitchFamily="49" charset="0"/>
              </a:rPr>
              <a:t>] = last2;</a:t>
            </a:r>
          </a:p>
          <a:p>
            <a:pPr>
              <a:lnSpc>
                <a:spcPct val="70000"/>
              </a:lnSpc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lastResult</a:t>
            </a:r>
            <a:r>
              <a:rPr lang="en-US" altLang="zh-TW" sz="2400" b="1" dirty="0">
                <a:latin typeface="Courier New" panose="02070309020205020404" pitchFamily="49" charset="0"/>
              </a:rPr>
              <a:t> = last2;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last2 = link[last2];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}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}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if (last1==0)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link[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lastResult</a:t>
            </a:r>
            <a:r>
              <a:rPr lang="en-US" altLang="zh-TW" sz="2400" b="1" dirty="0">
                <a:latin typeface="Courier New" panose="02070309020205020404" pitchFamily="49" charset="0"/>
              </a:rPr>
              <a:t>] = last2;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else </a:t>
            </a:r>
          </a:p>
          <a:p>
            <a:pPr>
              <a:lnSpc>
                <a:spcPct val="70000"/>
              </a:lnSpc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link[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lastResult</a:t>
            </a:r>
            <a:r>
              <a:rPr lang="en-US" altLang="zh-TW" sz="2400" b="1" dirty="0">
                <a:latin typeface="Courier New" panose="02070309020205020404" pitchFamily="49" charset="0"/>
              </a:rPr>
              <a:t>] = last1;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return link[0];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0421" name="Text Box 5">
            <a:extLst>
              <a:ext uri="{FF2B5EF4-FFF2-40B4-BE49-F238E27FC236}">
                <a16:creationId xmlns:a16="http://schemas.microsoft.com/office/drawing/2014/main" id="{2BCFED38-461A-2C45-8C46-A8ADAD0AD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0188" y="3860006"/>
            <a:ext cx="32415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Left </a:t>
            </a:r>
            <a:r>
              <a:rPr lang="en-US" altLang="zh-TW" dirty="0" err="1">
                <a:ea typeface="新細明體" panose="02020500000000000000" pitchFamily="18" charset="-120"/>
              </a:rPr>
              <a:t>sublist</a:t>
            </a:r>
            <a:r>
              <a:rPr lang="en-US" altLang="zh-TW" dirty="0">
                <a:ea typeface="新細明體" panose="02020500000000000000" pitchFamily="18" charset="-120"/>
              </a:rPr>
              <a:t> is exhausted</a:t>
            </a:r>
          </a:p>
        </p:txBody>
      </p:sp>
      <p:sp>
        <p:nvSpPr>
          <p:cNvPr id="60422" name="Text Box 6">
            <a:extLst>
              <a:ext uri="{FF2B5EF4-FFF2-40B4-BE49-F238E27FC236}">
                <a16:creationId xmlns:a16="http://schemas.microsoft.com/office/drawing/2014/main" id="{9ACF18D1-5F7C-CE41-B7EE-BC36CE187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5821" y="4551511"/>
            <a:ext cx="34131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Right </a:t>
            </a:r>
            <a:r>
              <a:rPr lang="en-US" altLang="zh-TW" dirty="0" err="1">
                <a:ea typeface="新細明體" panose="02020500000000000000" pitchFamily="18" charset="-120"/>
              </a:rPr>
              <a:t>sublist</a:t>
            </a:r>
            <a:r>
              <a:rPr lang="en-US" altLang="zh-TW" dirty="0">
                <a:ea typeface="新細明體" panose="02020500000000000000" pitchFamily="18" charset="-120"/>
              </a:rPr>
              <a:t> is exhausted</a:t>
            </a:r>
          </a:p>
        </p:txBody>
      </p:sp>
      <p:sp>
        <p:nvSpPr>
          <p:cNvPr id="60423" name="Text Box 7">
            <a:extLst>
              <a:ext uri="{FF2B5EF4-FFF2-40B4-BE49-F238E27FC236}">
                <a16:creationId xmlns:a16="http://schemas.microsoft.com/office/drawing/2014/main" id="{A488EE3F-B6AA-FE4B-A32A-D273F4987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9672" y="5712767"/>
            <a:ext cx="16514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ea typeface="新細明體" panose="02020500000000000000" pitchFamily="18" charset="-120"/>
              </a:rPr>
              <a:t>O(n log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 </a:t>
            </a:r>
            <a:r>
              <a:rPr lang="en-US" altLang="zh-TW" sz="2800" dirty="0">
                <a:ea typeface="新細明體" panose="02020500000000000000" pitchFamily="18" charset="-120"/>
              </a:rPr>
              <a:t>n)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頁尾版面配置區 3">
            <a:extLst>
              <a:ext uri="{FF2B5EF4-FFF2-40B4-BE49-F238E27FC236}">
                <a16:creationId xmlns:a16="http://schemas.microsoft.com/office/drawing/2014/main" id="{1A267213-1D5B-D64E-BF38-03356D3F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35" name="投影片編號版面配置區 4">
            <a:extLst>
              <a:ext uri="{FF2B5EF4-FFF2-40B4-BE49-F238E27FC236}">
                <a16:creationId xmlns:a16="http://schemas.microsoft.com/office/drawing/2014/main" id="{0E1CA65D-4FD0-6D4E-A142-BEC9FAAAD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8D2A-5F01-1F4D-BFE6-B7F7F94CB9D2}" type="slidenum">
              <a:rPr lang="en-US" altLang="zh-TW"/>
              <a:pPr/>
              <a:t>79</a:t>
            </a:fld>
            <a:endParaRPr lang="en-US" altLang="zh-TW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F636FAB5-C2FD-0047-B293-942A298BB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3412" y="-90066"/>
            <a:ext cx="7772400" cy="1143000"/>
          </a:xfrm>
        </p:spPr>
        <p:txBody>
          <a:bodyPr/>
          <a:lstStyle/>
          <a:p>
            <a:pPr algn="ctr"/>
            <a:r>
              <a:rPr lang="en-US" altLang="zh-TW"/>
              <a:t>Nature Merge Sort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7F2CE1A-5719-2246-B4F7-64E1599F11C5}"/>
              </a:ext>
            </a:extLst>
          </p:cNvPr>
          <p:cNvGrpSpPr/>
          <p:nvPr/>
        </p:nvGrpSpPr>
        <p:grpSpPr>
          <a:xfrm>
            <a:off x="960437" y="1815574"/>
            <a:ext cx="7239000" cy="4572000"/>
            <a:chOff x="1295400" y="1600200"/>
            <a:chExt cx="7239000" cy="4572000"/>
          </a:xfrm>
        </p:grpSpPr>
        <p:sp>
          <p:nvSpPr>
            <p:cNvPr id="61444" name="Text Box 4">
              <a:extLst>
                <a:ext uri="{FF2B5EF4-FFF2-40B4-BE49-F238E27FC236}">
                  <a16:creationId xmlns:a16="http://schemas.microsoft.com/office/drawing/2014/main" id="{3DA9229A-348F-CA43-84FB-14C1F80A4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1752600"/>
              <a:ext cx="70421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26      5      77      1      61      11      59      15      48      19</a:t>
              </a:r>
            </a:p>
          </p:txBody>
        </p:sp>
        <p:sp>
          <p:nvSpPr>
            <p:cNvPr id="61445" name="Rectangle 5">
              <a:extLst>
                <a:ext uri="{FF2B5EF4-FFF2-40B4-BE49-F238E27FC236}">
                  <a16:creationId xmlns:a16="http://schemas.microsoft.com/office/drawing/2014/main" id="{20CAA905-7592-2648-A803-855A2CD92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400" y="1676400"/>
              <a:ext cx="685800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446" name="Rectangle 6">
              <a:extLst>
                <a:ext uri="{FF2B5EF4-FFF2-40B4-BE49-F238E27FC236}">
                  <a16:creationId xmlns:a16="http://schemas.microsoft.com/office/drawing/2014/main" id="{23099AB7-4F72-8841-91FD-B71BC4FD5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1676400"/>
              <a:ext cx="1143000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447" name="Rectangle 7">
              <a:extLst>
                <a:ext uri="{FF2B5EF4-FFF2-40B4-BE49-F238E27FC236}">
                  <a16:creationId xmlns:a16="http://schemas.microsoft.com/office/drawing/2014/main" id="{DF120C49-98FC-584B-A0F4-4B6FE0B40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1676400"/>
              <a:ext cx="1219200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448" name="Rectangle 8">
              <a:extLst>
                <a:ext uri="{FF2B5EF4-FFF2-40B4-BE49-F238E27FC236}">
                  <a16:creationId xmlns:a16="http://schemas.microsoft.com/office/drawing/2014/main" id="{7254D492-9324-B541-85DA-736D496C6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1676400"/>
              <a:ext cx="1371600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449" name="Rectangle 9">
              <a:extLst>
                <a:ext uri="{FF2B5EF4-FFF2-40B4-BE49-F238E27FC236}">
                  <a16:creationId xmlns:a16="http://schemas.microsoft.com/office/drawing/2014/main" id="{943126E1-133C-1F4D-9220-FF0B39CBB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1676400"/>
              <a:ext cx="1219200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450" name="Rectangle 10">
              <a:extLst>
                <a:ext uri="{FF2B5EF4-FFF2-40B4-BE49-F238E27FC236}">
                  <a16:creationId xmlns:a16="http://schemas.microsoft.com/office/drawing/2014/main" id="{E254CB7A-B310-934A-AB86-E18898336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4800" y="1600200"/>
              <a:ext cx="609600" cy="685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451" name="Line 11">
              <a:extLst>
                <a:ext uri="{FF2B5EF4-FFF2-40B4-BE49-F238E27FC236}">
                  <a16:creationId xmlns:a16="http://schemas.microsoft.com/office/drawing/2014/main" id="{AD6BAD11-553A-9549-B584-2FBF5D0927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0200" y="2286000"/>
              <a:ext cx="6858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453" name="Line 13">
              <a:extLst>
                <a:ext uri="{FF2B5EF4-FFF2-40B4-BE49-F238E27FC236}">
                  <a16:creationId xmlns:a16="http://schemas.microsoft.com/office/drawing/2014/main" id="{5C3153D7-CA7C-5943-9C0B-23CB46AFDA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000" y="2286000"/>
              <a:ext cx="609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454" name="Text Box 14">
              <a:extLst>
                <a:ext uri="{FF2B5EF4-FFF2-40B4-BE49-F238E27FC236}">
                  <a16:creationId xmlns:a16="http://schemas.microsoft.com/office/drawing/2014/main" id="{0A1FA56C-37EB-5340-9354-3B3C1A6F49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2971800"/>
              <a:ext cx="1250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5  26  77</a:t>
              </a:r>
            </a:p>
          </p:txBody>
        </p:sp>
        <p:sp>
          <p:nvSpPr>
            <p:cNvPr id="61455" name="Rectangle 15">
              <a:extLst>
                <a:ext uri="{FF2B5EF4-FFF2-40B4-BE49-F238E27FC236}">
                  <a16:creationId xmlns:a16="http://schemas.microsoft.com/office/drawing/2014/main" id="{24CB9F0A-9D6C-834B-AC81-12137E537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200" y="2819400"/>
              <a:ext cx="1447800" cy="685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TW" altLang="zh-TW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1457" name="Text Box 17">
              <a:extLst>
                <a:ext uri="{FF2B5EF4-FFF2-40B4-BE49-F238E27FC236}">
                  <a16:creationId xmlns:a16="http://schemas.microsoft.com/office/drawing/2014/main" id="{063D1034-938B-7249-AB97-83CCE9A09D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500" y="2895600"/>
              <a:ext cx="17081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1  11  59  61</a:t>
              </a:r>
            </a:p>
          </p:txBody>
        </p:sp>
        <p:sp>
          <p:nvSpPr>
            <p:cNvPr id="61458" name="Rectangle 18">
              <a:extLst>
                <a:ext uri="{FF2B5EF4-FFF2-40B4-BE49-F238E27FC236}">
                  <a16:creationId xmlns:a16="http://schemas.microsoft.com/office/drawing/2014/main" id="{D8C60275-BB0E-0D4D-826C-DAF7DDE9B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2819400"/>
              <a:ext cx="1828800" cy="685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459" name="Line 19">
              <a:extLst>
                <a:ext uri="{FF2B5EF4-FFF2-40B4-BE49-F238E27FC236}">
                  <a16:creationId xmlns:a16="http://schemas.microsoft.com/office/drawing/2014/main" id="{18598AB0-DA92-5B43-98CB-07D08E044F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000" y="2286000"/>
              <a:ext cx="6858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460" name="Line 20">
              <a:extLst>
                <a:ext uri="{FF2B5EF4-FFF2-40B4-BE49-F238E27FC236}">
                  <a16:creationId xmlns:a16="http://schemas.microsoft.com/office/drawing/2014/main" id="{86FF9E01-4BEC-004E-B246-1E39DE914B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6800" y="2286000"/>
              <a:ext cx="7620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461" name="Text Box 21">
              <a:extLst>
                <a:ext uri="{FF2B5EF4-FFF2-40B4-BE49-F238E27FC236}">
                  <a16:creationId xmlns:a16="http://schemas.microsoft.com/office/drawing/2014/main" id="{D192A545-B996-6D4E-90AB-611EA0771B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2895600"/>
              <a:ext cx="1250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15 19 48</a:t>
              </a:r>
            </a:p>
          </p:txBody>
        </p:sp>
        <p:sp>
          <p:nvSpPr>
            <p:cNvPr id="61462" name="Rectangle 22">
              <a:extLst>
                <a:ext uri="{FF2B5EF4-FFF2-40B4-BE49-F238E27FC236}">
                  <a16:creationId xmlns:a16="http://schemas.microsoft.com/office/drawing/2014/main" id="{22C98C10-5E94-2D4F-97A1-4C413E286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5600" y="2819400"/>
              <a:ext cx="1676400" cy="685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463" name="Line 23">
              <a:extLst>
                <a:ext uri="{FF2B5EF4-FFF2-40B4-BE49-F238E27FC236}">
                  <a16:creationId xmlns:a16="http://schemas.microsoft.com/office/drawing/2014/main" id="{0C69462D-0AC4-2145-A28F-3FA5005826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2286000"/>
              <a:ext cx="3810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464" name="Line 24">
              <a:extLst>
                <a:ext uri="{FF2B5EF4-FFF2-40B4-BE49-F238E27FC236}">
                  <a16:creationId xmlns:a16="http://schemas.microsoft.com/office/drawing/2014/main" id="{CB66E88F-E1EE-4C45-B9E3-6F8A3FA39E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20000" y="2286000"/>
              <a:ext cx="5334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465" name="Text Box 25">
              <a:extLst>
                <a:ext uri="{FF2B5EF4-FFF2-40B4-BE49-F238E27FC236}">
                  <a16:creationId xmlns:a16="http://schemas.microsoft.com/office/drawing/2014/main" id="{BE5FD684-1EA9-6042-8D60-006B8D51E1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600" y="4191000"/>
              <a:ext cx="28511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1 5  11  26  59  61  77</a:t>
              </a:r>
            </a:p>
          </p:txBody>
        </p:sp>
        <p:sp>
          <p:nvSpPr>
            <p:cNvPr id="61466" name="Rectangle 26">
              <a:extLst>
                <a:ext uri="{FF2B5EF4-FFF2-40B4-BE49-F238E27FC236}">
                  <a16:creationId xmlns:a16="http://schemas.microsoft.com/office/drawing/2014/main" id="{9A801CB8-3C28-E44E-9AEE-666A43F9E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4114800"/>
              <a:ext cx="3124200" cy="685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467" name="Line 27">
              <a:extLst>
                <a:ext uri="{FF2B5EF4-FFF2-40B4-BE49-F238E27FC236}">
                  <a16:creationId xmlns:a16="http://schemas.microsoft.com/office/drawing/2014/main" id="{EBD2497D-87AF-904A-8FFA-B040BF0B03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8400" y="3505200"/>
              <a:ext cx="10668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468" name="Line 28">
              <a:extLst>
                <a:ext uri="{FF2B5EF4-FFF2-40B4-BE49-F238E27FC236}">
                  <a16:creationId xmlns:a16="http://schemas.microsoft.com/office/drawing/2014/main" id="{023D3638-0783-3346-9DEE-BC54F3FB3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5200" y="3505200"/>
              <a:ext cx="11430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470" name="Text Box 30">
              <a:extLst>
                <a:ext uri="{FF2B5EF4-FFF2-40B4-BE49-F238E27FC236}">
                  <a16:creationId xmlns:a16="http://schemas.microsoft.com/office/drawing/2014/main" id="{FE997A8B-2FEF-FA47-9796-C27875D5E1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4114800"/>
              <a:ext cx="1250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15 19 48</a:t>
              </a:r>
            </a:p>
          </p:txBody>
        </p:sp>
        <p:sp>
          <p:nvSpPr>
            <p:cNvPr id="61471" name="Rectangle 31">
              <a:extLst>
                <a:ext uri="{FF2B5EF4-FFF2-40B4-BE49-F238E27FC236}">
                  <a16:creationId xmlns:a16="http://schemas.microsoft.com/office/drawing/2014/main" id="{E07D1948-FFBA-5846-B5B8-79A4FF7DC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5600" y="4038600"/>
              <a:ext cx="1676400" cy="685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472" name="Line 32">
              <a:extLst>
                <a:ext uri="{FF2B5EF4-FFF2-40B4-BE49-F238E27FC236}">
                  <a16:creationId xmlns:a16="http://schemas.microsoft.com/office/drawing/2014/main" id="{4451F770-D649-B244-92AE-6C56338EE2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5052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473" name="Text Box 33">
              <a:extLst>
                <a:ext uri="{FF2B5EF4-FFF2-40B4-BE49-F238E27FC236}">
                  <a16:creationId xmlns:a16="http://schemas.microsoft.com/office/drawing/2014/main" id="{A9110FDF-03DC-B84E-80C4-BD19D974C2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5925" y="5527675"/>
              <a:ext cx="429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1  5  11  15  19  26  48  59  61  77</a:t>
              </a:r>
            </a:p>
          </p:txBody>
        </p:sp>
        <p:sp>
          <p:nvSpPr>
            <p:cNvPr id="61474" name="Rectangle 34">
              <a:extLst>
                <a:ext uri="{FF2B5EF4-FFF2-40B4-BE49-F238E27FC236}">
                  <a16:creationId xmlns:a16="http://schemas.microsoft.com/office/drawing/2014/main" id="{88E5D3B5-EB68-E84B-8579-268022200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5410200"/>
              <a:ext cx="4572000" cy="762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475" name="Line 35">
              <a:extLst>
                <a:ext uri="{FF2B5EF4-FFF2-40B4-BE49-F238E27FC236}">
                  <a16:creationId xmlns:a16="http://schemas.microsoft.com/office/drawing/2014/main" id="{7F29F30F-124C-664D-B49E-D5239B05DB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600" y="4800600"/>
              <a:ext cx="17526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476" name="Line 36">
              <a:extLst>
                <a:ext uri="{FF2B5EF4-FFF2-40B4-BE49-F238E27FC236}">
                  <a16:creationId xmlns:a16="http://schemas.microsoft.com/office/drawing/2014/main" id="{721427AA-7093-6447-9CFB-37D62BDD8E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53000" y="4724400"/>
              <a:ext cx="25908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6" name="Text Box 5">
            <a:extLst>
              <a:ext uri="{FF2B5EF4-FFF2-40B4-BE49-F238E27FC236}">
                <a16:creationId xmlns:a16="http://schemas.microsoft.com/office/drawing/2014/main" id="{BC259429-C863-B044-BE29-0B3EBBD24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176" y="904136"/>
            <a:ext cx="69825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The initial pass over the data determines the </a:t>
            </a:r>
            <a:r>
              <a:rPr lang="en-US" altLang="zh-TW" dirty="0" err="1">
                <a:solidFill>
                  <a:schemeClr val="tx1"/>
                </a:solidFill>
                <a:ea typeface="新細明體" panose="02020500000000000000" pitchFamily="18" charset="-120"/>
              </a:rPr>
              <a:t>sublists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of records that are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in order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85A63261-FCF6-F047-BCFA-9DCCE941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835F7EA-44C0-B84E-AB32-ACE2F7FF6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74E11-F1E9-CD4A-B8F9-3ED5589AF58C}" type="slidenum">
              <a:rPr lang="en-US" altLang="zh-TW"/>
              <a:pPr/>
              <a:t>8</a:t>
            </a:fld>
            <a:endParaRPr lang="en-US" altLang="zh-TW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58D77A18-5655-6A43-A4E8-BD0BB62E17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32088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List Verification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0A1FFECD-D221-424C-8516-E71314AA64F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110912"/>
            <a:ext cx="7772400" cy="1981200"/>
          </a:xfrm>
        </p:spPr>
        <p:txBody>
          <a:bodyPr/>
          <a:lstStyle/>
          <a:p>
            <a:r>
              <a:rPr lang="en-US" altLang="zh-TW" dirty="0"/>
              <a:t>Compare two lists to verify that they are identical or identify the discrepancies</a:t>
            </a:r>
          </a:p>
          <a:p>
            <a:r>
              <a:rPr lang="en-US" altLang="zh-TW" dirty="0"/>
              <a:t>Example 1:</a:t>
            </a:r>
          </a:p>
          <a:p>
            <a:pPr lvl="1"/>
            <a:r>
              <a:rPr lang="en-US" altLang="zh-TW" dirty="0"/>
              <a:t>UnsortedList</a:t>
            </a:r>
            <a:r>
              <a:rPr lang="en-US" altLang="zh-TW" baseline="-25000" dirty="0"/>
              <a:t>1</a:t>
            </a:r>
            <a:r>
              <a:rPr lang="en-US" altLang="zh-TW" dirty="0"/>
              <a:t>: 5, 3, 11, 9, 1, 7</a:t>
            </a:r>
          </a:p>
          <a:p>
            <a:pPr lvl="1"/>
            <a:r>
              <a:rPr lang="en-US" altLang="zh-TW" dirty="0"/>
              <a:t>UnsortedList</a:t>
            </a:r>
            <a:r>
              <a:rPr lang="en-US" altLang="zh-TW" baseline="-25000" dirty="0"/>
              <a:t>2</a:t>
            </a:r>
            <a:r>
              <a:rPr lang="en-US" altLang="zh-TW" dirty="0"/>
              <a:t>: 7, 5, 11, 2, 3</a:t>
            </a:r>
          </a:p>
          <a:p>
            <a:r>
              <a:rPr lang="en-US" altLang="zh-TW" dirty="0"/>
              <a:t>Example 2:</a:t>
            </a:r>
          </a:p>
          <a:p>
            <a:pPr lvl="1"/>
            <a:r>
              <a:rPr lang="en-US" altLang="zh-TW" dirty="0"/>
              <a:t>OrderedList</a:t>
            </a:r>
            <a:r>
              <a:rPr lang="en-US" altLang="zh-TW" baseline="-25000" dirty="0"/>
              <a:t>1</a:t>
            </a:r>
            <a:r>
              <a:rPr lang="en-US" altLang="zh-TW" dirty="0"/>
              <a:t>: 1, 3, 5, 7, 9, 11</a:t>
            </a:r>
          </a:p>
          <a:p>
            <a:pPr lvl="1"/>
            <a:r>
              <a:rPr lang="en-US" altLang="zh-TW" dirty="0"/>
              <a:t>OrderedList</a:t>
            </a:r>
            <a:r>
              <a:rPr lang="en-US" altLang="zh-TW" baseline="-25000" dirty="0"/>
              <a:t>2</a:t>
            </a:r>
            <a:r>
              <a:rPr lang="en-US" altLang="zh-TW" dirty="0"/>
              <a:t>: 2, 3, 5, 7, 11</a:t>
            </a:r>
          </a:p>
        </p:txBody>
      </p:sp>
    </p:spTree>
    <p:extLst>
      <p:ext uri="{BB962C8B-B14F-4D97-AF65-F5344CB8AC3E}">
        <p14:creationId xmlns:p14="http://schemas.microsoft.com/office/powerpoint/2010/main" val="9940248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9866AB-08B2-424F-8277-BED8E5CA7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20BD676-94D9-2F46-841F-CC7A40877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4E884B-B1D7-3F47-A79E-D47673C3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108-B02E-CE40-89EA-BB6361139B71}" type="slidenum">
              <a:rPr lang="en-US" altLang="zh-TW" smtClean="0"/>
              <a:pPr/>
              <a:t>80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515466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81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2576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Heap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68660" y="1412776"/>
                <a:ext cx="8206680" cy="3672408"/>
              </a:xfrm>
            </p:spPr>
            <p:txBody>
              <a:bodyPr/>
              <a:lstStyle/>
              <a:p>
                <a:r>
                  <a:rPr lang="en-US" altLang="zh-TW" dirty="0"/>
                  <a:t>Structure property: complete binary tree</a:t>
                </a:r>
              </a:p>
              <a:p>
                <a:pPr lvl="1"/>
                <a:r>
                  <a:rPr lang="en-US" altLang="zh-TW" dirty="0"/>
                  <a:t>Complete binary tree: height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⌈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Array implementation of heap</a:t>
                </a:r>
              </a:p>
              <a:p>
                <a:r>
                  <a:rPr lang="en-US" altLang="zh-TW" dirty="0"/>
                  <a:t>Order property (min heap):</a:t>
                </a:r>
              </a:p>
              <a:p>
                <a:pPr lvl="1"/>
                <a:r>
                  <a:rPr lang="en-US" altLang="zh-TW" dirty="0"/>
                  <a:t>For each node </a:t>
                </a:r>
                <a:r>
                  <a:rPr lang="en-US" altLang="zh-TW" i="1" dirty="0"/>
                  <a:t>v</a:t>
                </a:r>
                <a:r>
                  <a:rPr lang="en-US" altLang="zh-TW" dirty="0"/>
                  <a:t>, the key in the parent of </a:t>
                </a:r>
                <a:r>
                  <a:rPr lang="en-US" altLang="zh-TW" i="1" dirty="0"/>
                  <a:t>v</a:t>
                </a:r>
                <a:r>
                  <a:rPr lang="en-US" altLang="zh-TW" dirty="0"/>
                  <a:t> is smaller than or equal to the key in </a:t>
                </a:r>
                <a:r>
                  <a:rPr lang="en-US" altLang="zh-TW" i="1" dirty="0"/>
                  <a:t>v</a:t>
                </a:r>
              </a:p>
            </p:txBody>
          </p:sp>
        </mc:Choice>
        <mc:Fallback xmlns="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68660" y="1412776"/>
                <a:ext cx="8206680" cy="3672408"/>
              </a:xfrm>
              <a:blipFill>
                <a:blip r:embed="rId2"/>
                <a:stretch>
                  <a:fillRect l="-618" t="-17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CAFDCD4A-9257-884A-B89E-D731F956B678}"/>
              </a:ext>
            </a:extLst>
          </p:cNvPr>
          <p:cNvGrpSpPr/>
          <p:nvPr/>
        </p:nvGrpSpPr>
        <p:grpSpPr>
          <a:xfrm>
            <a:off x="395536" y="4522137"/>
            <a:ext cx="1973262" cy="2170457"/>
            <a:chOff x="5332785" y="3082380"/>
            <a:chExt cx="1973262" cy="2170457"/>
          </a:xfrm>
        </p:grpSpPr>
        <p:sp>
          <p:nvSpPr>
            <p:cNvPr id="23" name="Oval 1043">
              <a:extLst>
                <a:ext uri="{FF2B5EF4-FFF2-40B4-BE49-F238E27FC236}">
                  <a16:creationId xmlns:a16="http://schemas.microsoft.com/office/drawing/2014/main" id="{E1B86B2E-12DC-6E49-AE9F-06811F9E0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4172" y="3082380"/>
              <a:ext cx="392113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2</a:t>
              </a:r>
            </a:p>
          </p:txBody>
        </p:sp>
        <p:sp>
          <p:nvSpPr>
            <p:cNvPr id="24" name="Oval 1044">
              <a:extLst>
                <a:ext uri="{FF2B5EF4-FFF2-40B4-BE49-F238E27FC236}">
                  <a16:creationId xmlns:a16="http://schemas.microsoft.com/office/drawing/2014/main" id="{6404F6BF-6C90-2D42-A901-E377F5E63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2985" y="3899942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5" name="Oval 1045">
              <a:extLst>
                <a:ext uri="{FF2B5EF4-FFF2-40B4-BE49-F238E27FC236}">
                  <a16:creationId xmlns:a16="http://schemas.microsoft.com/office/drawing/2014/main" id="{CD124242-0C63-824B-BA07-6E402E38B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3935" y="3866605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6" name="Oval 1046">
              <a:extLst>
                <a:ext uri="{FF2B5EF4-FFF2-40B4-BE49-F238E27FC236}">
                  <a16:creationId xmlns:a16="http://schemas.microsoft.com/office/drawing/2014/main" id="{A0CA1B12-C6F0-E346-93E7-1D1A2DEFC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0410" y="4784180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" name="Line 1047">
              <a:extLst>
                <a:ext uri="{FF2B5EF4-FFF2-40B4-BE49-F238E27FC236}">
                  <a16:creationId xmlns:a16="http://schemas.microsoft.com/office/drawing/2014/main" id="{F25107DC-4F0B-744C-B396-5F20E632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74122" y="3469730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" name="Line 1048">
              <a:extLst>
                <a:ext uri="{FF2B5EF4-FFF2-40B4-BE49-F238E27FC236}">
                  <a16:creationId xmlns:a16="http://schemas.microsoft.com/office/drawing/2014/main" id="{625E8C3B-6149-664F-86DB-04E75F655C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78847" y="4269830"/>
              <a:ext cx="130175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Rectangle 1049">
              <a:extLst>
                <a:ext uri="{FF2B5EF4-FFF2-40B4-BE49-F238E27FC236}">
                  <a16:creationId xmlns:a16="http://schemas.microsoft.com/office/drawing/2014/main" id="{D322A9EE-50A0-684C-B3BC-7F6A356E8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9022" y="3882480"/>
              <a:ext cx="339837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7</a:t>
              </a:r>
            </a:p>
          </p:txBody>
        </p:sp>
        <p:sp>
          <p:nvSpPr>
            <p:cNvPr id="30" name="Rectangle 1050">
              <a:extLst>
                <a:ext uri="{FF2B5EF4-FFF2-40B4-BE49-F238E27FC236}">
                  <a16:creationId xmlns:a16="http://schemas.microsoft.com/office/drawing/2014/main" id="{294797E9-1210-5148-8D7D-B090CB03A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0072" y="3834283"/>
              <a:ext cx="339837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4</a:t>
              </a:r>
            </a:p>
          </p:txBody>
        </p:sp>
        <p:sp>
          <p:nvSpPr>
            <p:cNvPr id="31" name="Rectangle 1051">
              <a:extLst>
                <a:ext uri="{FF2B5EF4-FFF2-40B4-BE49-F238E27FC236}">
                  <a16:creationId xmlns:a16="http://schemas.microsoft.com/office/drawing/2014/main" id="{DE954A46-9D9A-D848-9CF2-B1DEACB5B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785" y="4790530"/>
              <a:ext cx="493725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10</a:t>
              </a:r>
            </a:p>
          </p:txBody>
        </p:sp>
        <p:sp>
          <p:nvSpPr>
            <p:cNvPr id="32" name="Oval 1052">
              <a:extLst>
                <a:ext uri="{FF2B5EF4-FFF2-40B4-BE49-F238E27FC236}">
                  <a16:creationId xmlns:a16="http://schemas.microsoft.com/office/drawing/2014/main" id="{40B21A3A-28E6-6143-B5BB-FFA694A31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5722" y="4798467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" name="Rectangle 1053">
              <a:extLst>
                <a:ext uri="{FF2B5EF4-FFF2-40B4-BE49-F238E27FC236}">
                  <a16:creationId xmlns:a16="http://schemas.microsoft.com/office/drawing/2014/main" id="{C4D985DB-B45B-AA42-933D-EE13DD89E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1060" y="4787355"/>
              <a:ext cx="339837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8</a:t>
              </a:r>
            </a:p>
          </p:txBody>
        </p:sp>
        <p:sp>
          <p:nvSpPr>
            <p:cNvPr id="34" name="Line 1054">
              <a:extLst>
                <a:ext uri="{FF2B5EF4-FFF2-40B4-BE49-F238E27FC236}">
                  <a16:creationId xmlns:a16="http://schemas.microsoft.com/office/drawing/2014/main" id="{9D46AEE5-5B5B-4242-97EB-B7CD07EC30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0172" y="4260305"/>
              <a:ext cx="166688" cy="534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5" name="Line 1055">
              <a:extLst>
                <a:ext uri="{FF2B5EF4-FFF2-40B4-BE49-F238E27FC236}">
                  <a16:creationId xmlns:a16="http://schemas.microsoft.com/office/drawing/2014/main" id="{E309E0AC-0693-4C41-815A-AB5A1E76F8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90085" y="3460205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" name="Oval 1056">
              <a:extLst>
                <a:ext uri="{FF2B5EF4-FFF2-40B4-BE49-F238E27FC236}">
                  <a16:creationId xmlns:a16="http://schemas.microsoft.com/office/drawing/2014/main" id="{D7B64A0F-43ED-9B49-9349-3EBBC7640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0885" y="4771480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6</a:t>
              </a:r>
            </a:p>
          </p:txBody>
        </p:sp>
        <p:sp>
          <p:nvSpPr>
            <p:cNvPr id="37" name="Line 1057">
              <a:extLst>
                <a:ext uri="{FF2B5EF4-FFF2-40B4-BE49-F238E27FC236}">
                  <a16:creationId xmlns:a16="http://schemas.microsoft.com/office/drawing/2014/main" id="{7BB2C396-37D7-624C-8339-5ADD19733B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40910" y="4258717"/>
              <a:ext cx="179387" cy="523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6CA8682-F57A-1547-86FF-1D3E83AE0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641413"/>
              </p:ext>
            </p:extLst>
          </p:nvPr>
        </p:nvGraphicFramePr>
        <p:xfrm>
          <a:off x="2853458" y="5360972"/>
          <a:ext cx="6095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398077777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73095636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80442078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34557537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97860992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94435836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21407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-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2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7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4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10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8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6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931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013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82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2576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Heap Sort</a:t>
            </a:r>
          </a:p>
        </p:txBody>
      </p:sp>
      <p:sp>
        <p:nvSpPr>
          <p:cNvPr id="34819" name="Rectangle 1027">
            <a:extLst>
              <a:ext uri="{FF2B5EF4-FFF2-40B4-BE49-F238E27FC236}">
                <a16:creationId xmlns:a16="http://schemas.microsoft.com/office/drawing/2014/main" id="{05DA6F4D-AA0D-7642-B947-FDDE886C53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8660" y="1412776"/>
            <a:ext cx="8206680" cy="3672408"/>
          </a:xfrm>
        </p:spPr>
        <p:txBody>
          <a:bodyPr/>
          <a:lstStyle/>
          <a:p>
            <a:r>
              <a:rPr lang="en-US" altLang="zh-TW" dirty="0"/>
              <a:t>Naïve Algorithm (non-decreasing order)</a:t>
            </a:r>
            <a:endParaRPr lang="en-US" altLang="zh-TW" i="1" dirty="0"/>
          </a:p>
          <a:p>
            <a:pPr lvl="1"/>
            <a:r>
              <a:rPr lang="en-US" altLang="zh-TW" dirty="0"/>
              <a:t>Step 1: build min heap</a:t>
            </a:r>
          </a:p>
          <a:p>
            <a:pPr lvl="1"/>
            <a:r>
              <a:rPr lang="en-US" altLang="zh-TW" dirty="0"/>
              <a:t>Step 2: for (</a:t>
            </a:r>
            <a:r>
              <a:rPr lang="en-US" altLang="zh-TW" dirty="0" err="1"/>
              <a:t>i</a:t>
            </a:r>
            <a:r>
              <a:rPr lang="en-US" altLang="zh-TW" dirty="0"/>
              <a:t> = 0; </a:t>
            </a:r>
            <a:r>
              <a:rPr lang="en-US" altLang="zh-TW" dirty="0" err="1"/>
              <a:t>i</a:t>
            </a:r>
            <a:r>
              <a:rPr lang="en-US" altLang="zh-TW" dirty="0"/>
              <a:t> &lt; n; </a:t>
            </a:r>
            <a:r>
              <a:rPr lang="en-US" altLang="zh-TW" dirty="0" err="1"/>
              <a:t>i</a:t>
            </a:r>
            <a:r>
              <a:rPr lang="en-US" altLang="zh-TW" dirty="0"/>
              <a:t>++)</a:t>
            </a:r>
            <a:br>
              <a:rPr lang="en-US" altLang="zh-TW" dirty="0"/>
            </a:br>
            <a:r>
              <a:rPr lang="en-US" altLang="zh-TW" dirty="0"/>
              <a:t>               pop();</a:t>
            </a:r>
          </a:p>
          <a:p>
            <a:r>
              <a:rPr lang="en-US" altLang="zh-TW" dirty="0"/>
              <a:t>Drawback: additional space O(n) for heap</a:t>
            </a: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D5317F2D-B152-B745-8ED1-7ABABD771C0B}"/>
              </a:ext>
            </a:extLst>
          </p:cNvPr>
          <p:cNvGrpSpPr/>
          <p:nvPr/>
        </p:nvGrpSpPr>
        <p:grpSpPr>
          <a:xfrm>
            <a:off x="395536" y="4522137"/>
            <a:ext cx="1973262" cy="2170457"/>
            <a:chOff x="5332785" y="3082380"/>
            <a:chExt cx="1973262" cy="2170457"/>
          </a:xfrm>
        </p:grpSpPr>
        <p:sp>
          <p:nvSpPr>
            <p:cNvPr id="55" name="Oval 1043">
              <a:extLst>
                <a:ext uri="{FF2B5EF4-FFF2-40B4-BE49-F238E27FC236}">
                  <a16:creationId xmlns:a16="http://schemas.microsoft.com/office/drawing/2014/main" id="{AE5F708B-487A-1242-9445-F88C58270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4172" y="3082380"/>
              <a:ext cx="392113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2</a:t>
              </a:r>
            </a:p>
          </p:txBody>
        </p:sp>
        <p:sp>
          <p:nvSpPr>
            <p:cNvPr id="56" name="Oval 1044">
              <a:extLst>
                <a:ext uri="{FF2B5EF4-FFF2-40B4-BE49-F238E27FC236}">
                  <a16:creationId xmlns:a16="http://schemas.microsoft.com/office/drawing/2014/main" id="{D371B385-FE26-6641-80A0-90DEBB6A2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2985" y="3899942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7" name="Oval 1045">
              <a:extLst>
                <a:ext uri="{FF2B5EF4-FFF2-40B4-BE49-F238E27FC236}">
                  <a16:creationId xmlns:a16="http://schemas.microsoft.com/office/drawing/2014/main" id="{1537AD9F-421C-494E-85A1-9531F2AB9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3935" y="3866605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8" name="Oval 1046">
              <a:extLst>
                <a:ext uri="{FF2B5EF4-FFF2-40B4-BE49-F238E27FC236}">
                  <a16:creationId xmlns:a16="http://schemas.microsoft.com/office/drawing/2014/main" id="{1F6E6FF8-15B3-094B-87AE-97C91A10F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0410" y="4784180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9" name="Line 1047">
              <a:extLst>
                <a:ext uri="{FF2B5EF4-FFF2-40B4-BE49-F238E27FC236}">
                  <a16:creationId xmlns:a16="http://schemas.microsoft.com/office/drawing/2014/main" id="{05753342-DEC9-D34B-9D76-8AF283272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74122" y="3469730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" name="Line 1048">
              <a:extLst>
                <a:ext uri="{FF2B5EF4-FFF2-40B4-BE49-F238E27FC236}">
                  <a16:creationId xmlns:a16="http://schemas.microsoft.com/office/drawing/2014/main" id="{CE46DEF0-6971-284D-A573-259ED0FC63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78847" y="4269830"/>
              <a:ext cx="130175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" name="Rectangle 1049">
              <a:extLst>
                <a:ext uri="{FF2B5EF4-FFF2-40B4-BE49-F238E27FC236}">
                  <a16:creationId xmlns:a16="http://schemas.microsoft.com/office/drawing/2014/main" id="{D1F053D7-F5C8-954F-A601-2444BA1AF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9022" y="3882480"/>
              <a:ext cx="339837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7</a:t>
              </a:r>
            </a:p>
          </p:txBody>
        </p:sp>
        <p:sp>
          <p:nvSpPr>
            <p:cNvPr id="62" name="Rectangle 1050">
              <a:extLst>
                <a:ext uri="{FF2B5EF4-FFF2-40B4-BE49-F238E27FC236}">
                  <a16:creationId xmlns:a16="http://schemas.microsoft.com/office/drawing/2014/main" id="{7F249424-73A2-0B44-B089-A4020AF5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0072" y="3834283"/>
              <a:ext cx="339837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4</a:t>
              </a:r>
            </a:p>
          </p:txBody>
        </p:sp>
        <p:sp>
          <p:nvSpPr>
            <p:cNvPr id="63" name="Rectangle 1051">
              <a:extLst>
                <a:ext uri="{FF2B5EF4-FFF2-40B4-BE49-F238E27FC236}">
                  <a16:creationId xmlns:a16="http://schemas.microsoft.com/office/drawing/2014/main" id="{82E5AB1E-0765-634F-8C90-4B752A866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785" y="4790530"/>
              <a:ext cx="493725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10</a:t>
              </a:r>
            </a:p>
          </p:txBody>
        </p:sp>
        <p:sp>
          <p:nvSpPr>
            <p:cNvPr id="64" name="Oval 1052">
              <a:extLst>
                <a:ext uri="{FF2B5EF4-FFF2-40B4-BE49-F238E27FC236}">
                  <a16:creationId xmlns:a16="http://schemas.microsoft.com/office/drawing/2014/main" id="{31E6224A-5DE9-5A40-824D-59CC31CBF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5722" y="4798467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65" name="Rectangle 1053">
              <a:extLst>
                <a:ext uri="{FF2B5EF4-FFF2-40B4-BE49-F238E27FC236}">
                  <a16:creationId xmlns:a16="http://schemas.microsoft.com/office/drawing/2014/main" id="{5E71A3DA-79E9-6B47-9774-2C504FB5A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1060" y="4787355"/>
              <a:ext cx="339837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8</a:t>
              </a:r>
            </a:p>
          </p:txBody>
        </p:sp>
        <p:sp>
          <p:nvSpPr>
            <p:cNvPr id="66" name="Line 1054">
              <a:extLst>
                <a:ext uri="{FF2B5EF4-FFF2-40B4-BE49-F238E27FC236}">
                  <a16:creationId xmlns:a16="http://schemas.microsoft.com/office/drawing/2014/main" id="{AA8AB421-DD91-4D42-8FAA-7DF8DF07E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0172" y="4260305"/>
              <a:ext cx="166688" cy="534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" name="Line 1055">
              <a:extLst>
                <a:ext uri="{FF2B5EF4-FFF2-40B4-BE49-F238E27FC236}">
                  <a16:creationId xmlns:a16="http://schemas.microsoft.com/office/drawing/2014/main" id="{5107357B-45B4-A342-8E59-6B10AB93ED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90085" y="3460205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" name="Oval 1056">
              <a:extLst>
                <a:ext uri="{FF2B5EF4-FFF2-40B4-BE49-F238E27FC236}">
                  <a16:creationId xmlns:a16="http://schemas.microsoft.com/office/drawing/2014/main" id="{91D4C03D-72B1-1C41-BB10-DBAC0251D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0885" y="4771480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6</a:t>
              </a:r>
            </a:p>
          </p:txBody>
        </p:sp>
        <p:sp>
          <p:nvSpPr>
            <p:cNvPr id="69" name="Line 1057">
              <a:extLst>
                <a:ext uri="{FF2B5EF4-FFF2-40B4-BE49-F238E27FC236}">
                  <a16:creationId xmlns:a16="http://schemas.microsoft.com/office/drawing/2014/main" id="{F9A842FE-8AD6-974B-A24E-834C09FB52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40910" y="4258717"/>
              <a:ext cx="179387" cy="523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aphicFrame>
        <p:nvGraphicFramePr>
          <p:cNvPr id="70" name="表格 69">
            <a:extLst>
              <a:ext uri="{FF2B5EF4-FFF2-40B4-BE49-F238E27FC236}">
                <a16:creationId xmlns:a16="http://schemas.microsoft.com/office/drawing/2014/main" id="{583B8991-8197-644C-A41A-6AC42B8CC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762509"/>
              </p:ext>
            </p:extLst>
          </p:nvPr>
        </p:nvGraphicFramePr>
        <p:xfrm>
          <a:off x="2853458" y="5360972"/>
          <a:ext cx="6095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398077777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73095636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80442078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34557537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97860992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94435836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21407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-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2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7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4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10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8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6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931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90716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83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2576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Heap Sort</a:t>
            </a:r>
          </a:p>
        </p:txBody>
      </p:sp>
      <p:sp>
        <p:nvSpPr>
          <p:cNvPr id="34819" name="Rectangle 1027">
            <a:extLst>
              <a:ext uri="{FF2B5EF4-FFF2-40B4-BE49-F238E27FC236}">
                <a16:creationId xmlns:a16="http://schemas.microsoft.com/office/drawing/2014/main" id="{05DA6F4D-AA0D-7642-B947-FDDE886C53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8660" y="1412776"/>
            <a:ext cx="8206680" cy="3672408"/>
          </a:xfrm>
        </p:spPr>
        <p:txBody>
          <a:bodyPr/>
          <a:lstStyle/>
          <a:p>
            <a:r>
              <a:rPr lang="en-US" altLang="zh-TW" dirty="0"/>
              <a:t>Improved Algorithm (non-decreasing order)</a:t>
            </a:r>
            <a:endParaRPr lang="en-US" altLang="zh-TW" i="1" dirty="0"/>
          </a:p>
          <a:p>
            <a:pPr lvl="1"/>
            <a:r>
              <a:rPr lang="en-US" altLang="zh-TW" dirty="0"/>
              <a:t>Step 1: build </a:t>
            </a:r>
            <a:r>
              <a:rPr lang="en-US" altLang="zh-TW" dirty="0">
                <a:solidFill>
                  <a:srgbClr val="C00000"/>
                </a:solidFill>
              </a:rPr>
              <a:t>max</a:t>
            </a:r>
            <a:r>
              <a:rPr lang="en-US" altLang="zh-TW" dirty="0"/>
              <a:t> heap</a:t>
            </a:r>
          </a:p>
          <a:p>
            <a:pPr lvl="1"/>
            <a:r>
              <a:rPr lang="en-US" altLang="zh-TW" dirty="0"/>
              <a:t>Step 2: for (</a:t>
            </a:r>
            <a:r>
              <a:rPr lang="en-US" altLang="zh-TW" dirty="0" err="1"/>
              <a:t>i</a:t>
            </a:r>
            <a:r>
              <a:rPr lang="en-US" altLang="zh-TW" dirty="0"/>
              <a:t> = n; </a:t>
            </a:r>
            <a:r>
              <a:rPr lang="en-US" altLang="zh-TW" dirty="0" err="1"/>
              <a:t>i</a:t>
            </a:r>
            <a:r>
              <a:rPr lang="en-US" altLang="zh-TW" dirty="0"/>
              <a:t> &gt; 0; </a:t>
            </a:r>
            <a:r>
              <a:rPr lang="en-US" altLang="zh-TW" dirty="0" err="1"/>
              <a:t>i</a:t>
            </a:r>
            <a:r>
              <a:rPr lang="en-US" altLang="zh-TW" dirty="0"/>
              <a:t>++)</a:t>
            </a:r>
            <a:br>
              <a:rPr lang="en-US" altLang="zh-TW" dirty="0"/>
            </a:br>
            <a:r>
              <a:rPr lang="en-US" altLang="zh-TW" dirty="0"/>
              <a:t>               a[</a:t>
            </a:r>
            <a:r>
              <a:rPr lang="en-US" altLang="zh-TW" dirty="0" err="1"/>
              <a:t>i</a:t>
            </a:r>
            <a:r>
              <a:rPr lang="en-US" altLang="zh-TW" dirty="0"/>
              <a:t>] = pop();</a:t>
            </a: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D5317F2D-B152-B745-8ED1-7ABABD771C0B}"/>
              </a:ext>
            </a:extLst>
          </p:cNvPr>
          <p:cNvGrpSpPr/>
          <p:nvPr/>
        </p:nvGrpSpPr>
        <p:grpSpPr>
          <a:xfrm>
            <a:off x="443161" y="4522137"/>
            <a:ext cx="1925637" cy="2170457"/>
            <a:chOff x="5380410" y="3082380"/>
            <a:chExt cx="1925637" cy="2170457"/>
          </a:xfrm>
        </p:grpSpPr>
        <p:sp>
          <p:nvSpPr>
            <p:cNvPr id="55" name="Oval 1043">
              <a:extLst>
                <a:ext uri="{FF2B5EF4-FFF2-40B4-BE49-F238E27FC236}">
                  <a16:creationId xmlns:a16="http://schemas.microsoft.com/office/drawing/2014/main" id="{AE5F708B-487A-1242-9445-F88C58270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4172" y="3082380"/>
              <a:ext cx="392113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10</a:t>
              </a:r>
            </a:p>
          </p:txBody>
        </p:sp>
        <p:sp>
          <p:nvSpPr>
            <p:cNvPr id="56" name="Oval 1044">
              <a:extLst>
                <a:ext uri="{FF2B5EF4-FFF2-40B4-BE49-F238E27FC236}">
                  <a16:creationId xmlns:a16="http://schemas.microsoft.com/office/drawing/2014/main" id="{D371B385-FE26-6641-80A0-90DEBB6A2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2985" y="3899942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7" name="Oval 1045">
              <a:extLst>
                <a:ext uri="{FF2B5EF4-FFF2-40B4-BE49-F238E27FC236}">
                  <a16:creationId xmlns:a16="http://schemas.microsoft.com/office/drawing/2014/main" id="{1537AD9F-421C-494E-85A1-9531F2AB9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3935" y="3866605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8" name="Oval 1046">
              <a:extLst>
                <a:ext uri="{FF2B5EF4-FFF2-40B4-BE49-F238E27FC236}">
                  <a16:creationId xmlns:a16="http://schemas.microsoft.com/office/drawing/2014/main" id="{1F6E6FF8-15B3-094B-87AE-97C91A10F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0410" y="4784180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9" name="Line 1047">
              <a:extLst>
                <a:ext uri="{FF2B5EF4-FFF2-40B4-BE49-F238E27FC236}">
                  <a16:creationId xmlns:a16="http://schemas.microsoft.com/office/drawing/2014/main" id="{05753342-DEC9-D34B-9D76-8AF283272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74122" y="3469730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" name="Line 1048">
              <a:extLst>
                <a:ext uri="{FF2B5EF4-FFF2-40B4-BE49-F238E27FC236}">
                  <a16:creationId xmlns:a16="http://schemas.microsoft.com/office/drawing/2014/main" id="{CE46DEF0-6971-284D-A573-259ED0FC63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78847" y="4269830"/>
              <a:ext cx="130175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" name="Rectangle 1049">
              <a:extLst>
                <a:ext uri="{FF2B5EF4-FFF2-40B4-BE49-F238E27FC236}">
                  <a16:creationId xmlns:a16="http://schemas.microsoft.com/office/drawing/2014/main" id="{D1F053D7-F5C8-954F-A601-2444BA1AF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9022" y="3882480"/>
              <a:ext cx="339837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8</a:t>
              </a:r>
            </a:p>
          </p:txBody>
        </p:sp>
        <p:sp>
          <p:nvSpPr>
            <p:cNvPr id="62" name="Rectangle 1050">
              <a:extLst>
                <a:ext uri="{FF2B5EF4-FFF2-40B4-BE49-F238E27FC236}">
                  <a16:creationId xmlns:a16="http://schemas.microsoft.com/office/drawing/2014/main" id="{7F249424-73A2-0B44-B089-A4020AF5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0072" y="3834283"/>
              <a:ext cx="339837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6</a:t>
              </a:r>
            </a:p>
          </p:txBody>
        </p:sp>
        <p:sp>
          <p:nvSpPr>
            <p:cNvPr id="63" name="Rectangle 1051">
              <a:extLst>
                <a:ext uri="{FF2B5EF4-FFF2-40B4-BE49-F238E27FC236}">
                  <a16:creationId xmlns:a16="http://schemas.microsoft.com/office/drawing/2014/main" id="{82E5AB1E-0765-634F-8C90-4B752A866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996" y="4790530"/>
              <a:ext cx="339837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4</a:t>
              </a:r>
            </a:p>
          </p:txBody>
        </p:sp>
        <p:sp>
          <p:nvSpPr>
            <p:cNvPr id="64" name="Oval 1052">
              <a:extLst>
                <a:ext uri="{FF2B5EF4-FFF2-40B4-BE49-F238E27FC236}">
                  <a16:creationId xmlns:a16="http://schemas.microsoft.com/office/drawing/2014/main" id="{31E6224A-5DE9-5A40-824D-59CC31CBF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5722" y="4798467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65" name="Rectangle 1053">
              <a:extLst>
                <a:ext uri="{FF2B5EF4-FFF2-40B4-BE49-F238E27FC236}">
                  <a16:creationId xmlns:a16="http://schemas.microsoft.com/office/drawing/2014/main" id="{5E71A3DA-79E9-6B47-9774-2C504FB5A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1060" y="4787355"/>
              <a:ext cx="339837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7</a:t>
              </a:r>
            </a:p>
          </p:txBody>
        </p:sp>
        <p:sp>
          <p:nvSpPr>
            <p:cNvPr id="66" name="Line 1054">
              <a:extLst>
                <a:ext uri="{FF2B5EF4-FFF2-40B4-BE49-F238E27FC236}">
                  <a16:creationId xmlns:a16="http://schemas.microsoft.com/office/drawing/2014/main" id="{AA8AB421-DD91-4D42-8FAA-7DF8DF07E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0172" y="4260305"/>
              <a:ext cx="166688" cy="534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" name="Line 1055">
              <a:extLst>
                <a:ext uri="{FF2B5EF4-FFF2-40B4-BE49-F238E27FC236}">
                  <a16:creationId xmlns:a16="http://schemas.microsoft.com/office/drawing/2014/main" id="{5107357B-45B4-A342-8E59-6B10AB93ED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90085" y="3460205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" name="Oval 1056">
              <a:extLst>
                <a:ext uri="{FF2B5EF4-FFF2-40B4-BE49-F238E27FC236}">
                  <a16:creationId xmlns:a16="http://schemas.microsoft.com/office/drawing/2014/main" id="{91D4C03D-72B1-1C41-BB10-DBAC0251D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0885" y="4771480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2</a:t>
              </a:r>
            </a:p>
          </p:txBody>
        </p:sp>
        <p:sp>
          <p:nvSpPr>
            <p:cNvPr id="69" name="Line 1057">
              <a:extLst>
                <a:ext uri="{FF2B5EF4-FFF2-40B4-BE49-F238E27FC236}">
                  <a16:creationId xmlns:a16="http://schemas.microsoft.com/office/drawing/2014/main" id="{F9A842FE-8AD6-974B-A24E-834C09FB52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40910" y="4258717"/>
              <a:ext cx="179387" cy="523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aphicFrame>
        <p:nvGraphicFramePr>
          <p:cNvPr id="70" name="表格 69">
            <a:extLst>
              <a:ext uri="{FF2B5EF4-FFF2-40B4-BE49-F238E27FC236}">
                <a16:creationId xmlns:a16="http://schemas.microsoft.com/office/drawing/2014/main" id="{583B8991-8197-644C-A41A-6AC42B8CC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104251"/>
              </p:ext>
            </p:extLst>
          </p:nvPr>
        </p:nvGraphicFramePr>
        <p:xfrm>
          <a:off x="2853458" y="5360972"/>
          <a:ext cx="6095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398077777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73095636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80442078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34557537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97860992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94435836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21407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-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10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8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6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4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7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2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931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1633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頁尾版面配置區 3">
            <a:extLst>
              <a:ext uri="{FF2B5EF4-FFF2-40B4-BE49-F238E27FC236}">
                <a16:creationId xmlns:a16="http://schemas.microsoft.com/office/drawing/2014/main" id="{5263B4A2-99EA-A841-BBC8-421B8971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49" name="投影片編號版面配置區 4">
            <a:extLst>
              <a:ext uri="{FF2B5EF4-FFF2-40B4-BE49-F238E27FC236}">
                <a16:creationId xmlns:a16="http://schemas.microsoft.com/office/drawing/2014/main" id="{20003F6E-F4D2-E84A-9BA3-E6C3FA64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46D4-43DA-474F-827E-0A23601D65BB}" type="slidenum">
              <a:rPr lang="en-US" altLang="zh-TW"/>
              <a:pPr/>
              <a:t>84</a:t>
            </a:fld>
            <a:endParaRPr lang="en-US" altLang="zh-TW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B0728168-FFFA-0A45-ABBA-32CCE17744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1500" y="5281364"/>
            <a:ext cx="8763000" cy="1143000"/>
          </a:xfrm>
        </p:spPr>
        <p:txBody>
          <a:bodyPr/>
          <a:lstStyle/>
          <a:p>
            <a:r>
              <a:rPr lang="en-US" altLang="zh-TW" sz="2200" b="1" u="sng" dirty="0"/>
              <a:t>*Figure 7.7: </a:t>
            </a:r>
            <a:r>
              <a:rPr lang="en-US" altLang="zh-TW" sz="2200" u="sng" dirty="0"/>
              <a:t>Array interpreted as binary tree (p.354)</a:t>
            </a:r>
            <a:endParaRPr lang="en-US" altLang="zh-TW" sz="2400" b="1" u="sng" dirty="0"/>
          </a:p>
        </p:txBody>
      </p:sp>
      <p:grpSp>
        <p:nvGrpSpPr>
          <p:cNvPr id="28675" name="Group 3">
            <a:extLst>
              <a:ext uri="{FF2B5EF4-FFF2-40B4-BE49-F238E27FC236}">
                <a16:creationId xmlns:a16="http://schemas.microsoft.com/office/drawing/2014/main" id="{7C02692F-F562-7844-9B45-3B0DE3879974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1828800"/>
            <a:ext cx="6324600" cy="3200400"/>
            <a:chOff x="336" y="1152"/>
            <a:chExt cx="3984" cy="2016"/>
          </a:xfrm>
        </p:grpSpPr>
        <p:grpSp>
          <p:nvGrpSpPr>
            <p:cNvPr id="28676" name="Group 4">
              <a:extLst>
                <a:ext uri="{FF2B5EF4-FFF2-40B4-BE49-F238E27FC236}">
                  <a16:creationId xmlns:a16="http://schemas.microsoft.com/office/drawing/2014/main" id="{73447D5E-00E3-AC42-80CE-37B23E345B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1152"/>
              <a:ext cx="624" cy="336"/>
              <a:chOff x="2256" y="1152"/>
              <a:chExt cx="624" cy="336"/>
            </a:xfrm>
          </p:grpSpPr>
          <p:sp>
            <p:nvSpPr>
              <p:cNvPr id="28677" name="Oval 5">
                <a:extLst>
                  <a:ext uri="{FF2B5EF4-FFF2-40B4-BE49-F238E27FC236}">
                    <a16:creationId xmlns:a16="http://schemas.microsoft.com/office/drawing/2014/main" id="{484C8759-4BF6-DD41-B87F-705ABC410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77</a:t>
                </a:r>
              </a:p>
            </p:txBody>
          </p:sp>
          <p:sp>
            <p:nvSpPr>
              <p:cNvPr id="28678" name="Text Box 6">
                <a:extLst>
                  <a:ext uri="{FF2B5EF4-FFF2-40B4-BE49-F238E27FC236}">
                    <a16:creationId xmlns:a16="http://schemas.microsoft.com/office/drawing/2014/main" id="{1106EF0F-17FA-604F-A7DA-B31B4D2506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[1]</a:t>
                </a:r>
              </a:p>
            </p:txBody>
          </p:sp>
        </p:grpSp>
        <p:grpSp>
          <p:nvGrpSpPr>
            <p:cNvPr id="28679" name="Group 7">
              <a:extLst>
                <a:ext uri="{FF2B5EF4-FFF2-40B4-BE49-F238E27FC236}">
                  <a16:creationId xmlns:a16="http://schemas.microsoft.com/office/drawing/2014/main" id="{C061E04E-7959-C44E-8EB2-DF6E12EDE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680"/>
              <a:ext cx="624" cy="336"/>
              <a:chOff x="2256" y="1152"/>
              <a:chExt cx="624" cy="336"/>
            </a:xfrm>
          </p:grpSpPr>
          <p:sp>
            <p:nvSpPr>
              <p:cNvPr id="28680" name="Oval 8">
                <a:extLst>
                  <a:ext uri="{FF2B5EF4-FFF2-40B4-BE49-F238E27FC236}">
                    <a16:creationId xmlns:a16="http://schemas.microsoft.com/office/drawing/2014/main" id="{E4829111-0BA2-FB47-AFED-9A0C994F7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61</a:t>
                </a:r>
              </a:p>
            </p:txBody>
          </p:sp>
          <p:sp>
            <p:nvSpPr>
              <p:cNvPr id="28681" name="Text Box 9">
                <a:extLst>
                  <a:ext uri="{FF2B5EF4-FFF2-40B4-BE49-F238E27FC236}">
                    <a16:creationId xmlns:a16="http://schemas.microsoft.com/office/drawing/2014/main" id="{2B2A877E-C2AF-1B41-B8D1-43B3ECC1FF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[2]</a:t>
                </a:r>
              </a:p>
            </p:txBody>
          </p:sp>
        </p:grpSp>
        <p:grpSp>
          <p:nvGrpSpPr>
            <p:cNvPr id="28682" name="Group 10">
              <a:extLst>
                <a:ext uri="{FF2B5EF4-FFF2-40B4-BE49-F238E27FC236}">
                  <a16:creationId xmlns:a16="http://schemas.microsoft.com/office/drawing/2014/main" id="{9DBBE602-BD56-7747-85B8-6D7171FEFB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1680"/>
              <a:ext cx="624" cy="336"/>
              <a:chOff x="2256" y="1152"/>
              <a:chExt cx="624" cy="336"/>
            </a:xfrm>
          </p:grpSpPr>
          <p:sp>
            <p:nvSpPr>
              <p:cNvPr id="28683" name="Oval 11">
                <a:extLst>
                  <a:ext uri="{FF2B5EF4-FFF2-40B4-BE49-F238E27FC236}">
                    <a16:creationId xmlns:a16="http://schemas.microsoft.com/office/drawing/2014/main" id="{8BCD7107-387D-C841-9B01-B1E52B015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59</a:t>
                </a:r>
              </a:p>
            </p:txBody>
          </p:sp>
          <p:sp>
            <p:nvSpPr>
              <p:cNvPr id="28684" name="Text Box 12">
                <a:extLst>
                  <a:ext uri="{FF2B5EF4-FFF2-40B4-BE49-F238E27FC236}">
                    <a16:creationId xmlns:a16="http://schemas.microsoft.com/office/drawing/2014/main" id="{1E052FB7-81CF-5546-8713-7A9B191CF6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[3]</a:t>
                </a:r>
              </a:p>
            </p:txBody>
          </p:sp>
        </p:grpSp>
        <p:grpSp>
          <p:nvGrpSpPr>
            <p:cNvPr id="28685" name="Group 13">
              <a:extLst>
                <a:ext uri="{FF2B5EF4-FFF2-40B4-BE49-F238E27FC236}">
                  <a16:creationId xmlns:a16="http://schemas.microsoft.com/office/drawing/2014/main" id="{D7775E20-8E91-874B-A3AC-B4574731CE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2256"/>
              <a:ext cx="624" cy="336"/>
              <a:chOff x="2256" y="1152"/>
              <a:chExt cx="624" cy="336"/>
            </a:xfrm>
          </p:grpSpPr>
          <p:sp>
            <p:nvSpPr>
              <p:cNvPr id="28686" name="Oval 14">
                <a:extLst>
                  <a:ext uri="{FF2B5EF4-FFF2-40B4-BE49-F238E27FC236}">
                    <a16:creationId xmlns:a16="http://schemas.microsoft.com/office/drawing/2014/main" id="{4BF3EC90-A1D7-034B-AC43-C5F90A802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48</a:t>
                </a:r>
              </a:p>
            </p:txBody>
          </p:sp>
          <p:sp>
            <p:nvSpPr>
              <p:cNvPr id="28687" name="Text Box 15">
                <a:extLst>
                  <a:ext uri="{FF2B5EF4-FFF2-40B4-BE49-F238E27FC236}">
                    <a16:creationId xmlns:a16="http://schemas.microsoft.com/office/drawing/2014/main" id="{32945E45-E7FE-D443-894E-4B6CF9D04A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[4]</a:t>
                </a:r>
              </a:p>
            </p:txBody>
          </p:sp>
        </p:grpSp>
        <p:grpSp>
          <p:nvGrpSpPr>
            <p:cNvPr id="28688" name="Group 16">
              <a:extLst>
                <a:ext uri="{FF2B5EF4-FFF2-40B4-BE49-F238E27FC236}">
                  <a16:creationId xmlns:a16="http://schemas.microsoft.com/office/drawing/2014/main" id="{6565B1A8-225A-8C45-B65C-16AB5AB39C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2256"/>
              <a:ext cx="624" cy="336"/>
              <a:chOff x="2256" y="1152"/>
              <a:chExt cx="624" cy="336"/>
            </a:xfrm>
          </p:grpSpPr>
          <p:sp>
            <p:nvSpPr>
              <p:cNvPr id="28689" name="Oval 17">
                <a:extLst>
                  <a:ext uri="{FF2B5EF4-FFF2-40B4-BE49-F238E27FC236}">
                    <a16:creationId xmlns:a16="http://schemas.microsoft.com/office/drawing/2014/main" id="{E126EC15-4422-574E-9765-30E6AA3FD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19</a:t>
                </a:r>
              </a:p>
            </p:txBody>
          </p:sp>
          <p:sp>
            <p:nvSpPr>
              <p:cNvPr id="28690" name="Text Box 18">
                <a:extLst>
                  <a:ext uri="{FF2B5EF4-FFF2-40B4-BE49-F238E27FC236}">
                    <a16:creationId xmlns:a16="http://schemas.microsoft.com/office/drawing/2014/main" id="{8C791E9B-F825-CC44-950B-35C18BAC42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[5]</a:t>
                </a:r>
              </a:p>
            </p:txBody>
          </p:sp>
        </p:grpSp>
        <p:grpSp>
          <p:nvGrpSpPr>
            <p:cNvPr id="28691" name="Group 19">
              <a:extLst>
                <a:ext uri="{FF2B5EF4-FFF2-40B4-BE49-F238E27FC236}">
                  <a16:creationId xmlns:a16="http://schemas.microsoft.com/office/drawing/2014/main" id="{0A655E81-640D-6D44-856E-B2CC50E0F9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2256"/>
              <a:ext cx="624" cy="336"/>
              <a:chOff x="2256" y="1152"/>
              <a:chExt cx="624" cy="336"/>
            </a:xfrm>
          </p:grpSpPr>
          <p:sp>
            <p:nvSpPr>
              <p:cNvPr id="28692" name="Oval 20">
                <a:extLst>
                  <a:ext uri="{FF2B5EF4-FFF2-40B4-BE49-F238E27FC236}">
                    <a16:creationId xmlns:a16="http://schemas.microsoft.com/office/drawing/2014/main" id="{7D4D5AC1-586F-DC45-9F35-6B786902D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11</a:t>
                </a:r>
              </a:p>
            </p:txBody>
          </p:sp>
          <p:sp>
            <p:nvSpPr>
              <p:cNvPr id="28693" name="Text Box 21">
                <a:extLst>
                  <a:ext uri="{FF2B5EF4-FFF2-40B4-BE49-F238E27FC236}">
                    <a16:creationId xmlns:a16="http://schemas.microsoft.com/office/drawing/2014/main" id="{275301A1-1E7C-E942-B2CF-0973769A3F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[6]</a:t>
                </a:r>
              </a:p>
            </p:txBody>
          </p:sp>
        </p:grpSp>
        <p:grpSp>
          <p:nvGrpSpPr>
            <p:cNvPr id="28694" name="Group 22">
              <a:extLst>
                <a:ext uri="{FF2B5EF4-FFF2-40B4-BE49-F238E27FC236}">
                  <a16:creationId xmlns:a16="http://schemas.microsoft.com/office/drawing/2014/main" id="{37A4E547-A519-5945-896C-CD501F2E8B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2208"/>
              <a:ext cx="624" cy="336"/>
              <a:chOff x="2256" y="1152"/>
              <a:chExt cx="624" cy="336"/>
            </a:xfrm>
          </p:grpSpPr>
          <p:sp>
            <p:nvSpPr>
              <p:cNvPr id="28695" name="Oval 23">
                <a:extLst>
                  <a:ext uri="{FF2B5EF4-FFF2-40B4-BE49-F238E27FC236}">
                    <a16:creationId xmlns:a16="http://schemas.microsoft.com/office/drawing/2014/main" id="{1A9DABA4-DDE9-D245-A3FD-33B33EE87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26</a:t>
                </a:r>
              </a:p>
            </p:txBody>
          </p:sp>
          <p:sp>
            <p:nvSpPr>
              <p:cNvPr id="28696" name="Text Box 24">
                <a:extLst>
                  <a:ext uri="{FF2B5EF4-FFF2-40B4-BE49-F238E27FC236}">
                    <a16:creationId xmlns:a16="http://schemas.microsoft.com/office/drawing/2014/main" id="{DDF49EED-6E3B-B84F-8CC2-0C530FE9E5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[7]</a:t>
                </a:r>
              </a:p>
            </p:txBody>
          </p:sp>
        </p:grpSp>
        <p:grpSp>
          <p:nvGrpSpPr>
            <p:cNvPr id="28697" name="Group 25">
              <a:extLst>
                <a:ext uri="{FF2B5EF4-FFF2-40B4-BE49-F238E27FC236}">
                  <a16:creationId xmlns:a16="http://schemas.microsoft.com/office/drawing/2014/main" id="{EA697C2C-E965-9041-8818-98B417231E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832"/>
              <a:ext cx="624" cy="336"/>
              <a:chOff x="2256" y="1152"/>
              <a:chExt cx="624" cy="336"/>
            </a:xfrm>
          </p:grpSpPr>
          <p:sp>
            <p:nvSpPr>
              <p:cNvPr id="28698" name="Oval 26">
                <a:extLst>
                  <a:ext uri="{FF2B5EF4-FFF2-40B4-BE49-F238E27FC236}">
                    <a16:creationId xmlns:a16="http://schemas.microsoft.com/office/drawing/2014/main" id="{D4E636C3-E46C-6246-8848-0DD85E2AD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15</a:t>
                </a:r>
              </a:p>
            </p:txBody>
          </p:sp>
          <p:sp>
            <p:nvSpPr>
              <p:cNvPr id="28699" name="Text Box 27">
                <a:extLst>
                  <a:ext uri="{FF2B5EF4-FFF2-40B4-BE49-F238E27FC236}">
                    <a16:creationId xmlns:a16="http://schemas.microsoft.com/office/drawing/2014/main" id="{773467F9-BFC1-5349-AEFF-DECE670D11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[8]</a:t>
                </a:r>
              </a:p>
            </p:txBody>
          </p:sp>
        </p:grpSp>
        <p:grpSp>
          <p:nvGrpSpPr>
            <p:cNvPr id="28700" name="Group 28">
              <a:extLst>
                <a:ext uri="{FF2B5EF4-FFF2-40B4-BE49-F238E27FC236}">
                  <a16:creationId xmlns:a16="http://schemas.microsoft.com/office/drawing/2014/main" id="{BEA84820-0981-EE45-A4AC-C90E96C11C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832"/>
              <a:ext cx="624" cy="336"/>
              <a:chOff x="2256" y="1152"/>
              <a:chExt cx="624" cy="336"/>
            </a:xfrm>
          </p:grpSpPr>
          <p:sp>
            <p:nvSpPr>
              <p:cNvPr id="28701" name="Oval 29">
                <a:extLst>
                  <a:ext uri="{FF2B5EF4-FFF2-40B4-BE49-F238E27FC236}">
                    <a16:creationId xmlns:a16="http://schemas.microsoft.com/office/drawing/2014/main" id="{5E51FADE-741F-6D45-9FA6-36D793051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28702" name="Text Box 30">
                <a:extLst>
                  <a:ext uri="{FF2B5EF4-FFF2-40B4-BE49-F238E27FC236}">
                    <a16:creationId xmlns:a16="http://schemas.microsoft.com/office/drawing/2014/main" id="{027FCFA8-E0DB-A444-A9F0-34E1F864DF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[9]</a:t>
                </a:r>
              </a:p>
            </p:txBody>
          </p:sp>
        </p:grpSp>
        <p:sp>
          <p:nvSpPr>
            <p:cNvPr id="28703" name="Oval 31">
              <a:extLst>
                <a:ext uri="{FF2B5EF4-FFF2-40B4-BE49-F238E27FC236}">
                  <a16:creationId xmlns:a16="http://schemas.microsoft.com/office/drawing/2014/main" id="{181BAA13-A0C7-5F4D-A489-4D51AC512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832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28704" name="Text Box 32">
              <a:extLst>
                <a:ext uri="{FF2B5EF4-FFF2-40B4-BE49-F238E27FC236}">
                  <a16:creationId xmlns:a16="http://schemas.microsoft.com/office/drawing/2014/main" id="{69D78BF8-2924-BB4F-BACE-975504A7FF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832"/>
              <a:ext cx="4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[10]</a:t>
              </a:r>
            </a:p>
          </p:txBody>
        </p:sp>
        <p:cxnSp>
          <p:nvCxnSpPr>
            <p:cNvPr id="28705" name="AutoShape 33">
              <a:extLst>
                <a:ext uri="{FF2B5EF4-FFF2-40B4-BE49-F238E27FC236}">
                  <a16:creationId xmlns:a16="http://schemas.microsoft.com/office/drawing/2014/main" id="{86476ED5-6074-EF49-8F9A-F01175851A6B}"/>
                </a:ext>
              </a:extLst>
            </p:cNvPr>
            <p:cNvCxnSpPr>
              <a:cxnSpLocks noChangeShapeType="1"/>
              <a:stCxn id="28677" idx="3"/>
              <a:endCxn id="28680" idx="7"/>
            </p:cNvCxnSpPr>
            <p:nvPr/>
          </p:nvCxnSpPr>
          <p:spPr bwMode="auto">
            <a:xfrm flipH="1">
              <a:off x="2063" y="1439"/>
              <a:ext cx="530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706" name="AutoShape 34">
              <a:extLst>
                <a:ext uri="{FF2B5EF4-FFF2-40B4-BE49-F238E27FC236}">
                  <a16:creationId xmlns:a16="http://schemas.microsoft.com/office/drawing/2014/main" id="{A9A32952-3D5F-F44E-84F0-04354DCB209B}"/>
                </a:ext>
              </a:extLst>
            </p:cNvPr>
            <p:cNvCxnSpPr>
              <a:cxnSpLocks noChangeShapeType="1"/>
              <a:stCxn id="28677" idx="5"/>
              <a:endCxn id="28683" idx="1"/>
            </p:cNvCxnSpPr>
            <p:nvPr/>
          </p:nvCxnSpPr>
          <p:spPr bwMode="auto">
            <a:xfrm>
              <a:off x="2831" y="1439"/>
              <a:ext cx="530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707" name="AutoShape 35">
              <a:extLst>
                <a:ext uri="{FF2B5EF4-FFF2-40B4-BE49-F238E27FC236}">
                  <a16:creationId xmlns:a16="http://schemas.microsoft.com/office/drawing/2014/main" id="{2153289A-05B8-D849-98E9-12076CC721CB}"/>
                </a:ext>
              </a:extLst>
            </p:cNvPr>
            <p:cNvCxnSpPr>
              <a:cxnSpLocks noChangeShapeType="1"/>
              <a:stCxn id="28680" idx="3"/>
              <a:endCxn id="28686" idx="7"/>
            </p:cNvCxnSpPr>
            <p:nvPr/>
          </p:nvCxnSpPr>
          <p:spPr bwMode="auto">
            <a:xfrm flipH="1">
              <a:off x="1487" y="1967"/>
              <a:ext cx="33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708" name="AutoShape 36">
              <a:extLst>
                <a:ext uri="{FF2B5EF4-FFF2-40B4-BE49-F238E27FC236}">
                  <a16:creationId xmlns:a16="http://schemas.microsoft.com/office/drawing/2014/main" id="{53ADF321-9AE4-6447-89C3-76FC9DDE60AD}"/>
                </a:ext>
              </a:extLst>
            </p:cNvPr>
            <p:cNvCxnSpPr>
              <a:cxnSpLocks noChangeShapeType="1"/>
              <a:stCxn id="28680" idx="5"/>
              <a:endCxn id="28689" idx="1"/>
            </p:cNvCxnSpPr>
            <p:nvPr/>
          </p:nvCxnSpPr>
          <p:spPr bwMode="auto">
            <a:xfrm>
              <a:off x="2063" y="1967"/>
              <a:ext cx="290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709" name="AutoShape 37">
              <a:extLst>
                <a:ext uri="{FF2B5EF4-FFF2-40B4-BE49-F238E27FC236}">
                  <a16:creationId xmlns:a16="http://schemas.microsoft.com/office/drawing/2014/main" id="{51E323B2-D3EF-AD4B-BDF0-DFE9FB8BA4E6}"/>
                </a:ext>
              </a:extLst>
            </p:cNvPr>
            <p:cNvCxnSpPr>
              <a:cxnSpLocks noChangeShapeType="1"/>
              <a:stCxn id="28686" idx="3"/>
              <a:endCxn id="28698" idx="7"/>
            </p:cNvCxnSpPr>
            <p:nvPr/>
          </p:nvCxnSpPr>
          <p:spPr bwMode="auto">
            <a:xfrm flipH="1">
              <a:off x="911" y="2543"/>
              <a:ext cx="33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710" name="AutoShape 38">
              <a:extLst>
                <a:ext uri="{FF2B5EF4-FFF2-40B4-BE49-F238E27FC236}">
                  <a16:creationId xmlns:a16="http://schemas.microsoft.com/office/drawing/2014/main" id="{41F78002-8419-3142-AC61-BB4EE4C70D9B}"/>
                </a:ext>
              </a:extLst>
            </p:cNvPr>
            <p:cNvCxnSpPr>
              <a:cxnSpLocks noChangeShapeType="1"/>
              <a:stCxn id="28686" idx="5"/>
              <a:endCxn id="28701" idx="0"/>
            </p:cNvCxnSpPr>
            <p:nvPr/>
          </p:nvCxnSpPr>
          <p:spPr bwMode="auto">
            <a:xfrm>
              <a:off x="1487" y="2543"/>
              <a:ext cx="217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711" name="AutoShape 39">
              <a:extLst>
                <a:ext uri="{FF2B5EF4-FFF2-40B4-BE49-F238E27FC236}">
                  <a16:creationId xmlns:a16="http://schemas.microsoft.com/office/drawing/2014/main" id="{FFA7035D-13CF-4C43-B9A0-200892E56C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400" y="2592"/>
              <a:ext cx="96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712" name="AutoShape 40">
              <a:extLst>
                <a:ext uri="{FF2B5EF4-FFF2-40B4-BE49-F238E27FC236}">
                  <a16:creationId xmlns:a16="http://schemas.microsoft.com/office/drawing/2014/main" id="{47165AA9-876C-5C48-8762-DB0283CAAF6F}"/>
                </a:ext>
              </a:extLst>
            </p:cNvPr>
            <p:cNvCxnSpPr>
              <a:cxnSpLocks noChangeShapeType="1"/>
              <a:stCxn id="28683" idx="3"/>
              <a:endCxn id="28692" idx="7"/>
            </p:cNvCxnSpPr>
            <p:nvPr/>
          </p:nvCxnSpPr>
          <p:spPr bwMode="auto">
            <a:xfrm flipH="1">
              <a:off x="3167" y="1967"/>
              <a:ext cx="194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713" name="AutoShape 41">
              <a:extLst>
                <a:ext uri="{FF2B5EF4-FFF2-40B4-BE49-F238E27FC236}">
                  <a16:creationId xmlns:a16="http://schemas.microsoft.com/office/drawing/2014/main" id="{591DCC40-3FC3-AE42-ADA0-71482B95CCE0}"/>
                </a:ext>
              </a:extLst>
            </p:cNvPr>
            <p:cNvCxnSpPr>
              <a:cxnSpLocks noChangeShapeType="1"/>
              <a:stCxn id="28683" idx="5"/>
              <a:endCxn id="28695" idx="0"/>
            </p:cNvCxnSpPr>
            <p:nvPr/>
          </p:nvCxnSpPr>
          <p:spPr bwMode="auto">
            <a:xfrm>
              <a:off x="3599" y="1967"/>
              <a:ext cx="553" cy="2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8715" name="Line 43">
            <a:extLst>
              <a:ext uri="{FF2B5EF4-FFF2-40B4-BE49-F238E27FC236}">
                <a16:creationId xmlns:a16="http://schemas.microsoft.com/office/drawing/2014/main" id="{EE16FBDA-90C3-3845-9528-BE66C0E0D3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53000" y="4800600"/>
            <a:ext cx="36576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716" name="Line 44">
            <a:extLst>
              <a:ext uri="{FF2B5EF4-FFF2-40B4-BE49-F238E27FC236}">
                <a16:creationId xmlns:a16="http://schemas.microsoft.com/office/drawing/2014/main" id="{A80B134F-95A2-2545-94F8-90B9256CC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10600" y="1981200"/>
            <a:ext cx="0" cy="28194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717" name="Line 45">
            <a:extLst>
              <a:ext uri="{FF2B5EF4-FFF2-40B4-BE49-F238E27FC236}">
                <a16:creationId xmlns:a16="http://schemas.microsoft.com/office/drawing/2014/main" id="{893DFEF3-C3EB-EC42-B950-B43E4D0504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1981200"/>
            <a:ext cx="32004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718" name="Text Box 46">
            <a:extLst>
              <a:ext uri="{FF2B5EF4-FFF2-40B4-BE49-F238E27FC236}">
                <a16:creationId xmlns:a16="http://schemas.microsoft.com/office/drawing/2014/main" id="{604A6FE3-3D7D-D04A-85A0-AC21BE77F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0" y="3048000"/>
            <a:ext cx="1333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6600"/>
                </a:solidFill>
                <a:ea typeface="新細明體" panose="02020500000000000000" pitchFamily="18" charset="-120"/>
              </a:rPr>
              <a:t>exchange</a:t>
            </a:r>
          </a:p>
        </p:txBody>
      </p:sp>
      <p:sp>
        <p:nvSpPr>
          <p:cNvPr id="50" name="Text Box 7">
            <a:extLst>
              <a:ext uri="{FF2B5EF4-FFF2-40B4-BE49-F238E27FC236}">
                <a16:creationId xmlns:a16="http://schemas.microsoft.com/office/drawing/2014/main" id="{11953400-5118-FA42-A5D7-1F2CAB2B7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1128" y="4973239"/>
            <a:ext cx="20104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(b) Initial heap</a:t>
            </a:r>
          </a:p>
        </p:txBody>
      </p:sp>
      <p:sp>
        <p:nvSpPr>
          <p:cNvPr id="52" name="Text Box 46">
            <a:extLst>
              <a:ext uri="{FF2B5EF4-FFF2-40B4-BE49-F238E27FC236}">
                <a16:creationId xmlns:a16="http://schemas.microsoft.com/office/drawing/2014/main" id="{B393E0E1-2284-554B-BE09-AA828B70F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626" y="1076946"/>
            <a:ext cx="63095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Input array: 26    5  77    1  61   11  59  15  48   19</a:t>
            </a:r>
          </a:p>
        </p:txBody>
      </p:sp>
      <p:sp>
        <p:nvSpPr>
          <p:cNvPr id="53" name="Rectangle 1026">
            <a:extLst>
              <a:ext uri="{FF2B5EF4-FFF2-40B4-BE49-F238E27FC236}">
                <a16:creationId xmlns:a16="http://schemas.microsoft.com/office/drawing/2014/main" id="{4D36956E-2B2C-C944-9916-764CD3B0F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576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Heap Sort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頁尾版面配置區 3">
            <a:extLst>
              <a:ext uri="{FF2B5EF4-FFF2-40B4-BE49-F238E27FC236}">
                <a16:creationId xmlns:a16="http://schemas.microsoft.com/office/drawing/2014/main" id="{F2D82C2B-FC02-BA43-9961-B8BB127C6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86" name="投影片編號版面配置區 4">
            <a:extLst>
              <a:ext uri="{FF2B5EF4-FFF2-40B4-BE49-F238E27FC236}">
                <a16:creationId xmlns:a16="http://schemas.microsoft.com/office/drawing/2014/main" id="{E80C64D3-B784-224D-88D4-3A56A9A19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E3BEA-3091-4B42-9A41-44BD514AAAD2}" type="slidenum">
              <a:rPr lang="en-US" altLang="zh-TW"/>
              <a:pPr/>
              <a:t>85</a:t>
            </a:fld>
            <a:endParaRPr lang="en-US" altLang="zh-TW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54564B28-9837-4843-8CAD-2443DDEF9E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91948" y="5755972"/>
            <a:ext cx="5257800" cy="609600"/>
          </a:xfrm>
        </p:spPr>
        <p:txBody>
          <a:bodyPr/>
          <a:lstStyle/>
          <a:p>
            <a:r>
              <a:rPr lang="en-US" altLang="zh-TW" sz="2400" b="1" u="sng" dirty="0"/>
              <a:t>Figure 7.8: </a:t>
            </a:r>
            <a:r>
              <a:rPr lang="en-US" altLang="zh-TW" sz="2400" u="sng" dirty="0"/>
              <a:t>Heap sort example (p.355)</a:t>
            </a:r>
            <a:endParaRPr lang="en-US" altLang="zh-TW" sz="2400" b="1" u="sng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BC320BA-72EE-5B47-8CB6-936BC8FAF1ED}"/>
              </a:ext>
            </a:extLst>
          </p:cNvPr>
          <p:cNvGrpSpPr/>
          <p:nvPr/>
        </p:nvGrpSpPr>
        <p:grpSpPr>
          <a:xfrm>
            <a:off x="1833248" y="260648"/>
            <a:ext cx="4800600" cy="5375275"/>
            <a:chOff x="1828800" y="685800"/>
            <a:chExt cx="4800600" cy="5375275"/>
          </a:xfrm>
        </p:grpSpPr>
        <p:grpSp>
          <p:nvGrpSpPr>
            <p:cNvPr id="29699" name="Group 3">
              <a:extLst>
                <a:ext uri="{FF2B5EF4-FFF2-40B4-BE49-F238E27FC236}">
                  <a16:creationId xmlns:a16="http://schemas.microsoft.com/office/drawing/2014/main" id="{95AD7C14-788B-7D4D-B78B-E6E21F44D8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1788" y="685800"/>
              <a:ext cx="752475" cy="433388"/>
              <a:chOff x="2256" y="1152"/>
              <a:chExt cx="624" cy="425"/>
            </a:xfrm>
          </p:grpSpPr>
          <p:sp>
            <p:nvSpPr>
              <p:cNvPr id="29700" name="Oval 4">
                <a:extLst>
                  <a:ext uri="{FF2B5EF4-FFF2-40B4-BE49-F238E27FC236}">
                    <a16:creationId xmlns:a16="http://schemas.microsoft.com/office/drawing/2014/main" id="{DB6E8E39-5A1B-6D44-A8F1-D9B9E49E4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61</a:t>
                </a:r>
              </a:p>
            </p:txBody>
          </p:sp>
          <p:sp>
            <p:nvSpPr>
              <p:cNvPr id="29701" name="Text Box 5">
                <a:extLst>
                  <a:ext uri="{FF2B5EF4-FFF2-40B4-BE49-F238E27FC236}">
                    <a16:creationId xmlns:a16="http://schemas.microsoft.com/office/drawing/2014/main" id="{A3169D6B-3626-654F-9632-08DDA1A5CB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7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[1]</a:t>
                </a:r>
              </a:p>
            </p:txBody>
          </p:sp>
        </p:grpSp>
        <p:grpSp>
          <p:nvGrpSpPr>
            <p:cNvPr id="29702" name="Group 6">
              <a:extLst>
                <a:ext uri="{FF2B5EF4-FFF2-40B4-BE49-F238E27FC236}">
                  <a16:creationId xmlns:a16="http://schemas.microsoft.com/office/drawing/2014/main" id="{C1058709-AA32-244C-83C1-F70A32B7FA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6275" y="1223963"/>
              <a:ext cx="752475" cy="433387"/>
              <a:chOff x="2255" y="1152"/>
              <a:chExt cx="625" cy="424"/>
            </a:xfrm>
          </p:grpSpPr>
          <p:sp>
            <p:nvSpPr>
              <p:cNvPr id="29703" name="Oval 7">
                <a:extLst>
                  <a:ext uri="{FF2B5EF4-FFF2-40B4-BE49-F238E27FC236}">
                    <a16:creationId xmlns:a16="http://schemas.microsoft.com/office/drawing/2014/main" id="{69C8DADA-D9B8-FA42-8FCB-9DA8B6DEE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48</a:t>
                </a:r>
              </a:p>
            </p:txBody>
          </p:sp>
          <p:sp>
            <p:nvSpPr>
              <p:cNvPr id="29704" name="Text Box 8">
                <a:extLst>
                  <a:ext uri="{FF2B5EF4-FFF2-40B4-BE49-F238E27FC236}">
                    <a16:creationId xmlns:a16="http://schemas.microsoft.com/office/drawing/2014/main" id="{C3499BDF-1390-C04C-80A8-4206A9EF12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5" y="1246"/>
                <a:ext cx="35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[2]</a:t>
                </a:r>
              </a:p>
            </p:txBody>
          </p:sp>
        </p:grpSp>
        <p:grpSp>
          <p:nvGrpSpPr>
            <p:cNvPr id="29705" name="Group 9">
              <a:extLst>
                <a:ext uri="{FF2B5EF4-FFF2-40B4-BE49-F238E27FC236}">
                  <a16:creationId xmlns:a16="http://schemas.microsoft.com/office/drawing/2014/main" id="{5B979B6C-798A-5545-8032-7A0B38C87F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7300" y="1223963"/>
              <a:ext cx="752475" cy="433387"/>
              <a:chOff x="2256" y="1152"/>
              <a:chExt cx="624" cy="424"/>
            </a:xfrm>
          </p:grpSpPr>
          <p:sp>
            <p:nvSpPr>
              <p:cNvPr id="29706" name="Oval 10">
                <a:extLst>
                  <a:ext uri="{FF2B5EF4-FFF2-40B4-BE49-F238E27FC236}">
                    <a16:creationId xmlns:a16="http://schemas.microsoft.com/office/drawing/2014/main" id="{D99E633C-106B-6244-B795-8CCD79832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59</a:t>
                </a:r>
              </a:p>
            </p:txBody>
          </p:sp>
          <p:sp>
            <p:nvSpPr>
              <p:cNvPr id="29707" name="Text Box 11">
                <a:extLst>
                  <a:ext uri="{FF2B5EF4-FFF2-40B4-BE49-F238E27FC236}">
                    <a16:creationId xmlns:a16="http://schemas.microsoft.com/office/drawing/2014/main" id="{EA303C86-3740-5C4C-966E-860E9A0B27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6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[3]</a:t>
                </a:r>
              </a:p>
            </p:txBody>
          </p:sp>
        </p:grpSp>
        <p:grpSp>
          <p:nvGrpSpPr>
            <p:cNvPr id="29708" name="Group 12">
              <a:extLst>
                <a:ext uri="{FF2B5EF4-FFF2-40B4-BE49-F238E27FC236}">
                  <a16:creationId xmlns:a16="http://schemas.microsoft.com/office/drawing/2014/main" id="{1775DEB4-4790-C544-A05C-573FB8E883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2538" y="1812925"/>
              <a:ext cx="752475" cy="433388"/>
              <a:chOff x="2256" y="1152"/>
              <a:chExt cx="624" cy="425"/>
            </a:xfrm>
          </p:grpSpPr>
          <p:sp>
            <p:nvSpPr>
              <p:cNvPr id="29709" name="Oval 13">
                <a:extLst>
                  <a:ext uri="{FF2B5EF4-FFF2-40B4-BE49-F238E27FC236}">
                    <a16:creationId xmlns:a16="http://schemas.microsoft.com/office/drawing/2014/main" id="{9697DE43-CF7D-A542-904F-617A865FA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15</a:t>
                </a:r>
              </a:p>
            </p:txBody>
          </p:sp>
          <p:sp>
            <p:nvSpPr>
              <p:cNvPr id="29710" name="Text Box 14">
                <a:extLst>
                  <a:ext uri="{FF2B5EF4-FFF2-40B4-BE49-F238E27FC236}">
                    <a16:creationId xmlns:a16="http://schemas.microsoft.com/office/drawing/2014/main" id="{C1864752-DD50-764E-8D50-3674FBA34F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7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[4]</a:t>
                </a:r>
              </a:p>
            </p:txBody>
          </p:sp>
        </p:grpSp>
        <p:grpSp>
          <p:nvGrpSpPr>
            <p:cNvPr id="29711" name="Group 15">
              <a:extLst>
                <a:ext uri="{FF2B5EF4-FFF2-40B4-BE49-F238E27FC236}">
                  <a16:creationId xmlns:a16="http://schemas.microsoft.com/office/drawing/2014/main" id="{BE35F4BA-1884-2D41-89C4-BCD6E144AE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2863" y="1812925"/>
              <a:ext cx="752475" cy="433388"/>
              <a:chOff x="2256" y="1152"/>
              <a:chExt cx="624" cy="425"/>
            </a:xfrm>
          </p:grpSpPr>
          <p:sp>
            <p:nvSpPr>
              <p:cNvPr id="29712" name="Oval 16">
                <a:extLst>
                  <a:ext uri="{FF2B5EF4-FFF2-40B4-BE49-F238E27FC236}">
                    <a16:creationId xmlns:a16="http://schemas.microsoft.com/office/drawing/2014/main" id="{92D4ED6D-F64F-1D44-B84C-7957DF075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19</a:t>
                </a:r>
              </a:p>
            </p:txBody>
          </p:sp>
          <p:sp>
            <p:nvSpPr>
              <p:cNvPr id="29713" name="Text Box 17">
                <a:extLst>
                  <a:ext uri="{FF2B5EF4-FFF2-40B4-BE49-F238E27FC236}">
                    <a16:creationId xmlns:a16="http://schemas.microsoft.com/office/drawing/2014/main" id="{B8BAF50B-0505-2F45-B8BA-EB59E5DC99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7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[5]</a:t>
                </a:r>
              </a:p>
            </p:txBody>
          </p:sp>
        </p:grpSp>
        <p:grpSp>
          <p:nvGrpSpPr>
            <p:cNvPr id="29714" name="Group 18">
              <a:extLst>
                <a:ext uri="{FF2B5EF4-FFF2-40B4-BE49-F238E27FC236}">
                  <a16:creationId xmlns:a16="http://schemas.microsoft.com/office/drawing/2014/main" id="{51B371C8-F24A-274E-B5A4-0C5781F0B3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6600" y="1812925"/>
              <a:ext cx="752475" cy="433388"/>
              <a:chOff x="2255" y="1152"/>
              <a:chExt cx="625" cy="425"/>
            </a:xfrm>
          </p:grpSpPr>
          <p:sp>
            <p:nvSpPr>
              <p:cNvPr id="29715" name="Oval 19">
                <a:extLst>
                  <a:ext uri="{FF2B5EF4-FFF2-40B4-BE49-F238E27FC236}">
                    <a16:creationId xmlns:a16="http://schemas.microsoft.com/office/drawing/2014/main" id="{6AEE35A3-D5B0-C440-8EC6-61642C7CE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11</a:t>
                </a:r>
              </a:p>
            </p:txBody>
          </p:sp>
          <p:sp>
            <p:nvSpPr>
              <p:cNvPr id="29716" name="Text Box 20">
                <a:extLst>
                  <a:ext uri="{FF2B5EF4-FFF2-40B4-BE49-F238E27FC236}">
                    <a16:creationId xmlns:a16="http://schemas.microsoft.com/office/drawing/2014/main" id="{9FC79AFF-F35D-654A-B3EF-30DC58D02C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5" y="1247"/>
                <a:ext cx="35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[6]</a:t>
                </a:r>
              </a:p>
            </p:txBody>
          </p:sp>
        </p:grpSp>
        <p:grpSp>
          <p:nvGrpSpPr>
            <p:cNvPr id="29717" name="Group 21">
              <a:extLst>
                <a:ext uri="{FF2B5EF4-FFF2-40B4-BE49-F238E27FC236}">
                  <a16:creationId xmlns:a16="http://schemas.microsoft.com/office/drawing/2014/main" id="{CC2C1D02-B2D5-454C-B694-CFDB4192C3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6925" y="1763713"/>
              <a:ext cx="752475" cy="433387"/>
              <a:chOff x="2256" y="1152"/>
              <a:chExt cx="624" cy="425"/>
            </a:xfrm>
          </p:grpSpPr>
          <p:sp>
            <p:nvSpPr>
              <p:cNvPr id="29718" name="Oval 22">
                <a:extLst>
                  <a:ext uri="{FF2B5EF4-FFF2-40B4-BE49-F238E27FC236}">
                    <a16:creationId xmlns:a16="http://schemas.microsoft.com/office/drawing/2014/main" id="{565144B6-E477-C64D-89A9-E211A20A1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26</a:t>
                </a:r>
              </a:p>
            </p:txBody>
          </p:sp>
          <p:sp>
            <p:nvSpPr>
              <p:cNvPr id="29719" name="Text Box 23">
                <a:extLst>
                  <a:ext uri="{FF2B5EF4-FFF2-40B4-BE49-F238E27FC236}">
                    <a16:creationId xmlns:a16="http://schemas.microsoft.com/office/drawing/2014/main" id="{BDBC24D7-B869-EF4B-8D82-A46E3C2ABB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7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[7]</a:t>
                </a:r>
              </a:p>
            </p:txBody>
          </p:sp>
        </p:grpSp>
        <p:grpSp>
          <p:nvGrpSpPr>
            <p:cNvPr id="29720" name="Group 24">
              <a:extLst>
                <a:ext uri="{FF2B5EF4-FFF2-40B4-BE49-F238E27FC236}">
                  <a16:creationId xmlns:a16="http://schemas.microsoft.com/office/drawing/2014/main" id="{882A02DD-EECD-E240-A127-48925F99F3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2400300"/>
              <a:ext cx="752475" cy="433388"/>
              <a:chOff x="2256" y="1152"/>
              <a:chExt cx="624" cy="425"/>
            </a:xfrm>
          </p:grpSpPr>
          <p:sp>
            <p:nvSpPr>
              <p:cNvPr id="29721" name="Oval 25">
                <a:extLst>
                  <a:ext uri="{FF2B5EF4-FFF2-40B4-BE49-F238E27FC236}">
                    <a16:creationId xmlns:a16="http://schemas.microsoft.com/office/drawing/2014/main" id="{477ED496-8D62-C74E-AD91-A3D943FE9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29722" name="Text Box 26">
                <a:extLst>
                  <a:ext uri="{FF2B5EF4-FFF2-40B4-BE49-F238E27FC236}">
                    <a16:creationId xmlns:a16="http://schemas.microsoft.com/office/drawing/2014/main" id="{44CC5EAE-8CEE-5F4F-BB80-363B9DCD9D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7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[8]</a:t>
                </a:r>
              </a:p>
            </p:txBody>
          </p:sp>
        </p:grpSp>
        <p:grpSp>
          <p:nvGrpSpPr>
            <p:cNvPr id="29723" name="Group 27">
              <a:extLst>
                <a:ext uri="{FF2B5EF4-FFF2-40B4-BE49-F238E27FC236}">
                  <a16:creationId xmlns:a16="http://schemas.microsoft.com/office/drawing/2014/main" id="{B0D57A4A-8793-CE40-BE78-45C2C70DEF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7350" y="2400300"/>
              <a:ext cx="752475" cy="433388"/>
              <a:chOff x="2256" y="1152"/>
              <a:chExt cx="624" cy="425"/>
            </a:xfrm>
          </p:grpSpPr>
          <p:sp>
            <p:nvSpPr>
              <p:cNvPr id="29724" name="Oval 28">
                <a:extLst>
                  <a:ext uri="{FF2B5EF4-FFF2-40B4-BE49-F238E27FC236}">
                    <a16:creationId xmlns:a16="http://schemas.microsoft.com/office/drawing/2014/main" id="{74F58094-F3F7-F64B-9F89-A535F7357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29725" name="Text Box 29">
                <a:extLst>
                  <a:ext uri="{FF2B5EF4-FFF2-40B4-BE49-F238E27FC236}">
                    <a16:creationId xmlns:a16="http://schemas.microsoft.com/office/drawing/2014/main" id="{C06883F9-E45A-2A40-A4F8-6190E2FBCA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7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[9]</a:t>
                </a:r>
              </a:p>
            </p:txBody>
          </p:sp>
        </p:grpSp>
        <p:sp>
          <p:nvSpPr>
            <p:cNvPr id="29726" name="Oval 30">
              <a:extLst>
                <a:ext uri="{FF2B5EF4-FFF2-40B4-BE49-F238E27FC236}">
                  <a16:creationId xmlns:a16="http://schemas.microsoft.com/office/drawing/2014/main" id="{A873364C-FBAF-BA48-8D83-5DEF453B6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1788" y="2400300"/>
              <a:ext cx="404812" cy="3429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1600">
                  <a:solidFill>
                    <a:schemeClr val="tx1"/>
                  </a:solidFill>
                  <a:ea typeface="新細明體" panose="02020500000000000000" pitchFamily="18" charset="-120"/>
                </a:rPr>
                <a:t>77</a:t>
              </a:r>
            </a:p>
          </p:txBody>
        </p:sp>
        <p:sp>
          <p:nvSpPr>
            <p:cNvPr id="29727" name="Text Box 31">
              <a:extLst>
                <a:ext uri="{FF2B5EF4-FFF2-40B4-BE49-F238E27FC236}">
                  <a16:creationId xmlns:a16="http://schemas.microsoft.com/office/drawing/2014/main" id="{F918105C-1CEE-914A-91B4-DE120607A0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825" y="2497138"/>
              <a:ext cx="5238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chemeClr val="tx1"/>
                  </a:solidFill>
                  <a:ea typeface="新細明體" panose="02020500000000000000" pitchFamily="18" charset="-120"/>
                </a:rPr>
                <a:t>[10]</a:t>
              </a:r>
            </a:p>
          </p:txBody>
        </p:sp>
        <p:cxnSp>
          <p:nvCxnSpPr>
            <p:cNvPr id="29728" name="AutoShape 32">
              <a:extLst>
                <a:ext uri="{FF2B5EF4-FFF2-40B4-BE49-F238E27FC236}">
                  <a16:creationId xmlns:a16="http://schemas.microsoft.com/office/drawing/2014/main" id="{5AE9D96A-E685-8947-87DC-A8460B98F6B4}"/>
                </a:ext>
              </a:extLst>
            </p:cNvPr>
            <p:cNvCxnSpPr>
              <a:cxnSpLocks noChangeShapeType="1"/>
              <a:stCxn id="29700" idx="3"/>
              <a:endCxn id="29703" idx="7"/>
            </p:cNvCxnSpPr>
            <p:nvPr/>
          </p:nvCxnSpPr>
          <p:spPr bwMode="auto">
            <a:xfrm flipH="1">
              <a:off x="3910013" y="977900"/>
              <a:ext cx="638175" cy="2968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729" name="AutoShape 33">
              <a:extLst>
                <a:ext uri="{FF2B5EF4-FFF2-40B4-BE49-F238E27FC236}">
                  <a16:creationId xmlns:a16="http://schemas.microsoft.com/office/drawing/2014/main" id="{D73A2A6F-E308-4F4D-88BB-391E55E8CC61}"/>
                </a:ext>
              </a:extLst>
            </p:cNvPr>
            <p:cNvCxnSpPr>
              <a:cxnSpLocks noChangeShapeType="1"/>
              <a:stCxn id="29700" idx="5"/>
              <a:endCxn id="29706" idx="1"/>
            </p:cNvCxnSpPr>
            <p:nvPr/>
          </p:nvCxnSpPr>
          <p:spPr bwMode="auto">
            <a:xfrm>
              <a:off x="4835525" y="977900"/>
              <a:ext cx="638175" cy="2968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730" name="AutoShape 34">
              <a:extLst>
                <a:ext uri="{FF2B5EF4-FFF2-40B4-BE49-F238E27FC236}">
                  <a16:creationId xmlns:a16="http://schemas.microsoft.com/office/drawing/2014/main" id="{69C509A3-5264-7943-9B69-F29582BD6280}"/>
                </a:ext>
              </a:extLst>
            </p:cNvPr>
            <p:cNvCxnSpPr>
              <a:cxnSpLocks noChangeShapeType="1"/>
              <a:stCxn id="29703" idx="3"/>
              <a:endCxn id="29709" idx="7"/>
            </p:cNvCxnSpPr>
            <p:nvPr/>
          </p:nvCxnSpPr>
          <p:spPr bwMode="auto">
            <a:xfrm flipH="1">
              <a:off x="3216275" y="1517650"/>
              <a:ext cx="406400" cy="3444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731" name="AutoShape 35">
              <a:extLst>
                <a:ext uri="{FF2B5EF4-FFF2-40B4-BE49-F238E27FC236}">
                  <a16:creationId xmlns:a16="http://schemas.microsoft.com/office/drawing/2014/main" id="{6696DB89-0952-D243-8725-8D60F0212C09}"/>
                </a:ext>
              </a:extLst>
            </p:cNvPr>
            <p:cNvCxnSpPr>
              <a:cxnSpLocks noChangeShapeType="1"/>
              <a:stCxn id="29703" idx="5"/>
              <a:endCxn id="29712" idx="1"/>
            </p:cNvCxnSpPr>
            <p:nvPr/>
          </p:nvCxnSpPr>
          <p:spPr bwMode="auto">
            <a:xfrm>
              <a:off x="3910013" y="1517650"/>
              <a:ext cx="349250" cy="3444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732" name="AutoShape 36">
              <a:extLst>
                <a:ext uri="{FF2B5EF4-FFF2-40B4-BE49-F238E27FC236}">
                  <a16:creationId xmlns:a16="http://schemas.microsoft.com/office/drawing/2014/main" id="{AC98D717-69D6-A648-98C0-79F7411BDB9C}"/>
                </a:ext>
              </a:extLst>
            </p:cNvPr>
            <p:cNvCxnSpPr>
              <a:cxnSpLocks noChangeShapeType="1"/>
              <a:stCxn id="29709" idx="3"/>
              <a:endCxn id="29721" idx="7"/>
            </p:cNvCxnSpPr>
            <p:nvPr/>
          </p:nvCxnSpPr>
          <p:spPr bwMode="auto">
            <a:xfrm flipH="1">
              <a:off x="2520950" y="2105025"/>
              <a:ext cx="407988" cy="3444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733" name="AutoShape 37">
              <a:extLst>
                <a:ext uri="{FF2B5EF4-FFF2-40B4-BE49-F238E27FC236}">
                  <a16:creationId xmlns:a16="http://schemas.microsoft.com/office/drawing/2014/main" id="{C12A86A2-A86D-D246-AC88-FF666170B240}"/>
                </a:ext>
              </a:extLst>
            </p:cNvPr>
            <p:cNvCxnSpPr>
              <a:cxnSpLocks noChangeShapeType="1"/>
              <a:stCxn id="29709" idx="5"/>
              <a:endCxn id="29724" idx="0"/>
            </p:cNvCxnSpPr>
            <p:nvPr/>
          </p:nvCxnSpPr>
          <p:spPr bwMode="auto">
            <a:xfrm>
              <a:off x="3216275" y="2105025"/>
              <a:ext cx="260350" cy="2952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734" name="AutoShape 38">
              <a:extLst>
                <a:ext uri="{FF2B5EF4-FFF2-40B4-BE49-F238E27FC236}">
                  <a16:creationId xmlns:a16="http://schemas.microsoft.com/office/drawing/2014/main" id="{791D5406-460B-144E-AC9C-67520262136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316413" y="2155825"/>
              <a:ext cx="115887" cy="2444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735" name="AutoShape 39">
              <a:extLst>
                <a:ext uri="{FF2B5EF4-FFF2-40B4-BE49-F238E27FC236}">
                  <a16:creationId xmlns:a16="http://schemas.microsoft.com/office/drawing/2014/main" id="{BAA7C7A2-0A67-CF4D-93B8-92051C5E7F70}"/>
                </a:ext>
              </a:extLst>
            </p:cNvPr>
            <p:cNvCxnSpPr>
              <a:cxnSpLocks noChangeShapeType="1"/>
              <a:stCxn id="29706" idx="3"/>
              <a:endCxn id="29715" idx="7"/>
            </p:cNvCxnSpPr>
            <p:nvPr/>
          </p:nvCxnSpPr>
          <p:spPr bwMode="auto">
            <a:xfrm flipH="1">
              <a:off x="5240338" y="1517650"/>
              <a:ext cx="233362" cy="3444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736" name="AutoShape 40">
              <a:extLst>
                <a:ext uri="{FF2B5EF4-FFF2-40B4-BE49-F238E27FC236}">
                  <a16:creationId xmlns:a16="http://schemas.microsoft.com/office/drawing/2014/main" id="{BF1E6359-E135-5F4D-974A-9D66133032D3}"/>
                </a:ext>
              </a:extLst>
            </p:cNvPr>
            <p:cNvCxnSpPr>
              <a:cxnSpLocks noChangeShapeType="1"/>
              <a:stCxn id="29706" idx="5"/>
              <a:endCxn id="29718" idx="0"/>
            </p:cNvCxnSpPr>
            <p:nvPr/>
          </p:nvCxnSpPr>
          <p:spPr bwMode="auto">
            <a:xfrm>
              <a:off x="5761038" y="1517650"/>
              <a:ext cx="665162" cy="2460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9737" name="Group 41">
              <a:extLst>
                <a:ext uri="{FF2B5EF4-FFF2-40B4-BE49-F238E27FC236}">
                  <a16:creationId xmlns:a16="http://schemas.microsoft.com/office/drawing/2014/main" id="{A04959DC-76D9-874E-B046-731C4F680E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1788" y="3429000"/>
              <a:ext cx="752475" cy="433388"/>
              <a:chOff x="2256" y="1152"/>
              <a:chExt cx="624" cy="425"/>
            </a:xfrm>
          </p:grpSpPr>
          <p:sp>
            <p:nvSpPr>
              <p:cNvPr id="29738" name="Oval 42">
                <a:extLst>
                  <a:ext uri="{FF2B5EF4-FFF2-40B4-BE49-F238E27FC236}">
                    <a16:creationId xmlns:a16="http://schemas.microsoft.com/office/drawing/2014/main" id="{FC13B7C3-9145-9A40-AB96-924092A9E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59</a:t>
                </a:r>
              </a:p>
            </p:txBody>
          </p:sp>
          <p:sp>
            <p:nvSpPr>
              <p:cNvPr id="29739" name="Text Box 43">
                <a:extLst>
                  <a:ext uri="{FF2B5EF4-FFF2-40B4-BE49-F238E27FC236}">
                    <a16:creationId xmlns:a16="http://schemas.microsoft.com/office/drawing/2014/main" id="{9955A3DA-E2D2-4241-8446-263F759A5F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7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[1]</a:t>
                </a:r>
              </a:p>
            </p:txBody>
          </p:sp>
        </p:grpSp>
        <p:grpSp>
          <p:nvGrpSpPr>
            <p:cNvPr id="29740" name="Group 44">
              <a:extLst>
                <a:ext uri="{FF2B5EF4-FFF2-40B4-BE49-F238E27FC236}">
                  <a16:creationId xmlns:a16="http://schemas.microsoft.com/office/drawing/2014/main" id="{93C07710-A73A-1A48-BCD6-C8A8E09C02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6275" y="3967163"/>
              <a:ext cx="752475" cy="433387"/>
              <a:chOff x="2255" y="1152"/>
              <a:chExt cx="625" cy="424"/>
            </a:xfrm>
          </p:grpSpPr>
          <p:sp>
            <p:nvSpPr>
              <p:cNvPr id="29741" name="Oval 45">
                <a:extLst>
                  <a:ext uri="{FF2B5EF4-FFF2-40B4-BE49-F238E27FC236}">
                    <a16:creationId xmlns:a16="http://schemas.microsoft.com/office/drawing/2014/main" id="{7BBA37D6-9C17-F144-8F3E-7FAABEE31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48</a:t>
                </a:r>
              </a:p>
            </p:txBody>
          </p:sp>
          <p:sp>
            <p:nvSpPr>
              <p:cNvPr id="29742" name="Text Box 46">
                <a:extLst>
                  <a:ext uri="{FF2B5EF4-FFF2-40B4-BE49-F238E27FC236}">
                    <a16:creationId xmlns:a16="http://schemas.microsoft.com/office/drawing/2014/main" id="{7F4D1334-30B5-2948-B560-C26261D34E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5" y="1246"/>
                <a:ext cx="35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[2]</a:t>
                </a:r>
              </a:p>
            </p:txBody>
          </p:sp>
        </p:grpSp>
        <p:grpSp>
          <p:nvGrpSpPr>
            <p:cNvPr id="29743" name="Group 47">
              <a:extLst>
                <a:ext uri="{FF2B5EF4-FFF2-40B4-BE49-F238E27FC236}">
                  <a16:creationId xmlns:a16="http://schemas.microsoft.com/office/drawing/2014/main" id="{B01936DD-1E25-6A41-B79D-83AE03351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7300" y="3967163"/>
              <a:ext cx="752475" cy="433387"/>
              <a:chOff x="2256" y="1152"/>
              <a:chExt cx="624" cy="424"/>
            </a:xfrm>
          </p:grpSpPr>
          <p:sp>
            <p:nvSpPr>
              <p:cNvPr id="29744" name="Oval 48">
                <a:extLst>
                  <a:ext uri="{FF2B5EF4-FFF2-40B4-BE49-F238E27FC236}">
                    <a16:creationId xmlns:a16="http://schemas.microsoft.com/office/drawing/2014/main" id="{2932FDFC-C50D-BB40-99C4-4833A2406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26</a:t>
                </a:r>
              </a:p>
            </p:txBody>
          </p:sp>
          <p:sp>
            <p:nvSpPr>
              <p:cNvPr id="29745" name="Text Box 49">
                <a:extLst>
                  <a:ext uri="{FF2B5EF4-FFF2-40B4-BE49-F238E27FC236}">
                    <a16:creationId xmlns:a16="http://schemas.microsoft.com/office/drawing/2014/main" id="{FF58EDCA-D8E2-E842-8A75-888DBCC274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6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[3]</a:t>
                </a:r>
              </a:p>
            </p:txBody>
          </p:sp>
        </p:grpSp>
        <p:grpSp>
          <p:nvGrpSpPr>
            <p:cNvPr id="29746" name="Group 50">
              <a:extLst>
                <a:ext uri="{FF2B5EF4-FFF2-40B4-BE49-F238E27FC236}">
                  <a16:creationId xmlns:a16="http://schemas.microsoft.com/office/drawing/2014/main" id="{A683BF80-99B6-5C4B-9411-08640B34E3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2538" y="4556125"/>
              <a:ext cx="752475" cy="433388"/>
              <a:chOff x="2256" y="1152"/>
              <a:chExt cx="624" cy="425"/>
            </a:xfrm>
          </p:grpSpPr>
          <p:sp>
            <p:nvSpPr>
              <p:cNvPr id="29747" name="Oval 51">
                <a:extLst>
                  <a:ext uri="{FF2B5EF4-FFF2-40B4-BE49-F238E27FC236}">
                    <a16:creationId xmlns:a16="http://schemas.microsoft.com/office/drawing/2014/main" id="{AB7384E8-FF04-3546-9D7D-69E506906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15</a:t>
                </a:r>
              </a:p>
            </p:txBody>
          </p:sp>
          <p:sp>
            <p:nvSpPr>
              <p:cNvPr id="29748" name="Text Box 52">
                <a:extLst>
                  <a:ext uri="{FF2B5EF4-FFF2-40B4-BE49-F238E27FC236}">
                    <a16:creationId xmlns:a16="http://schemas.microsoft.com/office/drawing/2014/main" id="{4A287331-A1A7-F444-BD3E-AB20DF5CB4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7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[4]</a:t>
                </a:r>
              </a:p>
            </p:txBody>
          </p:sp>
        </p:grpSp>
        <p:grpSp>
          <p:nvGrpSpPr>
            <p:cNvPr id="29749" name="Group 53">
              <a:extLst>
                <a:ext uri="{FF2B5EF4-FFF2-40B4-BE49-F238E27FC236}">
                  <a16:creationId xmlns:a16="http://schemas.microsoft.com/office/drawing/2014/main" id="{3E7F660C-88BC-FE41-A995-94CEA58217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2863" y="4556125"/>
              <a:ext cx="752475" cy="433388"/>
              <a:chOff x="2256" y="1152"/>
              <a:chExt cx="624" cy="425"/>
            </a:xfrm>
          </p:grpSpPr>
          <p:sp>
            <p:nvSpPr>
              <p:cNvPr id="29750" name="Oval 54">
                <a:extLst>
                  <a:ext uri="{FF2B5EF4-FFF2-40B4-BE49-F238E27FC236}">
                    <a16:creationId xmlns:a16="http://schemas.microsoft.com/office/drawing/2014/main" id="{D05A996A-B54B-764B-9689-94D84FF11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19</a:t>
                </a:r>
              </a:p>
            </p:txBody>
          </p:sp>
          <p:sp>
            <p:nvSpPr>
              <p:cNvPr id="29751" name="Text Box 55">
                <a:extLst>
                  <a:ext uri="{FF2B5EF4-FFF2-40B4-BE49-F238E27FC236}">
                    <a16:creationId xmlns:a16="http://schemas.microsoft.com/office/drawing/2014/main" id="{3E7DF9DF-237E-9747-93EA-B8BD977A95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7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[5]</a:t>
                </a:r>
              </a:p>
            </p:txBody>
          </p:sp>
        </p:grpSp>
        <p:grpSp>
          <p:nvGrpSpPr>
            <p:cNvPr id="29752" name="Group 56">
              <a:extLst>
                <a:ext uri="{FF2B5EF4-FFF2-40B4-BE49-F238E27FC236}">
                  <a16:creationId xmlns:a16="http://schemas.microsoft.com/office/drawing/2014/main" id="{7B5B517F-7FC4-E84E-8BDA-D6F32DA80C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6600" y="4556125"/>
              <a:ext cx="752475" cy="433388"/>
              <a:chOff x="2255" y="1152"/>
              <a:chExt cx="625" cy="425"/>
            </a:xfrm>
          </p:grpSpPr>
          <p:sp>
            <p:nvSpPr>
              <p:cNvPr id="29753" name="Oval 57">
                <a:extLst>
                  <a:ext uri="{FF2B5EF4-FFF2-40B4-BE49-F238E27FC236}">
                    <a16:creationId xmlns:a16="http://schemas.microsoft.com/office/drawing/2014/main" id="{085F0208-A198-F94A-9B21-FC0E345A2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11</a:t>
                </a:r>
              </a:p>
            </p:txBody>
          </p:sp>
          <p:sp>
            <p:nvSpPr>
              <p:cNvPr id="29754" name="Text Box 58">
                <a:extLst>
                  <a:ext uri="{FF2B5EF4-FFF2-40B4-BE49-F238E27FC236}">
                    <a16:creationId xmlns:a16="http://schemas.microsoft.com/office/drawing/2014/main" id="{0B0EA43B-5323-8243-AF4C-5D015FB41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5" y="1247"/>
                <a:ext cx="35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[6]</a:t>
                </a:r>
              </a:p>
            </p:txBody>
          </p:sp>
        </p:grpSp>
        <p:grpSp>
          <p:nvGrpSpPr>
            <p:cNvPr id="29755" name="Group 59">
              <a:extLst>
                <a:ext uri="{FF2B5EF4-FFF2-40B4-BE49-F238E27FC236}">
                  <a16:creationId xmlns:a16="http://schemas.microsoft.com/office/drawing/2014/main" id="{0CE9C3E5-0BFD-D54C-AFB5-ECE9A97CDD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6925" y="4506913"/>
              <a:ext cx="752475" cy="433387"/>
              <a:chOff x="2256" y="1152"/>
              <a:chExt cx="624" cy="425"/>
            </a:xfrm>
          </p:grpSpPr>
          <p:sp>
            <p:nvSpPr>
              <p:cNvPr id="29756" name="Oval 60">
                <a:extLst>
                  <a:ext uri="{FF2B5EF4-FFF2-40B4-BE49-F238E27FC236}">
                    <a16:creationId xmlns:a16="http://schemas.microsoft.com/office/drawing/2014/main" id="{83652771-827C-E642-84B9-4EA2C5749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29757" name="Text Box 61">
                <a:extLst>
                  <a:ext uri="{FF2B5EF4-FFF2-40B4-BE49-F238E27FC236}">
                    <a16:creationId xmlns:a16="http://schemas.microsoft.com/office/drawing/2014/main" id="{DC00DCFE-0B9F-E641-B8AE-8730DC8C1B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7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[7]</a:t>
                </a:r>
              </a:p>
            </p:txBody>
          </p:sp>
        </p:grpSp>
        <p:grpSp>
          <p:nvGrpSpPr>
            <p:cNvPr id="29758" name="Group 62">
              <a:extLst>
                <a:ext uri="{FF2B5EF4-FFF2-40B4-BE49-F238E27FC236}">
                  <a16:creationId xmlns:a16="http://schemas.microsoft.com/office/drawing/2014/main" id="{0D347295-1EDE-0447-B359-A61C9B7087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5143500"/>
              <a:ext cx="752475" cy="433388"/>
              <a:chOff x="2256" y="1152"/>
              <a:chExt cx="624" cy="425"/>
            </a:xfrm>
          </p:grpSpPr>
          <p:sp>
            <p:nvSpPr>
              <p:cNvPr id="29759" name="Oval 63">
                <a:extLst>
                  <a:ext uri="{FF2B5EF4-FFF2-40B4-BE49-F238E27FC236}">
                    <a16:creationId xmlns:a16="http://schemas.microsoft.com/office/drawing/2014/main" id="{152DE5A2-9C53-A248-80C5-F8006B70D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29760" name="Text Box 64">
                <a:extLst>
                  <a:ext uri="{FF2B5EF4-FFF2-40B4-BE49-F238E27FC236}">
                    <a16:creationId xmlns:a16="http://schemas.microsoft.com/office/drawing/2014/main" id="{6413D20F-2FF7-4947-B977-64B623DCE0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7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[8]</a:t>
                </a:r>
              </a:p>
            </p:txBody>
          </p:sp>
        </p:grpSp>
        <p:sp>
          <p:nvSpPr>
            <p:cNvPr id="29761" name="Oval 65">
              <a:extLst>
                <a:ext uri="{FF2B5EF4-FFF2-40B4-BE49-F238E27FC236}">
                  <a16:creationId xmlns:a16="http://schemas.microsoft.com/office/drawing/2014/main" id="{E1AF829F-81CB-C341-A5C2-EB510210E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5013" y="5143500"/>
              <a:ext cx="404812" cy="3429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1600">
                  <a:solidFill>
                    <a:schemeClr val="tx1"/>
                  </a:solidFill>
                  <a:ea typeface="新細明體" panose="02020500000000000000" pitchFamily="18" charset="-120"/>
                </a:rPr>
                <a:t>61</a:t>
              </a:r>
            </a:p>
          </p:txBody>
        </p:sp>
        <p:sp>
          <p:nvSpPr>
            <p:cNvPr id="29762" name="Text Box 66">
              <a:extLst>
                <a:ext uri="{FF2B5EF4-FFF2-40B4-BE49-F238E27FC236}">
                  <a16:creationId xmlns:a16="http://schemas.microsoft.com/office/drawing/2014/main" id="{F966F1B5-C2A9-464B-90CC-E11829D516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7350" y="5240338"/>
              <a:ext cx="4222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chemeClr val="tx1"/>
                  </a:solidFill>
                  <a:ea typeface="新細明體" panose="02020500000000000000" pitchFamily="18" charset="-120"/>
                </a:rPr>
                <a:t>[9]</a:t>
              </a:r>
            </a:p>
          </p:txBody>
        </p:sp>
        <p:sp>
          <p:nvSpPr>
            <p:cNvPr id="29763" name="Oval 67">
              <a:extLst>
                <a:ext uri="{FF2B5EF4-FFF2-40B4-BE49-F238E27FC236}">
                  <a16:creationId xmlns:a16="http://schemas.microsoft.com/office/drawing/2014/main" id="{559D12FF-B94D-7941-AE1C-84CD76239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1788" y="5143500"/>
              <a:ext cx="404812" cy="3429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1600">
                  <a:solidFill>
                    <a:schemeClr val="tx1"/>
                  </a:solidFill>
                  <a:ea typeface="新細明體" panose="02020500000000000000" pitchFamily="18" charset="-120"/>
                </a:rPr>
                <a:t>77</a:t>
              </a:r>
            </a:p>
          </p:txBody>
        </p:sp>
        <p:sp>
          <p:nvSpPr>
            <p:cNvPr id="29764" name="Text Box 68">
              <a:extLst>
                <a:ext uri="{FF2B5EF4-FFF2-40B4-BE49-F238E27FC236}">
                  <a16:creationId xmlns:a16="http://schemas.microsoft.com/office/drawing/2014/main" id="{54A3BF3A-FA35-4145-BD5D-FEC2FB1EE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825" y="5240338"/>
              <a:ext cx="5238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chemeClr val="tx1"/>
                  </a:solidFill>
                  <a:ea typeface="新細明體" panose="02020500000000000000" pitchFamily="18" charset="-120"/>
                </a:rPr>
                <a:t>[10]</a:t>
              </a:r>
            </a:p>
          </p:txBody>
        </p:sp>
        <p:cxnSp>
          <p:nvCxnSpPr>
            <p:cNvPr id="29765" name="AutoShape 69">
              <a:extLst>
                <a:ext uri="{FF2B5EF4-FFF2-40B4-BE49-F238E27FC236}">
                  <a16:creationId xmlns:a16="http://schemas.microsoft.com/office/drawing/2014/main" id="{B953AE7D-B838-4E41-A847-8D03A22D32C7}"/>
                </a:ext>
              </a:extLst>
            </p:cNvPr>
            <p:cNvCxnSpPr>
              <a:cxnSpLocks noChangeShapeType="1"/>
              <a:stCxn id="29738" idx="3"/>
              <a:endCxn id="29741" idx="7"/>
            </p:cNvCxnSpPr>
            <p:nvPr/>
          </p:nvCxnSpPr>
          <p:spPr bwMode="auto">
            <a:xfrm flipH="1">
              <a:off x="3910013" y="3721100"/>
              <a:ext cx="638175" cy="2968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766" name="AutoShape 70">
              <a:extLst>
                <a:ext uri="{FF2B5EF4-FFF2-40B4-BE49-F238E27FC236}">
                  <a16:creationId xmlns:a16="http://schemas.microsoft.com/office/drawing/2014/main" id="{C3AD2D81-27EB-6645-B8F2-1DBAA9F627C1}"/>
                </a:ext>
              </a:extLst>
            </p:cNvPr>
            <p:cNvCxnSpPr>
              <a:cxnSpLocks noChangeShapeType="1"/>
              <a:stCxn id="29738" idx="5"/>
              <a:endCxn id="29744" idx="1"/>
            </p:cNvCxnSpPr>
            <p:nvPr/>
          </p:nvCxnSpPr>
          <p:spPr bwMode="auto">
            <a:xfrm>
              <a:off x="4835525" y="3721100"/>
              <a:ext cx="638175" cy="2968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767" name="AutoShape 71">
              <a:extLst>
                <a:ext uri="{FF2B5EF4-FFF2-40B4-BE49-F238E27FC236}">
                  <a16:creationId xmlns:a16="http://schemas.microsoft.com/office/drawing/2014/main" id="{A6CCD74E-794F-A341-9B18-28CDC4183B34}"/>
                </a:ext>
              </a:extLst>
            </p:cNvPr>
            <p:cNvCxnSpPr>
              <a:cxnSpLocks noChangeShapeType="1"/>
              <a:stCxn id="29741" idx="3"/>
              <a:endCxn id="29747" idx="7"/>
            </p:cNvCxnSpPr>
            <p:nvPr/>
          </p:nvCxnSpPr>
          <p:spPr bwMode="auto">
            <a:xfrm flipH="1">
              <a:off x="3216275" y="4260850"/>
              <a:ext cx="406400" cy="3444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768" name="AutoShape 72">
              <a:extLst>
                <a:ext uri="{FF2B5EF4-FFF2-40B4-BE49-F238E27FC236}">
                  <a16:creationId xmlns:a16="http://schemas.microsoft.com/office/drawing/2014/main" id="{03143387-9FB9-7C48-B237-F069DB404903}"/>
                </a:ext>
              </a:extLst>
            </p:cNvPr>
            <p:cNvCxnSpPr>
              <a:cxnSpLocks noChangeShapeType="1"/>
              <a:stCxn id="29741" idx="5"/>
              <a:endCxn id="29750" idx="1"/>
            </p:cNvCxnSpPr>
            <p:nvPr/>
          </p:nvCxnSpPr>
          <p:spPr bwMode="auto">
            <a:xfrm>
              <a:off x="3910013" y="4260850"/>
              <a:ext cx="349250" cy="3444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769" name="AutoShape 73">
              <a:extLst>
                <a:ext uri="{FF2B5EF4-FFF2-40B4-BE49-F238E27FC236}">
                  <a16:creationId xmlns:a16="http://schemas.microsoft.com/office/drawing/2014/main" id="{5CD9FBBC-B81D-7041-9572-523FC0B0C157}"/>
                </a:ext>
              </a:extLst>
            </p:cNvPr>
            <p:cNvCxnSpPr>
              <a:cxnSpLocks noChangeShapeType="1"/>
              <a:stCxn id="29747" idx="3"/>
              <a:endCxn id="29759" idx="7"/>
            </p:cNvCxnSpPr>
            <p:nvPr/>
          </p:nvCxnSpPr>
          <p:spPr bwMode="auto">
            <a:xfrm flipH="1">
              <a:off x="2520950" y="4848225"/>
              <a:ext cx="407988" cy="3444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770" name="AutoShape 74">
              <a:extLst>
                <a:ext uri="{FF2B5EF4-FFF2-40B4-BE49-F238E27FC236}">
                  <a16:creationId xmlns:a16="http://schemas.microsoft.com/office/drawing/2014/main" id="{A1F16288-8A45-9041-B0C0-094449F67314}"/>
                </a:ext>
              </a:extLst>
            </p:cNvPr>
            <p:cNvCxnSpPr>
              <a:cxnSpLocks noChangeShapeType="1"/>
              <a:stCxn id="29747" idx="5"/>
              <a:endCxn id="29761" idx="0"/>
            </p:cNvCxnSpPr>
            <p:nvPr/>
          </p:nvCxnSpPr>
          <p:spPr bwMode="auto">
            <a:xfrm>
              <a:off x="3216275" y="4848225"/>
              <a:ext cx="261938" cy="2952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771" name="AutoShape 75">
              <a:extLst>
                <a:ext uri="{FF2B5EF4-FFF2-40B4-BE49-F238E27FC236}">
                  <a16:creationId xmlns:a16="http://schemas.microsoft.com/office/drawing/2014/main" id="{976B3C0F-5EDA-A143-BFF3-99138E1571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316413" y="4899025"/>
              <a:ext cx="115887" cy="2444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772" name="AutoShape 76">
              <a:extLst>
                <a:ext uri="{FF2B5EF4-FFF2-40B4-BE49-F238E27FC236}">
                  <a16:creationId xmlns:a16="http://schemas.microsoft.com/office/drawing/2014/main" id="{B9B1386B-10B7-6F42-B8E6-8B69C5AA34D4}"/>
                </a:ext>
              </a:extLst>
            </p:cNvPr>
            <p:cNvCxnSpPr>
              <a:cxnSpLocks noChangeShapeType="1"/>
              <a:stCxn id="29744" idx="3"/>
              <a:endCxn id="29753" idx="7"/>
            </p:cNvCxnSpPr>
            <p:nvPr/>
          </p:nvCxnSpPr>
          <p:spPr bwMode="auto">
            <a:xfrm flipH="1">
              <a:off x="5240338" y="4260850"/>
              <a:ext cx="233362" cy="3444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773" name="AutoShape 77">
              <a:extLst>
                <a:ext uri="{FF2B5EF4-FFF2-40B4-BE49-F238E27FC236}">
                  <a16:creationId xmlns:a16="http://schemas.microsoft.com/office/drawing/2014/main" id="{F404F98A-83B0-3F46-90C9-7578B0120178}"/>
                </a:ext>
              </a:extLst>
            </p:cNvPr>
            <p:cNvCxnSpPr>
              <a:cxnSpLocks noChangeShapeType="1"/>
              <a:stCxn id="29744" idx="5"/>
              <a:endCxn id="29756" idx="0"/>
            </p:cNvCxnSpPr>
            <p:nvPr/>
          </p:nvCxnSpPr>
          <p:spPr bwMode="auto">
            <a:xfrm>
              <a:off x="5761038" y="4260850"/>
              <a:ext cx="665162" cy="2460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774" name="Text Box 78">
              <a:extLst>
                <a:ext uri="{FF2B5EF4-FFF2-40B4-BE49-F238E27FC236}">
                  <a16:creationId xmlns:a16="http://schemas.microsoft.com/office/drawing/2014/main" id="{DAB9AEFB-73CD-6A47-B71A-F1030B923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2725" y="2784475"/>
              <a:ext cx="522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(a)</a:t>
              </a:r>
            </a:p>
          </p:txBody>
        </p:sp>
        <p:sp>
          <p:nvSpPr>
            <p:cNvPr id="29775" name="Text Box 79">
              <a:extLst>
                <a:ext uri="{FF2B5EF4-FFF2-40B4-BE49-F238E27FC236}">
                  <a16:creationId xmlns:a16="http://schemas.microsoft.com/office/drawing/2014/main" id="{A2E99E27-1DB1-F94C-8738-9B5DBA439F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6525" y="5603875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(b)</a:t>
              </a:r>
            </a:p>
          </p:txBody>
        </p:sp>
        <p:sp>
          <p:nvSpPr>
            <p:cNvPr id="29776" name="Line 80">
              <a:extLst>
                <a:ext uri="{FF2B5EF4-FFF2-40B4-BE49-F238E27FC236}">
                  <a16:creationId xmlns:a16="http://schemas.microsoft.com/office/drawing/2014/main" id="{88276533-4DDD-5642-ADA8-BF17DEB212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200" y="5029200"/>
              <a:ext cx="2286000" cy="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77" name="Line 81">
              <a:extLst>
                <a:ext uri="{FF2B5EF4-FFF2-40B4-BE49-F238E27FC236}">
                  <a16:creationId xmlns:a16="http://schemas.microsoft.com/office/drawing/2014/main" id="{35CBA28E-70B1-E942-84BF-193886214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14600" y="5029200"/>
              <a:ext cx="609600" cy="60960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78" name="Line 82">
              <a:extLst>
                <a:ext uri="{FF2B5EF4-FFF2-40B4-BE49-F238E27FC236}">
                  <a16:creationId xmlns:a16="http://schemas.microsoft.com/office/drawing/2014/main" id="{47454A22-4343-4544-91BE-F4166683A1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8600" y="2286000"/>
              <a:ext cx="1066800" cy="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79" name="Line 83">
              <a:extLst>
                <a:ext uri="{FF2B5EF4-FFF2-40B4-BE49-F238E27FC236}">
                  <a16:creationId xmlns:a16="http://schemas.microsoft.com/office/drawing/2014/main" id="{82552907-9F56-664F-A420-56D05BC732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5200" y="2286000"/>
              <a:ext cx="533400" cy="60960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頁尾版面配置區 3">
            <a:extLst>
              <a:ext uri="{FF2B5EF4-FFF2-40B4-BE49-F238E27FC236}">
                <a16:creationId xmlns:a16="http://schemas.microsoft.com/office/drawing/2014/main" id="{64D3EC55-D8A1-AC45-845A-ADD907CE3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89" name="投影片編號版面配置區 4">
            <a:extLst>
              <a:ext uri="{FF2B5EF4-FFF2-40B4-BE49-F238E27FC236}">
                <a16:creationId xmlns:a16="http://schemas.microsoft.com/office/drawing/2014/main" id="{44265013-DD88-6D49-8665-B2F207F1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23617-A7DE-B14F-AE8A-F9F50C4CE04C}" type="slidenum">
              <a:rPr lang="en-US" altLang="zh-TW"/>
              <a:pPr/>
              <a:t>86</a:t>
            </a:fld>
            <a:endParaRPr lang="en-US" altLang="zh-TW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D780248-28A0-3340-BF88-2653357EC8D3}"/>
              </a:ext>
            </a:extLst>
          </p:cNvPr>
          <p:cNvGrpSpPr/>
          <p:nvPr/>
        </p:nvGrpSpPr>
        <p:grpSpPr>
          <a:xfrm>
            <a:off x="1417638" y="380697"/>
            <a:ext cx="6248400" cy="5375275"/>
            <a:chOff x="1447800" y="685800"/>
            <a:chExt cx="6248400" cy="5375275"/>
          </a:xfrm>
        </p:grpSpPr>
        <p:grpSp>
          <p:nvGrpSpPr>
            <p:cNvPr id="30723" name="Group 3">
              <a:extLst>
                <a:ext uri="{FF2B5EF4-FFF2-40B4-BE49-F238E27FC236}">
                  <a16:creationId xmlns:a16="http://schemas.microsoft.com/office/drawing/2014/main" id="{30FD1853-0917-F848-96B5-00702A375B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1788" y="685800"/>
              <a:ext cx="752475" cy="433388"/>
              <a:chOff x="2256" y="1152"/>
              <a:chExt cx="624" cy="425"/>
            </a:xfrm>
          </p:grpSpPr>
          <p:sp>
            <p:nvSpPr>
              <p:cNvPr id="30724" name="Oval 4">
                <a:extLst>
                  <a:ext uri="{FF2B5EF4-FFF2-40B4-BE49-F238E27FC236}">
                    <a16:creationId xmlns:a16="http://schemas.microsoft.com/office/drawing/2014/main" id="{5F38CC8C-1633-C44C-B241-EE4AC863A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48</a:t>
                </a:r>
              </a:p>
            </p:txBody>
          </p:sp>
          <p:sp>
            <p:nvSpPr>
              <p:cNvPr id="30725" name="Text Box 5">
                <a:extLst>
                  <a:ext uri="{FF2B5EF4-FFF2-40B4-BE49-F238E27FC236}">
                    <a16:creationId xmlns:a16="http://schemas.microsoft.com/office/drawing/2014/main" id="{5AAF7A67-5040-3C4E-93AB-67EC9E2A43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7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[1]</a:t>
                </a:r>
              </a:p>
            </p:txBody>
          </p:sp>
        </p:grpSp>
        <p:grpSp>
          <p:nvGrpSpPr>
            <p:cNvPr id="30726" name="Group 6">
              <a:extLst>
                <a:ext uri="{FF2B5EF4-FFF2-40B4-BE49-F238E27FC236}">
                  <a16:creationId xmlns:a16="http://schemas.microsoft.com/office/drawing/2014/main" id="{12286C3C-F5FB-A745-9A0A-E9F9C4B3D6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6275" y="1223963"/>
              <a:ext cx="752475" cy="433387"/>
              <a:chOff x="2255" y="1152"/>
              <a:chExt cx="625" cy="424"/>
            </a:xfrm>
          </p:grpSpPr>
          <p:sp>
            <p:nvSpPr>
              <p:cNvPr id="30727" name="Oval 7">
                <a:extLst>
                  <a:ext uri="{FF2B5EF4-FFF2-40B4-BE49-F238E27FC236}">
                    <a16:creationId xmlns:a16="http://schemas.microsoft.com/office/drawing/2014/main" id="{D8BD9569-E530-7248-9922-9FEEC2230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19</a:t>
                </a:r>
              </a:p>
            </p:txBody>
          </p:sp>
          <p:sp>
            <p:nvSpPr>
              <p:cNvPr id="30728" name="Text Box 8">
                <a:extLst>
                  <a:ext uri="{FF2B5EF4-FFF2-40B4-BE49-F238E27FC236}">
                    <a16:creationId xmlns:a16="http://schemas.microsoft.com/office/drawing/2014/main" id="{89C8A6A9-8470-2945-81A3-FB1F9589F8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5" y="1246"/>
                <a:ext cx="35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[2]</a:t>
                </a:r>
              </a:p>
            </p:txBody>
          </p:sp>
        </p:grpSp>
        <p:grpSp>
          <p:nvGrpSpPr>
            <p:cNvPr id="30729" name="Group 9">
              <a:extLst>
                <a:ext uri="{FF2B5EF4-FFF2-40B4-BE49-F238E27FC236}">
                  <a16:creationId xmlns:a16="http://schemas.microsoft.com/office/drawing/2014/main" id="{5F5E0E25-7594-7847-A2DC-24D5F2485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7300" y="1223963"/>
              <a:ext cx="752475" cy="433387"/>
              <a:chOff x="2256" y="1152"/>
              <a:chExt cx="624" cy="424"/>
            </a:xfrm>
          </p:grpSpPr>
          <p:sp>
            <p:nvSpPr>
              <p:cNvPr id="30730" name="Oval 10">
                <a:extLst>
                  <a:ext uri="{FF2B5EF4-FFF2-40B4-BE49-F238E27FC236}">
                    <a16:creationId xmlns:a16="http://schemas.microsoft.com/office/drawing/2014/main" id="{9388E1EB-E550-0F44-85DA-620A9C490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26</a:t>
                </a:r>
              </a:p>
            </p:txBody>
          </p:sp>
          <p:sp>
            <p:nvSpPr>
              <p:cNvPr id="30731" name="Text Box 11">
                <a:extLst>
                  <a:ext uri="{FF2B5EF4-FFF2-40B4-BE49-F238E27FC236}">
                    <a16:creationId xmlns:a16="http://schemas.microsoft.com/office/drawing/2014/main" id="{C8BEDF9C-237E-6B46-9DEE-0916D36B2C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6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[3]</a:t>
                </a:r>
              </a:p>
            </p:txBody>
          </p:sp>
        </p:grpSp>
        <p:grpSp>
          <p:nvGrpSpPr>
            <p:cNvPr id="30732" name="Group 12">
              <a:extLst>
                <a:ext uri="{FF2B5EF4-FFF2-40B4-BE49-F238E27FC236}">
                  <a16:creationId xmlns:a16="http://schemas.microsoft.com/office/drawing/2014/main" id="{823506E5-687B-DB49-8004-75DB1C7D0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2538" y="1812925"/>
              <a:ext cx="752475" cy="433388"/>
              <a:chOff x="2256" y="1152"/>
              <a:chExt cx="624" cy="425"/>
            </a:xfrm>
          </p:grpSpPr>
          <p:sp>
            <p:nvSpPr>
              <p:cNvPr id="30733" name="Oval 13">
                <a:extLst>
                  <a:ext uri="{FF2B5EF4-FFF2-40B4-BE49-F238E27FC236}">
                    <a16:creationId xmlns:a16="http://schemas.microsoft.com/office/drawing/2014/main" id="{5B8DB343-4BC5-6C4B-8A9F-DCF06D18B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15</a:t>
                </a:r>
              </a:p>
            </p:txBody>
          </p:sp>
          <p:sp>
            <p:nvSpPr>
              <p:cNvPr id="30734" name="Text Box 14">
                <a:extLst>
                  <a:ext uri="{FF2B5EF4-FFF2-40B4-BE49-F238E27FC236}">
                    <a16:creationId xmlns:a16="http://schemas.microsoft.com/office/drawing/2014/main" id="{6E2B1AFF-413B-3F4C-950E-438B3FB40D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7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[4]</a:t>
                </a:r>
              </a:p>
            </p:txBody>
          </p:sp>
        </p:grpSp>
        <p:grpSp>
          <p:nvGrpSpPr>
            <p:cNvPr id="30735" name="Group 15">
              <a:extLst>
                <a:ext uri="{FF2B5EF4-FFF2-40B4-BE49-F238E27FC236}">
                  <a16:creationId xmlns:a16="http://schemas.microsoft.com/office/drawing/2014/main" id="{0F4C3B86-1DB7-F347-B64B-13B3D6A2A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2863" y="1812925"/>
              <a:ext cx="752475" cy="433388"/>
              <a:chOff x="2256" y="1152"/>
              <a:chExt cx="624" cy="425"/>
            </a:xfrm>
          </p:grpSpPr>
          <p:sp>
            <p:nvSpPr>
              <p:cNvPr id="30736" name="Oval 16">
                <a:extLst>
                  <a:ext uri="{FF2B5EF4-FFF2-40B4-BE49-F238E27FC236}">
                    <a16:creationId xmlns:a16="http://schemas.microsoft.com/office/drawing/2014/main" id="{F2B1D38D-59CF-9745-AC26-4E97063FA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30737" name="Text Box 17">
                <a:extLst>
                  <a:ext uri="{FF2B5EF4-FFF2-40B4-BE49-F238E27FC236}">
                    <a16:creationId xmlns:a16="http://schemas.microsoft.com/office/drawing/2014/main" id="{F199C6DA-47EB-FC45-90CD-7BB85E426E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7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[5]</a:t>
                </a:r>
              </a:p>
            </p:txBody>
          </p:sp>
        </p:grpSp>
        <p:grpSp>
          <p:nvGrpSpPr>
            <p:cNvPr id="30738" name="Group 18">
              <a:extLst>
                <a:ext uri="{FF2B5EF4-FFF2-40B4-BE49-F238E27FC236}">
                  <a16:creationId xmlns:a16="http://schemas.microsoft.com/office/drawing/2014/main" id="{E30B88AE-B521-AF4C-9E5E-864EF44086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6600" y="1812925"/>
              <a:ext cx="752475" cy="433388"/>
              <a:chOff x="2255" y="1152"/>
              <a:chExt cx="625" cy="425"/>
            </a:xfrm>
          </p:grpSpPr>
          <p:sp>
            <p:nvSpPr>
              <p:cNvPr id="30739" name="Oval 19">
                <a:extLst>
                  <a:ext uri="{FF2B5EF4-FFF2-40B4-BE49-F238E27FC236}">
                    <a16:creationId xmlns:a16="http://schemas.microsoft.com/office/drawing/2014/main" id="{EF1E79D5-044D-7245-97A5-B72F0C291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11</a:t>
                </a:r>
              </a:p>
            </p:txBody>
          </p:sp>
          <p:sp>
            <p:nvSpPr>
              <p:cNvPr id="30740" name="Text Box 20">
                <a:extLst>
                  <a:ext uri="{FF2B5EF4-FFF2-40B4-BE49-F238E27FC236}">
                    <a16:creationId xmlns:a16="http://schemas.microsoft.com/office/drawing/2014/main" id="{EE7C1717-E95A-DF4D-93E1-D138E85E97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5" y="1247"/>
                <a:ext cx="35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[6]</a:t>
                </a:r>
              </a:p>
            </p:txBody>
          </p:sp>
        </p:grpSp>
        <p:grpSp>
          <p:nvGrpSpPr>
            <p:cNvPr id="30741" name="Group 21">
              <a:extLst>
                <a:ext uri="{FF2B5EF4-FFF2-40B4-BE49-F238E27FC236}">
                  <a16:creationId xmlns:a16="http://schemas.microsoft.com/office/drawing/2014/main" id="{B58075F6-82D4-A548-AAAC-78E7166E79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6925" y="1763713"/>
              <a:ext cx="752475" cy="433387"/>
              <a:chOff x="2256" y="1152"/>
              <a:chExt cx="624" cy="425"/>
            </a:xfrm>
          </p:grpSpPr>
          <p:sp>
            <p:nvSpPr>
              <p:cNvPr id="30742" name="Oval 22">
                <a:extLst>
                  <a:ext uri="{FF2B5EF4-FFF2-40B4-BE49-F238E27FC236}">
                    <a16:creationId xmlns:a16="http://schemas.microsoft.com/office/drawing/2014/main" id="{87451B1F-B57F-F741-BC1F-3F64D8C59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30743" name="Text Box 23">
                <a:extLst>
                  <a:ext uri="{FF2B5EF4-FFF2-40B4-BE49-F238E27FC236}">
                    <a16:creationId xmlns:a16="http://schemas.microsoft.com/office/drawing/2014/main" id="{38F804FC-FC8E-0F4D-A375-A0B51953E1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7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[7]</a:t>
                </a:r>
              </a:p>
            </p:txBody>
          </p:sp>
        </p:grpSp>
        <p:grpSp>
          <p:nvGrpSpPr>
            <p:cNvPr id="30744" name="Group 24">
              <a:extLst>
                <a:ext uri="{FF2B5EF4-FFF2-40B4-BE49-F238E27FC236}">
                  <a16:creationId xmlns:a16="http://schemas.microsoft.com/office/drawing/2014/main" id="{B2E25F3D-B66B-134F-BB66-5E166B9323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2362200"/>
              <a:ext cx="752475" cy="433388"/>
              <a:chOff x="2256" y="1152"/>
              <a:chExt cx="624" cy="425"/>
            </a:xfrm>
          </p:grpSpPr>
          <p:sp>
            <p:nvSpPr>
              <p:cNvPr id="30745" name="Oval 25">
                <a:extLst>
                  <a:ext uri="{FF2B5EF4-FFF2-40B4-BE49-F238E27FC236}">
                    <a16:creationId xmlns:a16="http://schemas.microsoft.com/office/drawing/2014/main" id="{F19A7CD3-4BEC-D44D-B4CE-FA7659E32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59</a:t>
                </a:r>
              </a:p>
            </p:txBody>
          </p:sp>
          <p:sp>
            <p:nvSpPr>
              <p:cNvPr id="30746" name="Text Box 26">
                <a:extLst>
                  <a:ext uri="{FF2B5EF4-FFF2-40B4-BE49-F238E27FC236}">
                    <a16:creationId xmlns:a16="http://schemas.microsoft.com/office/drawing/2014/main" id="{3559D3A2-DC8B-F542-9F60-CBBDC39D76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7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[8]</a:t>
                </a:r>
              </a:p>
            </p:txBody>
          </p:sp>
        </p:grpSp>
        <p:grpSp>
          <p:nvGrpSpPr>
            <p:cNvPr id="30747" name="Group 27">
              <a:extLst>
                <a:ext uri="{FF2B5EF4-FFF2-40B4-BE49-F238E27FC236}">
                  <a16:creationId xmlns:a16="http://schemas.microsoft.com/office/drawing/2014/main" id="{64FE952D-B0CA-954A-8A86-9F3F200115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5600" y="2362200"/>
              <a:ext cx="752475" cy="433388"/>
              <a:chOff x="2256" y="1152"/>
              <a:chExt cx="624" cy="425"/>
            </a:xfrm>
          </p:grpSpPr>
          <p:sp>
            <p:nvSpPr>
              <p:cNvPr id="30748" name="Oval 28">
                <a:extLst>
                  <a:ext uri="{FF2B5EF4-FFF2-40B4-BE49-F238E27FC236}">
                    <a16:creationId xmlns:a16="http://schemas.microsoft.com/office/drawing/2014/main" id="{726336B2-26C3-FD41-B335-CEAD20405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61</a:t>
                </a:r>
              </a:p>
            </p:txBody>
          </p:sp>
          <p:sp>
            <p:nvSpPr>
              <p:cNvPr id="30749" name="Text Box 29">
                <a:extLst>
                  <a:ext uri="{FF2B5EF4-FFF2-40B4-BE49-F238E27FC236}">
                    <a16:creationId xmlns:a16="http://schemas.microsoft.com/office/drawing/2014/main" id="{0F155713-3F08-834B-9882-E90566C08F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7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[9]</a:t>
                </a:r>
              </a:p>
            </p:txBody>
          </p:sp>
        </p:grpSp>
        <p:sp>
          <p:nvSpPr>
            <p:cNvPr id="30750" name="Oval 30">
              <a:extLst>
                <a:ext uri="{FF2B5EF4-FFF2-40B4-BE49-F238E27FC236}">
                  <a16:creationId xmlns:a16="http://schemas.microsoft.com/office/drawing/2014/main" id="{634C3B62-3346-BA4E-A460-DCF0C4807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1788" y="2400300"/>
              <a:ext cx="404812" cy="3429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1600">
                  <a:solidFill>
                    <a:schemeClr val="tx1"/>
                  </a:solidFill>
                  <a:ea typeface="新細明體" panose="02020500000000000000" pitchFamily="18" charset="-120"/>
                </a:rPr>
                <a:t>77</a:t>
              </a:r>
            </a:p>
          </p:txBody>
        </p:sp>
        <p:sp>
          <p:nvSpPr>
            <p:cNvPr id="30751" name="Text Box 31">
              <a:extLst>
                <a:ext uri="{FF2B5EF4-FFF2-40B4-BE49-F238E27FC236}">
                  <a16:creationId xmlns:a16="http://schemas.microsoft.com/office/drawing/2014/main" id="{B153F8BE-2ACF-3847-9A1F-4C7CD25F38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825" y="2497138"/>
              <a:ext cx="5238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chemeClr val="tx1"/>
                  </a:solidFill>
                  <a:ea typeface="新細明體" panose="02020500000000000000" pitchFamily="18" charset="-120"/>
                </a:rPr>
                <a:t>[10]</a:t>
              </a:r>
            </a:p>
          </p:txBody>
        </p:sp>
        <p:cxnSp>
          <p:nvCxnSpPr>
            <p:cNvPr id="30752" name="AutoShape 32">
              <a:extLst>
                <a:ext uri="{FF2B5EF4-FFF2-40B4-BE49-F238E27FC236}">
                  <a16:creationId xmlns:a16="http://schemas.microsoft.com/office/drawing/2014/main" id="{3AFB9BB3-893E-F545-B118-6E4D4E824B2F}"/>
                </a:ext>
              </a:extLst>
            </p:cNvPr>
            <p:cNvCxnSpPr>
              <a:cxnSpLocks noChangeShapeType="1"/>
              <a:stCxn id="30724" idx="3"/>
              <a:endCxn id="30727" idx="7"/>
            </p:cNvCxnSpPr>
            <p:nvPr/>
          </p:nvCxnSpPr>
          <p:spPr bwMode="auto">
            <a:xfrm flipH="1">
              <a:off x="3910013" y="977900"/>
              <a:ext cx="638175" cy="2968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53" name="AutoShape 33">
              <a:extLst>
                <a:ext uri="{FF2B5EF4-FFF2-40B4-BE49-F238E27FC236}">
                  <a16:creationId xmlns:a16="http://schemas.microsoft.com/office/drawing/2014/main" id="{A10D6B0A-3334-B74F-99B3-D40484596168}"/>
                </a:ext>
              </a:extLst>
            </p:cNvPr>
            <p:cNvCxnSpPr>
              <a:cxnSpLocks noChangeShapeType="1"/>
              <a:stCxn id="30724" idx="5"/>
              <a:endCxn id="30730" idx="1"/>
            </p:cNvCxnSpPr>
            <p:nvPr/>
          </p:nvCxnSpPr>
          <p:spPr bwMode="auto">
            <a:xfrm>
              <a:off x="4835525" y="977900"/>
              <a:ext cx="638175" cy="2968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54" name="AutoShape 34">
              <a:extLst>
                <a:ext uri="{FF2B5EF4-FFF2-40B4-BE49-F238E27FC236}">
                  <a16:creationId xmlns:a16="http://schemas.microsoft.com/office/drawing/2014/main" id="{D16A00DB-29D8-DD4C-8FD9-3945589248E0}"/>
                </a:ext>
              </a:extLst>
            </p:cNvPr>
            <p:cNvCxnSpPr>
              <a:cxnSpLocks noChangeShapeType="1"/>
              <a:stCxn id="30727" idx="3"/>
              <a:endCxn id="30733" idx="7"/>
            </p:cNvCxnSpPr>
            <p:nvPr/>
          </p:nvCxnSpPr>
          <p:spPr bwMode="auto">
            <a:xfrm flipH="1">
              <a:off x="3216275" y="1517650"/>
              <a:ext cx="406400" cy="3444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55" name="AutoShape 35">
              <a:extLst>
                <a:ext uri="{FF2B5EF4-FFF2-40B4-BE49-F238E27FC236}">
                  <a16:creationId xmlns:a16="http://schemas.microsoft.com/office/drawing/2014/main" id="{E97AD061-DFFB-9242-A31C-6D0E7E3DC6B3}"/>
                </a:ext>
              </a:extLst>
            </p:cNvPr>
            <p:cNvCxnSpPr>
              <a:cxnSpLocks noChangeShapeType="1"/>
              <a:stCxn id="30727" idx="5"/>
              <a:endCxn id="30736" idx="1"/>
            </p:cNvCxnSpPr>
            <p:nvPr/>
          </p:nvCxnSpPr>
          <p:spPr bwMode="auto">
            <a:xfrm>
              <a:off x="3910013" y="1517650"/>
              <a:ext cx="349250" cy="3444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56" name="AutoShape 36">
              <a:extLst>
                <a:ext uri="{FF2B5EF4-FFF2-40B4-BE49-F238E27FC236}">
                  <a16:creationId xmlns:a16="http://schemas.microsoft.com/office/drawing/2014/main" id="{28B0716F-D45F-C14A-AE9A-F6C82338DB6A}"/>
                </a:ext>
              </a:extLst>
            </p:cNvPr>
            <p:cNvCxnSpPr>
              <a:cxnSpLocks noChangeShapeType="1"/>
              <a:stCxn id="30733" idx="3"/>
              <a:endCxn id="30745" idx="7"/>
            </p:cNvCxnSpPr>
            <p:nvPr/>
          </p:nvCxnSpPr>
          <p:spPr bwMode="auto">
            <a:xfrm flipH="1">
              <a:off x="2522538" y="2105025"/>
              <a:ext cx="406400" cy="3079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57" name="AutoShape 37">
              <a:extLst>
                <a:ext uri="{FF2B5EF4-FFF2-40B4-BE49-F238E27FC236}">
                  <a16:creationId xmlns:a16="http://schemas.microsoft.com/office/drawing/2014/main" id="{B21E5415-E0E3-274D-A1C1-1A40CD7A0593}"/>
                </a:ext>
              </a:extLst>
            </p:cNvPr>
            <p:cNvCxnSpPr>
              <a:cxnSpLocks noChangeShapeType="1"/>
              <a:stCxn id="30733" idx="5"/>
              <a:endCxn id="30748" idx="0"/>
            </p:cNvCxnSpPr>
            <p:nvPr/>
          </p:nvCxnSpPr>
          <p:spPr bwMode="auto">
            <a:xfrm>
              <a:off x="3216275" y="2105025"/>
              <a:ext cx="230188" cy="257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58" name="AutoShape 38">
              <a:extLst>
                <a:ext uri="{FF2B5EF4-FFF2-40B4-BE49-F238E27FC236}">
                  <a16:creationId xmlns:a16="http://schemas.microsoft.com/office/drawing/2014/main" id="{641F7538-9A23-734E-ADB4-554028AB0CA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316413" y="2155825"/>
              <a:ext cx="115887" cy="2444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59" name="AutoShape 39">
              <a:extLst>
                <a:ext uri="{FF2B5EF4-FFF2-40B4-BE49-F238E27FC236}">
                  <a16:creationId xmlns:a16="http://schemas.microsoft.com/office/drawing/2014/main" id="{4CD1D461-704C-2F44-BF41-CD72F861398F}"/>
                </a:ext>
              </a:extLst>
            </p:cNvPr>
            <p:cNvCxnSpPr>
              <a:cxnSpLocks noChangeShapeType="1"/>
              <a:stCxn id="30730" idx="3"/>
              <a:endCxn id="30739" idx="7"/>
            </p:cNvCxnSpPr>
            <p:nvPr/>
          </p:nvCxnSpPr>
          <p:spPr bwMode="auto">
            <a:xfrm flipH="1">
              <a:off x="5240338" y="1517650"/>
              <a:ext cx="233362" cy="3444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60" name="AutoShape 40">
              <a:extLst>
                <a:ext uri="{FF2B5EF4-FFF2-40B4-BE49-F238E27FC236}">
                  <a16:creationId xmlns:a16="http://schemas.microsoft.com/office/drawing/2014/main" id="{4D380B78-F6F5-CE47-B4F6-B847CAAA6863}"/>
                </a:ext>
              </a:extLst>
            </p:cNvPr>
            <p:cNvCxnSpPr>
              <a:cxnSpLocks noChangeShapeType="1"/>
              <a:stCxn id="30730" idx="5"/>
              <a:endCxn id="30742" idx="0"/>
            </p:cNvCxnSpPr>
            <p:nvPr/>
          </p:nvCxnSpPr>
          <p:spPr bwMode="auto">
            <a:xfrm>
              <a:off x="5761038" y="1517650"/>
              <a:ext cx="665162" cy="2460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0761" name="Group 41">
              <a:extLst>
                <a:ext uri="{FF2B5EF4-FFF2-40B4-BE49-F238E27FC236}">
                  <a16:creationId xmlns:a16="http://schemas.microsoft.com/office/drawing/2014/main" id="{0B394917-DEA8-0045-8D82-9F3E7EC27D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1788" y="3429000"/>
              <a:ext cx="752475" cy="433388"/>
              <a:chOff x="2256" y="1152"/>
              <a:chExt cx="624" cy="425"/>
            </a:xfrm>
          </p:grpSpPr>
          <p:sp>
            <p:nvSpPr>
              <p:cNvPr id="30762" name="Oval 42">
                <a:extLst>
                  <a:ext uri="{FF2B5EF4-FFF2-40B4-BE49-F238E27FC236}">
                    <a16:creationId xmlns:a16="http://schemas.microsoft.com/office/drawing/2014/main" id="{4CA00251-3497-3145-BCC8-617477F01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26</a:t>
                </a:r>
              </a:p>
            </p:txBody>
          </p:sp>
          <p:sp>
            <p:nvSpPr>
              <p:cNvPr id="30763" name="Text Box 43">
                <a:extLst>
                  <a:ext uri="{FF2B5EF4-FFF2-40B4-BE49-F238E27FC236}">
                    <a16:creationId xmlns:a16="http://schemas.microsoft.com/office/drawing/2014/main" id="{D841627B-DD95-A14A-A8B4-A5C4B4E7A9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7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[1]</a:t>
                </a:r>
              </a:p>
            </p:txBody>
          </p:sp>
        </p:grpSp>
        <p:grpSp>
          <p:nvGrpSpPr>
            <p:cNvPr id="30764" name="Group 44">
              <a:extLst>
                <a:ext uri="{FF2B5EF4-FFF2-40B4-BE49-F238E27FC236}">
                  <a16:creationId xmlns:a16="http://schemas.microsoft.com/office/drawing/2014/main" id="{7E1F1799-17CD-A149-BBDA-93C22C23F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6275" y="3967163"/>
              <a:ext cx="752475" cy="433387"/>
              <a:chOff x="2255" y="1152"/>
              <a:chExt cx="625" cy="424"/>
            </a:xfrm>
          </p:grpSpPr>
          <p:sp>
            <p:nvSpPr>
              <p:cNvPr id="30765" name="Oval 45">
                <a:extLst>
                  <a:ext uri="{FF2B5EF4-FFF2-40B4-BE49-F238E27FC236}">
                    <a16:creationId xmlns:a16="http://schemas.microsoft.com/office/drawing/2014/main" id="{DA92A3A6-0956-A441-91B6-C8BCA9F39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19</a:t>
                </a:r>
              </a:p>
            </p:txBody>
          </p:sp>
          <p:sp>
            <p:nvSpPr>
              <p:cNvPr id="30766" name="Text Box 46">
                <a:extLst>
                  <a:ext uri="{FF2B5EF4-FFF2-40B4-BE49-F238E27FC236}">
                    <a16:creationId xmlns:a16="http://schemas.microsoft.com/office/drawing/2014/main" id="{6F504A7D-7C80-CB4B-82DD-23861A9389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5" y="1246"/>
                <a:ext cx="35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[2]</a:t>
                </a:r>
              </a:p>
            </p:txBody>
          </p:sp>
        </p:grpSp>
        <p:grpSp>
          <p:nvGrpSpPr>
            <p:cNvPr id="30767" name="Group 47">
              <a:extLst>
                <a:ext uri="{FF2B5EF4-FFF2-40B4-BE49-F238E27FC236}">
                  <a16:creationId xmlns:a16="http://schemas.microsoft.com/office/drawing/2014/main" id="{7236D00E-F43F-EA48-BA33-7B6444C85B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7300" y="3967163"/>
              <a:ext cx="752475" cy="433387"/>
              <a:chOff x="2256" y="1152"/>
              <a:chExt cx="624" cy="424"/>
            </a:xfrm>
          </p:grpSpPr>
          <p:sp>
            <p:nvSpPr>
              <p:cNvPr id="30768" name="Oval 48">
                <a:extLst>
                  <a:ext uri="{FF2B5EF4-FFF2-40B4-BE49-F238E27FC236}">
                    <a16:creationId xmlns:a16="http://schemas.microsoft.com/office/drawing/2014/main" id="{3C0786EE-5A99-3A42-B77E-9A19243C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11</a:t>
                </a:r>
              </a:p>
            </p:txBody>
          </p:sp>
          <p:sp>
            <p:nvSpPr>
              <p:cNvPr id="30769" name="Text Box 49">
                <a:extLst>
                  <a:ext uri="{FF2B5EF4-FFF2-40B4-BE49-F238E27FC236}">
                    <a16:creationId xmlns:a16="http://schemas.microsoft.com/office/drawing/2014/main" id="{DA12F3C5-4F2C-1F4E-87CD-49B476F123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6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[3]</a:t>
                </a:r>
              </a:p>
            </p:txBody>
          </p:sp>
        </p:grpSp>
        <p:grpSp>
          <p:nvGrpSpPr>
            <p:cNvPr id="30770" name="Group 50">
              <a:extLst>
                <a:ext uri="{FF2B5EF4-FFF2-40B4-BE49-F238E27FC236}">
                  <a16:creationId xmlns:a16="http://schemas.microsoft.com/office/drawing/2014/main" id="{B64ACD42-BBA0-5547-8623-CB2028D473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2538" y="4556125"/>
              <a:ext cx="752475" cy="433388"/>
              <a:chOff x="2256" y="1152"/>
              <a:chExt cx="624" cy="425"/>
            </a:xfrm>
          </p:grpSpPr>
          <p:sp>
            <p:nvSpPr>
              <p:cNvPr id="30771" name="Oval 51">
                <a:extLst>
                  <a:ext uri="{FF2B5EF4-FFF2-40B4-BE49-F238E27FC236}">
                    <a16:creationId xmlns:a16="http://schemas.microsoft.com/office/drawing/2014/main" id="{66DA8B5C-7FAF-6C4F-9764-2A1C4CEB6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15</a:t>
                </a:r>
              </a:p>
            </p:txBody>
          </p:sp>
          <p:sp>
            <p:nvSpPr>
              <p:cNvPr id="30772" name="Text Box 52">
                <a:extLst>
                  <a:ext uri="{FF2B5EF4-FFF2-40B4-BE49-F238E27FC236}">
                    <a16:creationId xmlns:a16="http://schemas.microsoft.com/office/drawing/2014/main" id="{3C35B893-92A0-AA42-B895-FBEE25CDC1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7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[4]</a:t>
                </a:r>
              </a:p>
            </p:txBody>
          </p:sp>
        </p:grpSp>
        <p:grpSp>
          <p:nvGrpSpPr>
            <p:cNvPr id="30773" name="Group 53">
              <a:extLst>
                <a:ext uri="{FF2B5EF4-FFF2-40B4-BE49-F238E27FC236}">
                  <a16:creationId xmlns:a16="http://schemas.microsoft.com/office/drawing/2014/main" id="{09DAA4CC-8452-A04F-9262-2818700792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2863" y="4556125"/>
              <a:ext cx="752475" cy="433388"/>
              <a:chOff x="2256" y="1152"/>
              <a:chExt cx="624" cy="425"/>
            </a:xfrm>
          </p:grpSpPr>
          <p:sp>
            <p:nvSpPr>
              <p:cNvPr id="30774" name="Oval 54">
                <a:extLst>
                  <a:ext uri="{FF2B5EF4-FFF2-40B4-BE49-F238E27FC236}">
                    <a16:creationId xmlns:a16="http://schemas.microsoft.com/office/drawing/2014/main" id="{26880EA9-B2F3-7041-81C0-C25BC7CE4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30775" name="Text Box 55">
                <a:extLst>
                  <a:ext uri="{FF2B5EF4-FFF2-40B4-BE49-F238E27FC236}">
                    <a16:creationId xmlns:a16="http://schemas.microsoft.com/office/drawing/2014/main" id="{B43AB874-1272-4A4D-A65C-C57A116197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7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[5]</a:t>
                </a:r>
              </a:p>
            </p:txBody>
          </p:sp>
        </p:grpSp>
        <p:grpSp>
          <p:nvGrpSpPr>
            <p:cNvPr id="30776" name="Group 56">
              <a:extLst>
                <a:ext uri="{FF2B5EF4-FFF2-40B4-BE49-F238E27FC236}">
                  <a16:creationId xmlns:a16="http://schemas.microsoft.com/office/drawing/2014/main" id="{C21334E2-EBF0-4646-82C9-B767EC09D4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6600" y="4556125"/>
              <a:ext cx="752475" cy="433388"/>
              <a:chOff x="2255" y="1152"/>
              <a:chExt cx="625" cy="425"/>
            </a:xfrm>
          </p:grpSpPr>
          <p:sp>
            <p:nvSpPr>
              <p:cNvPr id="30777" name="Oval 57">
                <a:extLst>
                  <a:ext uri="{FF2B5EF4-FFF2-40B4-BE49-F238E27FC236}">
                    <a16:creationId xmlns:a16="http://schemas.microsoft.com/office/drawing/2014/main" id="{E8C53360-55B3-C348-A05C-F30560370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30778" name="Text Box 58">
                <a:extLst>
                  <a:ext uri="{FF2B5EF4-FFF2-40B4-BE49-F238E27FC236}">
                    <a16:creationId xmlns:a16="http://schemas.microsoft.com/office/drawing/2014/main" id="{6EC94E1A-109A-6F42-8221-AF2DA0069F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5" y="1247"/>
                <a:ext cx="35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[6]</a:t>
                </a:r>
              </a:p>
            </p:txBody>
          </p:sp>
        </p:grpSp>
        <p:grpSp>
          <p:nvGrpSpPr>
            <p:cNvPr id="30779" name="Group 59">
              <a:extLst>
                <a:ext uri="{FF2B5EF4-FFF2-40B4-BE49-F238E27FC236}">
                  <a16:creationId xmlns:a16="http://schemas.microsoft.com/office/drawing/2014/main" id="{106DC0D9-AF85-A349-B9DF-047BF3AD7E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6925" y="4506913"/>
              <a:ext cx="752475" cy="433387"/>
              <a:chOff x="2256" y="1152"/>
              <a:chExt cx="624" cy="425"/>
            </a:xfrm>
          </p:grpSpPr>
          <p:sp>
            <p:nvSpPr>
              <p:cNvPr id="30780" name="Oval 60">
                <a:extLst>
                  <a:ext uri="{FF2B5EF4-FFF2-40B4-BE49-F238E27FC236}">
                    <a16:creationId xmlns:a16="http://schemas.microsoft.com/office/drawing/2014/main" id="{70007F53-8987-9445-8D9D-433F894DD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48</a:t>
                </a:r>
              </a:p>
            </p:txBody>
          </p:sp>
          <p:sp>
            <p:nvSpPr>
              <p:cNvPr id="30781" name="Text Box 61">
                <a:extLst>
                  <a:ext uri="{FF2B5EF4-FFF2-40B4-BE49-F238E27FC236}">
                    <a16:creationId xmlns:a16="http://schemas.microsoft.com/office/drawing/2014/main" id="{CCAEC1EA-42FD-4740-9BD9-D22ABD22D0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7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[7]</a:t>
                </a:r>
              </a:p>
            </p:txBody>
          </p:sp>
        </p:grpSp>
        <p:grpSp>
          <p:nvGrpSpPr>
            <p:cNvPr id="30782" name="Group 62">
              <a:extLst>
                <a:ext uri="{FF2B5EF4-FFF2-40B4-BE49-F238E27FC236}">
                  <a16:creationId xmlns:a16="http://schemas.microsoft.com/office/drawing/2014/main" id="{E8755E31-6329-3B4B-9797-6078EFAA4A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5143500"/>
              <a:ext cx="752475" cy="433388"/>
              <a:chOff x="2256" y="1152"/>
              <a:chExt cx="624" cy="425"/>
            </a:xfrm>
          </p:grpSpPr>
          <p:sp>
            <p:nvSpPr>
              <p:cNvPr id="30783" name="Oval 63">
                <a:extLst>
                  <a:ext uri="{FF2B5EF4-FFF2-40B4-BE49-F238E27FC236}">
                    <a16:creationId xmlns:a16="http://schemas.microsoft.com/office/drawing/2014/main" id="{4EB37E09-901A-7349-B94A-C1A48CDFC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59</a:t>
                </a:r>
              </a:p>
            </p:txBody>
          </p:sp>
          <p:sp>
            <p:nvSpPr>
              <p:cNvPr id="30784" name="Text Box 64">
                <a:extLst>
                  <a:ext uri="{FF2B5EF4-FFF2-40B4-BE49-F238E27FC236}">
                    <a16:creationId xmlns:a16="http://schemas.microsoft.com/office/drawing/2014/main" id="{EFE14808-F98E-B449-8DF7-D242546375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47"/>
                <a:ext cx="3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[8]</a:t>
                </a:r>
              </a:p>
            </p:txBody>
          </p:sp>
        </p:grpSp>
        <p:sp>
          <p:nvSpPr>
            <p:cNvPr id="30785" name="Oval 65">
              <a:extLst>
                <a:ext uri="{FF2B5EF4-FFF2-40B4-BE49-F238E27FC236}">
                  <a16:creationId xmlns:a16="http://schemas.microsoft.com/office/drawing/2014/main" id="{5F940762-06A9-C04D-BB14-A60825A9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5013" y="5143500"/>
              <a:ext cx="404812" cy="3429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1600">
                  <a:solidFill>
                    <a:schemeClr val="tx1"/>
                  </a:solidFill>
                  <a:ea typeface="新細明體" panose="02020500000000000000" pitchFamily="18" charset="-120"/>
                </a:rPr>
                <a:t>61</a:t>
              </a:r>
            </a:p>
          </p:txBody>
        </p:sp>
        <p:sp>
          <p:nvSpPr>
            <p:cNvPr id="30786" name="Text Box 66">
              <a:extLst>
                <a:ext uri="{FF2B5EF4-FFF2-40B4-BE49-F238E27FC236}">
                  <a16:creationId xmlns:a16="http://schemas.microsoft.com/office/drawing/2014/main" id="{2AA0EC92-53B1-0545-982D-27C1293E3C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7350" y="5240338"/>
              <a:ext cx="4222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chemeClr val="tx1"/>
                  </a:solidFill>
                  <a:ea typeface="新細明體" panose="02020500000000000000" pitchFamily="18" charset="-120"/>
                </a:rPr>
                <a:t>[9]</a:t>
              </a:r>
            </a:p>
          </p:txBody>
        </p:sp>
        <p:sp>
          <p:nvSpPr>
            <p:cNvPr id="30787" name="Oval 67">
              <a:extLst>
                <a:ext uri="{FF2B5EF4-FFF2-40B4-BE49-F238E27FC236}">
                  <a16:creationId xmlns:a16="http://schemas.microsoft.com/office/drawing/2014/main" id="{69428558-1971-D240-9E41-668AC8917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1788" y="5143500"/>
              <a:ext cx="404812" cy="3429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1600">
                  <a:solidFill>
                    <a:schemeClr val="tx1"/>
                  </a:solidFill>
                  <a:ea typeface="新細明體" panose="02020500000000000000" pitchFamily="18" charset="-120"/>
                </a:rPr>
                <a:t>77</a:t>
              </a:r>
            </a:p>
          </p:txBody>
        </p:sp>
        <p:sp>
          <p:nvSpPr>
            <p:cNvPr id="30788" name="Text Box 68">
              <a:extLst>
                <a:ext uri="{FF2B5EF4-FFF2-40B4-BE49-F238E27FC236}">
                  <a16:creationId xmlns:a16="http://schemas.microsoft.com/office/drawing/2014/main" id="{55CEDE0F-E139-094C-9FAA-5DF881D8D0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825" y="5240338"/>
              <a:ext cx="5238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chemeClr val="tx1"/>
                  </a:solidFill>
                  <a:ea typeface="新細明體" panose="02020500000000000000" pitchFamily="18" charset="-120"/>
                </a:rPr>
                <a:t>[10]</a:t>
              </a:r>
            </a:p>
          </p:txBody>
        </p:sp>
        <p:cxnSp>
          <p:nvCxnSpPr>
            <p:cNvPr id="30789" name="AutoShape 69">
              <a:extLst>
                <a:ext uri="{FF2B5EF4-FFF2-40B4-BE49-F238E27FC236}">
                  <a16:creationId xmlns:a16="http://schemas.microsoft.com/office/drawing/2014/main" id="{63280391-38FB-B840-B763-EED703E6AA1B}"/>
                </a:ext>
              </a:extLst>
            </p:cNvPr>
            <p:cNvCxnSpPr>
              <a:cxnSpLocks noChangeShapeType="1"/>
              <a:stCxn id="30762" idx="3"/>
              <a:endCxn id="30765" idx="7"/>
            </p:cNvCxnSpPr>
            <p:nvPr/>
          </p:nvCxnSpPr>
          <p:spPr bwMode="auto">
            <a:xfrm flipH="1">
              <a:off x="3910013" y="3721100"/>
              <a:ext cx="638175" cy="2968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90" name="AutoShape 70">
              <a:extLst>
                <a:ext uri="{FF2B5EF4-FFF2-40B4-BE49-F238E27FC236}">
                  <a16:creationId xmlns:a16="http://schemas.microsoft.com/office/drawing/2014/main" id="{9715D34A-90F7-DB4D-A41E-394AE3C62C4D}"/>
                </a:ext>
              </a:extLst>
            </p:cNvPr>
            <p:cNvCxnSpPr>
              <a:cxnSpLocks noChangeShapeType="1"/>
              <a:stCxn id="30762" idx="5"/>
              <a:endCxn id="30768" idx="1"/>
            </p:cNvCxnSpPr>
            <p:nvPr/>
          </p:nvCxnSpPr>
          <p:spPr bwMode="auto">
            <a:xfrm>
              <a:off x="4835525" y="3721100"/>
              <a:ext cx="638175" cy="2968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91" name="AutoShape 71">
              <a:extLst>
                <a:ext uri="{FF2B5EF4-FFF2-40B4-BE49-F238E27FC236}">
                  <a16:creationId xmlns:a16="http://schemas.microsoft.com/office/drawing/2014/main" id="{850D32EB-B1A0-4140-865E-784A883BD743}"/>
                </a:ext>
              </a:extLst>
            </p:cNvPr>
            <p:cNvCxnSpPr>
              <a:cxnSpLocks noChangeShapeType="1"/>
              <a:stCxn id="30765" idx="3"/>
              <a:endCxn id="30771" idx="7"/>
            </p:cNvCxnSpPr>
            <p:nvPr/>
          </p:nvCxnSpPr>
          <p:spPr bwMode="auto">
            <a:xfrm flipH="1">
              <a:off x="3216275" y="4260850"/>
              <a:ext cx="406400" cy="3444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92" name="AutoShape 72">
              <a:extLst>
                <a:ext uri="{FF2B5EF4-FFF2-40B4-BE49-F238E27FC236}">
                  <a16:creationId xmlns:a16="http://schemas.microsoft.com/office/drawing/2014/main" id="{FAB42D0C-B726-D841-83BC-025B0DCB45E4}"/>
                </a:ext>
              </a:extLst>
            </p:cNvPr>
            <p:cNvCxnSpPr>
              <a:cxnSpLocks noChangeShapeType="1"/>
              <a:stCxn id="30765" idx="5"/>
              <a:endCxn id="30774" idx="1"/>
            </p:cNvCxnSpPr>
            <p:nvPr/>
          </p:nvCxnSpPr>
          <p:spPr bwMode="auto">
            <a:xfrm>
              <a:off x="3910013" y="4260850"/>
              <a:ext cx="349250" cy="3444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93" name="AutoShape 73">
              <a:extLst>
                <a:ext uri="{FF2B5EF4-FFF2-40B4-BE49-F238E27FC236}">
                  <a16:creationId xmlns:a16="http://schemas.microsoft.com/office/drawing/2014/main" id="{2EC87521-AB4F-0547-A193-8CB5878839DE}"/>
                </a:ext>
              </a:extLst>
            </p:cNvPr>
            <p:cNvCxnSpPr>
              <a:cxnSpLocks noChangeShapeType="1"/>
              <a:stCxn id="30771" idx="3"/>
              <a:endCxn id="30783" idx="7"/>
            </p:cNvCxnSpPr>
            <p:nvPr/>
          </p:nvCxnSpPr>
          <p:spPr bwMode="auto">
            <a:xfrm flipH="1">
              <a:off x="2520950" y="4848225"/>
              <a:ext cx="407988" cy="3444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94" name="AutoShape 74">
              <a:extLst>
                <a:ext uri="{FF2B5EF4-FFF2-40B4-BE49-F238E27FC236}">
                  <a16:creationId xmlns:a16="http://schemas.microsoft.com/office/drawing/2014/main" id="{02723615-6568-1C47-85B3-3CA4532371A3}"/>
                </a:ext>
              </a:extLst>
            </p:cNvPr>
            <p:cNvCxnSpPr>
              <a:cxnSpLocks noChangeShapeType="1"/>
              <a:stCxn id="30771" idx="5"/>
              <a:endCxn id="30785" idx="0"/>
            </p:cNvCxnSpPr>
            <p:nvPr/>
          </p:nvCxnSpPr>
          <p:spPr bwMode="auto">
            <a:xfrm>
              <a:off x="3216275" y="4848225"/>
              <a:ext cx="261938" cy="2952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95" name="AutoShape 75">
              <a:extLst>
                <a:ext uri="{FF2B5EF4-FFF2-40B4-BE49-F238E27FC236}">
                  <a16:creationId xmlns:a16="http://schemas.microsoft.com/office/drawing/2014/main" id="{CB6CC522-15FE-5642-A28D-469035DDF8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316413" y="4899025"/>
              <a:ext cx="115887" cy="2444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96" name="AutoShape 76">
              <a:extLst>
                <a:ext uri="{FF2B5EF4-FFF2-40B4-BE49-F238E27FC236}">
                  <a16:creationId xmlns:a16="http://schemas.microsoft.com/office/drawing/2014/main" id="{77A4A7C9-FF8D-004F-8A5C-FA8747F68E28}"/>
                </a:ext>
              </a:extLst>
            </p:cNvPr>
            <p:cNvCxnSpPr>
              <a:cxnSpLocks noChangeShapeType="1"/>
              <a:stCxn id="30768" idx="3"/>
              <a:endCxn id="30777" idx="7"/>
            </p:cNvCxnSpPr>
            <p:nvPr/>
          </p:nvCxnSpPr>
          <p:spPr bwMode="auto">
            <a:xfrm flipH="1">
              <a:off x="5240338" y="4260850"/>
              <a:ext cx="233362" cy="3444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97" name="AutoShape 77">
              <a:extLst>
                <a:ext uri="{FF2B5EF4-FFF2-40B4-BE49-F238E27FC236}">
                  <a16:creationId xmlns:a16="http://schemas.microsoft.com/office/drawing/2014/main" id="{D12B9CFF-094C-1248-98B3-1E0DEC655DCE}"/>
                </a:ext>
              </a:extLst>
            </p:cNvPr>
            <p:cNvCxnSpPr>
              <a:cxnSpLocks noChangeShapeType="1"/>
              <a:stCxn id="30768" idx="5"/>
              <a:endCxn id="30780" idx="0"/>
            </p:cNvCxnSpPr>
            <p:nvPr/>
          </p:nvCxnSpPr>
          <p:spPr bwMode="auto">
            <a:xfrm>
              <a:off x="5761038" y="4260850"/>
              <a:ext cx="665162" cy="2460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798" name="Text Box 78">
              <a:extLst>
                <a:ext uri="{FF2B5EF4-FFF2-40B4-BE49-F238E27FC236}">
                  <a16:creationId xmlns:a16="http://schemas.microsoft.com/office/drawing/2014/main" id="{423C0F34-CBD6-6C40-8640-113C5C0C4A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2725" y="2784475"/>
              <a:ext cx="522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(c)</a:t>
              </a:r>
            </a:p>
          </p:txBody>
        </p:sp>
        <p:sp>
          <p:nvSpPr>
            <p:cNvPr id="30799" name="Text Box 79">
              <a:extLst>
                <a:ext uri="{FF2B5EF4-FFF2-40B4-BE49-F238E27FC236}">
                  <a16:creationId xmlns:a16="http://schemas.microsoft.com/office/drawing/2014/main" id="{9396D88D-3308-E544-A81C-B4B1F93081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6525" y="5603875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(d)</a:t>
              </a:r>
            </a:p>
          </p:txBody>
        </p:sp>
        <p:sp>
          <p:nvSpPr>
            <p:cNvPr id="30803" name="Line 83">
              <a:extLst>
                <a:ext uri="{FF2B5EF4-FFF2-40B4-BE49-F238E27FC236}">
                  <a16:creationId xmlns:a16="http://schemas.microsoft.com/office/drawing/2014/main" id="{A7486A05-1867-8C40-A3A5-3F2867E237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2286000"/>
              <a:ext cx="6248400" cy="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804" name="Line 84">
              <a:extLst>
                <a:ext uri="{FF2B5EF4-FFF2-40B4-BE49-F238E27FC236}">
                  <a16:creationId xmlns:a16="http://schemas.microsoft.com/office/drawing/2014/main" id="{171D5484-F86D-774F-8A0D-9DD9AC9F3A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6400" y="5029200"/>
              <a:ext cx="4038600" cy="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805" name="Line 85">
              <a:extLst>
                <a:ext uri="{FF2B5EF4-FFF2-40B4-BE49-F238E27FC236}">
                  <a16:creationId xmlns:a16="http://schemas.microsoft.com/office/drawing/2014/main" id="{E29810D3-8024-A847-BDCF-0A4338F5E9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15000" y="3581400"/>
              <a:ext cx="762000" cy="144780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806" name="Oval 86">
              <a:extLst>
                <a:ext uri="{FF2B5EF4-FFF2-40B4-BE49-F238E27FC236}">
                  <a16:creationId xmlns:a16="http://schemas.microsoft.com/office/drawing/2014/main" id="{B727F31A-02D3-6045-BE96-5939607E6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1125" y="5119395"/>
              <a:ext cx="404813" cy="3429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1600">
                  <a:solidFill>
                    <a:schemeClr val="tx1"/>
                  </a:solidFill>
                  <a:ea typeface="新細明體" panose="02020500000000000000" pitchFamily="18" charset="-120"/>
                </a:rPr>
                <a:t>59</a:t>
              </a:r>
            </a:p>
          </p:txBody>
        </p:sp>
        <p:sp>
          <p:nvSpPr>
            <p:cNvPr id="30807" name="Oval 87">
              <a:extLst>
                <a:ext uri="{FF2B5EF4-FFF2-40B4-BE49-F238E27FC236}">
                  <a16:creationId xmlns:a16="http://schemas.microsoft.com/office/drawing/2014/main" id="{9CE033A2-163F-314F-A1E2-13D85E7E2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2362200"/>
              <a:ext cx="404813" cy="3429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1600">
                  <a:solidFill>
                    <a:schemeClr val="tx1"/>
                  </a:solidFill>
                  <a:ea typeface="新細明體" panose="02020500000000000000" pitchFamily="18" charset="-120"/>
                </a:rPr>
                <a:t>61</a:t>
              </a:r>
            </a:p>
          </p:txBody>
        </p:sp>
        <p:sp>
          <p:nvSpPr>
            <p:cNvPr id="30808" name="Oval 88">
              <a:extLst>
                <a:ext uri="{FF2B5EF4-FFF2-40B4-BE49-F238E27FC236}">
                  <a16:creationId xmlns:a16="http://schemas.microsoft.com/office/drawing/2014/main" id="{CF2BE038-CA2D-5040-8D80-0A4AB0C0E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2362200"/>
              <a:ext cx="404813" cy="3429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1600">
                  <a:solidFill>
                    <a:schemeClr val="tx1"/>
                  </a:solidFill>
                  <a:ea typeface="新細明體" panose="02020500000000000000" pitchFamily="18" charset="-120"/>
                </a:rPr>
                <a:t>59</a:t>
              </a:r>
            </a:p>
          </p:txBody>
        </p:sp>
        <p:sp>
          <p:nvSpPr>
            <p:cNvPr id="30809" name="Oval 89">
              <a:extLst>
                <a:ext uri="{FF2B5EF4-FFF2-40B4-BE49-F238E27FC236}">
                  <a16:creationId xmlns:a16="http://schemas.microsoft.com/office/drawing/2014/main" id="{C4550567-732E-D541-98CF-0DB1C86BA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8400" y="4495800"/>
              <a:ext cx="404813" cy="3429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1600">
                  <a:solidFill>
                    <a:schemeClr val="tx1"/>
                  </a:solidFill>
                  <a:ea typeface="新細明體" panose="02020500000000000000" pitchFamily="18" charset="-120"/>
                </a:rPr>
                <a:t>48</a:t>
              </a:r>
            </a:p>
          </p:txBody>
        </p:sp>
      </p:grpSp>
      <p:sp>
        <p:nvSpPr>
          <p:cNvPr id="90" name="Rectangle 2">
            <a:extLst>
              <a:ext uri="{FF2B5EF4-FFF2-40B4-BE49-F238E27FC236}">
                <a16:creationId xmlns:a16="http://schemas.microsoft.com/office/drawing/2014/main" id="{406E72C3-FCD5-AE4F-B73D-C1C8C85D1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1948" y="5755972"/>
            <a:ext cx="5257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400" b="1" u="sng" dirty="0"/>
              <a:t>Figure 7.8: </a:t>
            </a:r>
            <a:r>
              <a:rPr lang="en-US" altLang="zh-TW" sz="2400" u="sng" dirty="0"/>
              <a:t>Heap sort example (p.355)</a:t>
            </a:r>
            <a:endParaRPr lang="en-US" altLang="zh-TW" sz="2400" b="1" u="sng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87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2576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Heap Sort</a:t>
            </a:r>
          </a:p>
        </p:txBody>
      </p:sp>
      <p:sp>
        <p:nvSpPr>
          <p:cNvPr id="34819" name="Rectangle 1027">
            <a:extLst>
              <a:ext uri="{FF2B5EF4-FFF2-40B4-BE49-F238E27FC236}">
                <a16:creationId xmlns:a16="http://schemas.microsoft.com/office/drawing/2014/main" id="{05DA6F4D-AA0D-7642-B947-FDDE886C53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8660" y="1412776"/>
            <a:ext cx="8206680" cy="3672408"/>
          </a:xfrm>
        </p:spPr>
        <p:txBody>
          <a:bodyPr/>
          <a:lstStyle/>
          <a:p>
            <a:r>
              <a:rPr lang="en-US" altLang="zh-TW" dirty="0"/>
              <a:t>Improved Algorithm (non-decreasing order)</a:t>
            </a:r>
            <a:endParaRPr lang="en-US" altLang="zh-TW" i="1" dirty="0"/>
          </a:p>
          <a:p>
            <a:pPr lvl="1"/>
            <a:r>
              <a:rPr lang="en-US" altLang="zh-TW" dirty="0"/>
              <a:t>Step 1: build max heap</a:t>
            </a:r>
          </a:p>
          <a:p>
            <a:pPr lvl="2"/>
            <a:r>
              <a:rPr lang="en-US" altLang="zh-TW" dirty="0">
                <a:solidFill>
                  <a:srgbClr val="C00000"/>
                </a:solidFill>
              </a:rPr>
              <a:t>How to arrange records so that the entire binary tree is a max heap</a:t>
            </a:r>
          </a:p>
          <a:p>
            <a:pPr lvl="1"/>
            <a:r>
              <a:rPr lang="en-US" altLang="zh-TW" dirty="0"/>
              <a:t>Step 2: for (</a:t>
            </a:r>
            <a:r>
              <a:rPr lang="en-US" altLang="zh-TW" dirty="0" err="1"/>
              <a:t>i</a:t>
            </a:r>
            <a:r>
              <a:rPr lang="en-US" altLang="zh-TW" dirty="0"/>
              <a:t> = n; </a:t>
            </a:r>
            <a:r>
              <a:rPr lang="en-US" altLang="zh-TW" dirty="0" err="1"/>
              <a:t>i</a:t>
            </a:r>
            <a:r>
              <a:rPr lang="en-US" altLang="zh-TW" dirty="0"/>
              <a:t> &gt; 0; </a:t>
            </a:r>
            <a:r>
              <a:rPr lang="en-US" altLang="zh-TW" dirty="0" err="1"/>
              <a:t>i</a:t>
            </a:r>
            <a:r>
              <a:rPr lang="en-US" altLang="zh-TW" dirty="0"/>
              <a:t>++)</a:t>
            </a:r>
            <a:br>
              <a:rPr lang="en-US" altLang="zh-TW" dirty="0"/>
            </a:br>
            <a:r>
              <a:rPr lang="en-US" altLang="zh-TW" dirty="0"/>
              <a:t>               a[</a:t>
            </a:r>
            <a:r>
              <a:rPr lang="en-US" altLang="zh-TW" dirty="0" err="1"/>
              <a:t>i</a:t>
            </a:r>
            <a:r>
              <a:rPr lang="en-US" altLang="zh-TW" dirty="0"/>
              <a:t>] = pop();</a:t>
            </a: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D5317F2D-B152-B745-8ED1-7ABABD771C0B}"/>
              </a:ext>
            </a:extLst>
          </p:cNvPr>
          <p:cNvGrpSpPr/>
          <p:nvPr/>
        </p:nvGrpSpPr>
        <p:grpSpPr>
          <a:xfrm>
            <a:off x="443161" y="4522137"/>
            <a:ext cx="1925637" cy="2170457"/>
            <a:chOff x="5380410" y="3082380"/>
            <a:chExt cx="1925637" cy="2170457"/>
          </a:xfrm>
        </p:grpSpPr>
        <p:sp>
          <p:nvSpPr>
            <p:cNvPr id="55" name="Oval 1043">
              <a:extLst>
                <a:ext uri="{FF2B5EF4-FFF2-40B4-BE49-F238E27FC236}">
                  <a16:creationId xmlns:a16="http://schemas.microsoft.com/office/drawing/2014/main" id="{AE5F708B-487A-1242-9445-F88C58270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4172" y="3082380"/>
              <a:ext cx="392113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10</a:t>
              </a:r>
            </a:p>
          </p:txBody>
        </p:sp>
        <p:sp>
          <p:nvSpPr>
            <p:cNvPr id="56" name="Oval 1044">
              <a:extLst>
                <a:ext uri="{FF2B5EF4-FFF2-40B4-BE49-F238E27FC236}">
                  <a16:creationId xmlns:a16="http://schemas.microsoft.com/office/drawing/2014/main" id="{D371B385-FE26-6641-80A0-90DEBB6A2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2985" y="3899942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7" name="Oval 1045">
              <a:extLst>
                <a:ext uri="{FF2B5EF4-FFF2-40B4-BE49-F238E27FC236}">
                  <a16:creationId xmlns:a16="http://schemas.microsoft.com/office/drawing/2014/main" id="{1537AD9F-421C-494E-85A1-9531F2AB9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3935" y="3866605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8" name="Oval 1046">
              <a:extLst>
                <a:ext uri="{FF2B5EF4-FFF2-40B4-BE49-F238E27FC236}">
                  <a16:creationId xmlns:a16="http://schemas.microsoft.com/office/drawing/2014/main" id="{1F6E6FF8-15B3-094B-87AE-97C91A10F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0410" y="4784180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9" name="Line 1047">
              <a:extLst>
                <a:ext uri="{FF2B5EF4-FFF2-40B4-BE49-F238E27FC236}">
                  <a16:creationId xmlns:a16="http://schemas.microsoft.com/office/drawing/2014/main" id="{05753342-DEC9-D34B-9D76-8AF283272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74122" y="3469730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" name="Line 1048">
              <a:extLst>
                <a:ext uri="{FF2B5EF4-FFF2-40B4-BE49-F238E27FC236}">
                  <a16:creationId xmlns:a16="http://schemas.microsoft.com/office/drawing/2014/main" id="{CE46DEF0-6971-284D-A573-259ED0FC63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78847" y="4269830"/>
              <a:ext cx="130175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" name="Rectangle 1049">
              <a:extLst>
                <a:ext uri="{FF2B5EF4-FFF2-40B4-BE49-F238E27FC236}">
                  <a16:creationId xmlns:a16="http://schemas.microsoft.com/office/drawing/2014/main" id="{D1F053D7-F5C8-954F-A601-2444BA1AF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9022" y="3882480"/>
              <a:ext cx="339837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8</a:t>
              </a:r>
            </a:p>
          </p:txBody>
        </p:sp>
        <p:sp>
          <p:nvSpPr>
            <p:cNvPr id="62" name="Rectangle 1050">
              <a:extLst>
                <a:ext uri="{FF2B5EF4-FFF2-40B4-BE49-F238E27FC236}">
                  <a16:creationId xmlns:a16="http://schemas.microsoft.com/office/drawing/2014/main" id="{7F249424-73A2-0B44-B089-A4020AF5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0072" y="3834283"/>
              <a:ext cx="339837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6</a:t>
              </a:r>
            </a:p>
          </p:txBody>
        </p:sp>
        <p:sp>
          <p:nvSpPr>
            <p:cNvPr id="63" name="Rectangle 1051">
              <a:extLst>
                <a:ext uri="{FF2B5EF4-FFF2-40B4-BE49-F238E27FC236}">
                  <a16:creationId xmlns:a16="http://schemas.microsoft.com/office/drawing/2014/main" id="{82E5AB1E-0765-634F-8C90-4B752A866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996" y="4790530"/>
              <a:ext cx="339837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4</a:t>
              </a:r>
            </a:p>
          </p:txBody>
        </p:sp>
        <p:sp>
          <p:nvSpPr>
            <p:cNvPr id="64" name="Oval 1052">
              <a:extLst>
                <a:ext uri="{FF2B5EF4-FFF2-40B4-BE49-F238E27FC236}">
                  <a16:creationId xmlns:a16="http://schemas.microsoft.com/office/drawing/2014/main" id="{31E6224A-5DE9-5A40-824D-59CC31CBF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5722" y="4798467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65" name="Rectangle 1053">
              <a:extLst>
                <a:ext uri="{FF2B5EF4-FFF2-40B4-BE49-F238E27FC236}">
                  <a16:creationId xmlns:a16="http://schemas.microsoft.com/office/drawing/2014/main" id="{5E71A3DA-79E9-6B47-9774-2C504FB5A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1060" y="4787355"/>
              <a:ext cx="339837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7</a:t>
              </a:r>
            </a:p>
          </p:txBody>
        </p:sp>
        <p:sp>
          <p:nvSpPr>
            <p:cNvPr id="66" name="Line 1054">
              <a:extLst>
                <a:ext uri="{FF2B5EF4-FFF2-40B4-BE49-F238E27FC236}">
                  <a16:creationId xmlns:a16="http://schemas.microsoft.com/office/drawing/2014/main" id="{AA8AB421-DD91-4D42-8FAA-7DF8DF07E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0172" y="4260305"/>
              <a:ext cx="166688" cy="534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" name="Line 1055">
              <a:extLst>
                <a:ext uri="{FF2B5EF4-FFF2-40B4-BE49-F238E27FC236}">
                  <a16:creationId xmlns:a16="http://schemas.microsoft.com/office/drawing/2014/main" id="{5107357B-45B4-A342-8E59-6B10AB93ED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90085" y="3460205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" name="Oval 1056">
              <a:extLst>
                <a:ext uri="{FF2B5EF4-FFF2-40B4-BE49-F238E27FC236}">
                  <a16:creationId xmlns:a16="http://schemas.microsoft.com/office/drawing/2014/main" id="{91D4C03D-72B1-1C41-BB10-DBAC0251D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0885" y="4771480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2</a:t>
              </a:r>
            </a:p>
          </p:txBody>
        </p:sp>
        <p:sp>
          <p:nvSpPr>
            <p:cNvPr id="69" name="Line 1057">
              <a:extLst>
                <a:ext uri="{FF2B5EF4-FFF2-40B4-BE49-F238E27FC236}">
                  <a16:creationId xmlns:a16="http://schemas.microsoft.com/office/drawing/2014/main" id="{F9A842FE-8AD6-974B-A24E-834C09FB52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40910" y="4258717"/>
              <a:ext cx="179387" cy="523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aphicFrame>
        <p:nvGraphicFramePr>
          <p:cNvPr id="70" name="表格 69">
            <a:extLst>
              <a:ext uri="{FF2B5EF4-FFF2-40B4-BE49-F238E27FC236}">
                <a16:creationId xmlns:a16="http://schemas.microsoft.com/office/drawing/2014/main" id="{583B8991-8197-644C-A41A-6AC42B8CC8EF}"/>
              </a:ext>
            </a:extLst>
          </p:cNvPr>
          <p:cNvGraphicFramePr>
            <a:graphicFrameLocks noGrp="1"/>
          </p:cNvGraphicFramePr>
          <p:nvPr/>
        </p:nvGraphicFramePr>
        <p:xfrm>
          <a:off x="2853458" y="5360972"/>
          <a:ext cx="6095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398077777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73095636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80442078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34557537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97860992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94435836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21407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-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10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8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6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4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7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0" dirty="0"/>
                        <a:t>2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931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3098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頁尾版面配置區 3">
            <a:extLst>
              <a:ext uri="{FF2B5EF4-FFF2-40B4-BE49-F238E27FC236}">
                <a16:creationId xmlns:a16="http://schemas.microsoft.com/office/drawing/2014/main" id="{22C5644F-9E18-2241-BAF3-CC4551DE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48" name="投影片編號版面配置區 4">
            <a:extLst>
              <a:ext uri="{FF2B5EF4-FFF2-40B4-BE49-F238E27FC236}">
                <a16:creationId xmlns:a16="http://schemas.microsoft.com/office/drawing/2014/main" id="{97C448AD-2D4D-614C-986D-4954B4A4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66CC2-F8DE-1346-999F-6DB8E3312E71}" type="slidenum">
              <a:rPr lang="en-US" altLang="zh-TW"/>
              <a:pPr/>
              <a:t>88</a:t>
            </a:fld>
            <a:endParaRPr lang="en-US" altLang="zh-TW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CF759218-EF5C-224F-BB30-FBEBAC12F2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4056" y="5521325"/>
            <a:ext cx="7772400" cy="1143000"/>
          </a:xfrm>
        </p:spPr>
        <p:txBody>
          <a:bodyPr/>
          <a:lstStyle/>
          <a:p>
            <a:r>
              <a:rPr lang="en-US" altLang="zh-TW" sz="2400" b="1" u="sng" dirty="0"/>
              <a:t>*Figure 7.7: </a:t>
            </a:r>
            <a:r>
              <a:rPr lang="en-US" altLang="zh-TW" sz="2400" u="sng" dirty="0"/>
              <a:t>Array interpreted as a binary tree (p.354)</a:t>
            </a:r>
            <a:endParaRPr lang="en-US" altLang="zh-TW" sz="2400" b="1" u="sng" dirty="0"/>
          </a:p>
        </p:txBody>
      </p:sp>
      <p:grpSp>
        <p:nvGrpSpPr>
          <p:cNvPr id="27689" name="Group 41">
            <a:extLst>
              <a:ext uri="{FF2B5EF4-FFF2-40B4-BE49-F238E27FC236}">
                <a16:creationId xmlns:a16="http://schemas.microsoft.com/office/drawing/2014/main" id="{5B1C90F9-942D-EC4D-BA03-9BF5A4D0B097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209800"/>
            <a:ext cx="6324600" cy="3200400"/>
            <a:chOff x="336" y="1152"/>
            <a:chExt cx="3984" cy="2016"/>
          </a:xfrm>
        </p:grpSpPr>
        <p:grpSp>
          <p:nvGrpSpPr>
            <p:cNvPr id="27651" name="Group 3">
              <a:extLst>
                <a:ext uri="{FF2B5EF4-FFF2-40B4-BE49-F238E27FC236}">
                  <a16:creationId xmlns:a16="http://schemas.microsoft.com/office/drawing/2014/main" id="{7CC2CB65-13B8-3347-85F5-E0BC0B1DC4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1152"/>
              <a:ext cx="624" cy="336"/>
              <a:chOff x="2256" y="1152"/>
              <a:chExt cx="624" cy="336"/>
            </a:xfrm>
          </p:grpSpPr>
          <p:sp>
            <p:nvSpPr>
              <p:cNvPr id="27652" name="Oval 4">
                <a:extLst>
                  <a:ext uri="{FF2B5EF4-FFF2-40B4-BE49-F238E27FC236}">
                    <a16:creationId xmlns:a16="http://schemas.microsoft.com/office/drawing/2014/main" id="{46E55A35-01CB-A945-A61E-FECB806F3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26</a:t>
                </a:r>
              </a:p>
            </p:txBody>
          </p:sp>
          <p:sp>
            <p:nvSpPr>
              <p:cNvPr id="27653" name="Text Box 5">
                <a:extLst>
                  <a:ext uri="{FF2B5EF4-FFF2-40B4-BE49-F238E27FC236}">
                    <a16:creationId xmlns:a16="http://schemas.microsoft.com/office/drawing/2014/main" id="{8CD9EDD5-EC4D-A84A-9F7B-9459557536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[1]</a:t>
                </a:r>
              </a:p>
            </p:txBody>
          </p:sp>
        </p:grpSp>
        <p:grpSp>
          <p:nvGrpSpPr>
            <p:cNvPr id="27654" name="Group 6">
              <a:extLst>
                <a:ext uri="{FF2B5EF4-FFF2-40B4-BE49-F238E27FC236}">
                  <a16:creationId xmlns:a16="http://schemas.microsoft.com/office/drawing/2014/main" id="{989ABE8C-8BDA-0142-A6C9-60658ABEA6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680"/>
              <a:ext cx="624" cy="336"/>
              <a:chOff x="2256" y="1152"/>
              <a:chExt cx="624" cy="336"/>
            </a:xfrm>
          </p:grpSpPr>
          <p:sp>
            <p:nvSpPr>
              <p:cNvPr id="27655" name="Oval 7">
                <a:extLst>
                  <a:ext uri="{FF2B5EF4-FFF2-40B4-BE49-F238E27FC236}">
                    <a16:creationId xmlns:a16="http://schemas.microsoft.com/office/drawing/2014/main" id="{7EDB604D-B5C7-D045-A0E3-DCC46BA58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27656" name="Text Box 8">
                <a:extLst>
                  <a:ext uri="{FF2B5EF4-FFF2-40B4-BE49-F238E27FC236}">
                    <a16:creationId xmlns:a16="http://schemas.microsoft.com/office/drawing/2014/main" id="{D4ED37ED-8A24-9C4A-8590-5D1AE4DB83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[2]</a:t>
                </a:r>
              </a:p>
            </p:txBody>
          </p:sp>
        </p:grpSp>
        <p:grpSp>
          <p:nvGrpSpPr>
            <p:cNvPr id="27657" name="Group 9">
              <a:extLst>
                <a:ext uri="{FF2B5EF4-FFF2-40B4-BE49-F238E27FC236}">
                  <a16:creationId xmlns:a16="http://schemas.microsoft.com/office/drawing/2014/main" id="{C4210563-8C7C-ED4B-A37A-6F7F51CDB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1680"/>
              <a:ext cx="624" cy="336"/>
              <a:chOff x="2256" y="1152"/>
              <a:chExt cx="624" cy="336"/>
            </a:xfrm>
          </p:grpSpPr>
          <p:sp>
            <p:nvSpPr>
              <p:cNvPr id="27658" name="Oval 10">
                <a:extLst>
                  <a:ext uri="{FF2B5EF4-FFF2-40B4-BE49-F238E27FC236}">
                    <a16:creationId xmlns:a16="http://schemas.microsoft.com/office/drawing/2014/main" id="{3755B22A-8154-B242-8DB2-67E3356B8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77</a:t>
                </a:r>
              </a:p>
            </p:txBody>
          </p:sp>
          <p:sp>
            <p:nvSpPr>
              <p:cNvPr id="27659" name="Text Box 11">
                <a:extLst>
                  <a:ext uri="{FF2B5EF4-FFF2-40B4-BE49-F238E27FC236}">
                    <a16:creationId xmlns:a16="http://schemas.microsoft.com/office/drawing/2014/main" id="{CCE4BDB2-7C8E-3F49-8DBF-B978220920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[3]</a:t>
                </a:r>
              </a:p>
            </p:txBody>
          </p:sp>
        </p:grpSp>
        <p:grpSp>
          <p:nvGrpSpPr>
            <p:cNvPr id="27660" name="Group 12">
              <a:extLst>
                <a:ext uri="{FF2B5EF4-FFF2-40B4-BE49-F238E27FC236}">
                  <a16:creationId xmlns:a16="http://schemas.microsoft.com/office/drawing/2014/main" id="{BFB57293-C546-284D-9AB7-34691FF334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2256"/>
              <a:ext cx="624" cy="336"/>
              <a:chOff x="2256" y="1152"/>
              <a:chExt cx="624" cy="336"/>
            </a:xfrm>
          </p:grpSpPr>
          <p:sp>
            <p:nvSpPr>
              <p:cNvPr id="27661" name="Oval 13">
                <a:extLst>
                  <a:ext uri="{FF2B5EF4-FFF2-40B4-BE49-F238E27FC236}">
                    <a16:creationId xmlns:a16="http://schemas.microsoft.com/office/drawing/2014/main" id="{5310E09E-45E9-C749-9143-9C2AD361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27662" name="Text Box 14">
                <a:extLst>
                  <a:ext uri="{FF2B5EF4-FFF2-40B4-BE49-F238E27FC236}">
                    <a16:creationId xmlns:a16="http://schemas.microsoft.com/office/drawing/2014/main" id="{50D42969-B4AA-A047-BD1A-26187B4358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[4]</a:t>
                </a:r>
              </a:p>
            </p:txBody>
          </p:sp>
        </p:grpSp>
        <p:grpSp>
          <p:nvGrpSpPr>
            <p:cNvPr id="27663" name="Group 15">
              <a:extLst>
                <a:ext uri="{FF2B5EF4-FFF2-40B4-BE49-F238E27FC236}">
                  <a16:creationId xmlns:a16="http://schemas.microsoft.com/office/drawing/2014/main" id="{A2C0AA3A-6DFB-AA49-952E-DC139DBF5F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2256"/>
              <a:ext cx="624" cy="336"/>
              <a:chOff x="2256" y="1152"/>
              <a:chExt cx="624" cy="336"/>
            </a:xfrm>
          </p:grpSpPr>
          <p:sp>
            <p:nvSpPr>
              <p:cNvPr id="27664" name="Oval 16">
                <a:extLst>
                  <a:ext uri="{FF2B5EF4-FFF2-40B4-BE49-F238E27FC236}">
                    <a16:creationId xmlns:a16="http://schemas.microsoft.com/office/drawing/2014/main" id="{A5F2A325-47CD-8E4A-AC31-A5700503A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61</a:t>
                </a:r>
              </a:p>
            </p:txBody>
          </p:sp>
          <p:sp>
            <p:nvSpPr>
              <p:cNvPr id="27665" name="Text Box 17">
                <a:extLst>
                  <a:ext uri="{FF2B5EF4-FFF2-40B4-BE49-F238E27FC236}">
                    <a16:creationId xmlns:a16="http://schemas.microsoft.com/office/drawing/2014/main" id="{645462CD-4297-9D4D-B183-492159707F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[5]</a:t>
                </a:r>
              </a:p>
            </p:txBody>
          </p:sp>
        </p:grpSp>
        <p:grpSp>
          <p:nvGrpSpPr>
            <p:cNvPr id="27666" name="Group 18">
              <a:extLst>
                <a:ext uri="{FF2B5EF4-FFF2-40B4-BE49-F238E27FC236}">
                  <a16:creationId xmlns:a16="http://schemas.microsoft.com/office/drawing/2014/main" id="{3B4CD505-C6DB-424A-AF7C-60D16F5B36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2256"/>
              <a:ext cx="624" cy="336"/>
              <a:chOff x="2256" y="1152"/>
              <a:chExt cx="624" cy="336"/>
            </a:xfrm>
          </p:grpSpPr>
          <p:sp>
            <p:nvSpPr>
              <p:cNvPr id="27667" name="Oval 19">
                <a:extLst>
                  <a:ext uri="{FF2B5EF4-FFF2-40B4-BE49-F238E27FC236}">
                    <a16:creationId xmlns:a16="http://schemas.microsoft.com/office/drawing/2014/main" id="{65E36B6A-4CF5-2D4E-B962-EBD306381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11</a:t>
                </a:r>
              </a:p>
            </p:txBody>
          </p:sp>
          <p:sp>
            <p:nvSpPr>
              <p:cNvPr id="27668" name="Text Box 20">
                <a:extLst>
                  <a:ext uri="{FF2B5EF4-FFF2-40B4-BE49-F238E27FC236}">
                    <a16:creationId xmlns:a16="http://schemas.microsoft.com/office/drawing/2014/main" id="{612CB40A-BA14-604D-AF25-513681DF10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[6]</a:t>
                </a:r>
              </a:p>
            </p:txBody>
          </p:sp>
        </p:grpSp>
        <p:grpSp>
          <p:nvGrpSpPr>
            <p:cNvPr id="27669" name="Group 21">
              <a:extLst>
                <a:ext uri="{FF2B5EF4-FFF2-40B4-BE49-F238E27FC236}">
                  <a16:creationId xmlns:a16="http://schemas.microsoft.com/office/drawing/2014/main" id="{BADA2FF6-15CD-3240-B20E-BAE8C0EF8B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2208"/>
              <a:ext cx="624" cy="336"/>
              <a:chOff x="2256" y="1152"/>
              <a:chExt cx="624" cy="336"/>
            </a:xfrm>
          </p:grpSpPr>
          <p:sp>
            <p:nvSpPr>
              <p:cNvPr id="27670" name="Oval 22">
                <a:extLst>
                  <a:ext uri="{FF2B5EF4-FFF2-40B4-BE49-F238E27FC236}">
                    <a16:creationId xmlns:a16="http://schemas.microsoft.com/office/drawing/2014/main" id="{E6B6056B-9A52-5040-9D38-75928F110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59</a:t>
                </a:r>
              </a:p>
            </p:txBody>
          </p:sp>
          <p:sp>
            <p:nvSpPr>
              <p:cNvPr id="27671" name="Text Box 23">
                <a:extLst>
                  <a:ext uri="{FF2B5EF4-FFF2-40B4-BE49-F238E27FC236}">
                    <a16:creationId xmlns:a16="http://schemas.microsoft.com/office/drawing/2014/main" id="{F242CFBE-A69C-6A47-A3CD-CF2FB373AE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[7]</a:t>
                </a:r>
              </a:p>
            </p:txBody>
          </p:sp>
        </p:grpSp>
        <p:grpSp>
          <p:nvGrpSpPr>
            <p:cNvPr id="27672" name="Group 24">
              <a:extLst>
                <a:ext uri="{FF2B5EF4-FFF2-40B4-BE49-F238E27FC236}">
                  <a16:creationId xmlns:a16="http://schemas.microsoft.com/office/drawing/2014/main" id="{3766E349-2398-9042-BAA4-F5B29CBC64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832"/>
              <a:ext cx="624" cy="336"/>
              <a:chOff x="2256" y="1152"/>
              <a:chExt cx="624" cy="336"/>
            </a:xfrm>
          </p:grpSpPr>
          <p:sp>
            <p:nvSpPr>
              <p:cNvPr id="27673" name="Oval 25">
                <a:extLst>
                  <a:ext uri="{FF2B5EF4-FFF2-40B4-BE49-F238E27FC236}">
                    <a16:creationId xmlns:a16="http://schemas.microsoft.com/office/drawing/2014/main" id="{E819593F-0825-5040-9E48-AC562B4C4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15</a:t>
                </a:r>
              </a:p>
            </p:txBody>
          </p:sp>
          <p:sp>
            <p:nvSpPr>
              <p:cNvPr id="27674" name="Text Box 26">
                <a:extLst>
                  <a:ext uri="{FF2B5EF4-FFF2-40B4-BE49-F238E27FC236}">
                    <a16:creationId xmlns:a16="http://schemas.microsoft.com/office/drawing/2014/main" id="{23EAB217-136A-544A-B4E5-4CDFBC5B6B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[8]</a:t>
                </a:r>
              </a:p>
            </p:txBody>
          </p:sp>
        </p:grpSp>
        <p:grpSp>
          <p:nvGrpSpPr>
            <p:cNvPr id="27675" name="Group 27">
              <a:extLst>
                <a:ext uri="{FF2B5EF4-FFF2-40B4-BE49-F238E27FC236}">
                  <a16:creationId xmlns:a16="http://schemas.microsoft.com/office/drawing/2014/main" id="{4F12EB70-C535-C945-9473-2384D33B2B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832"/>
              <a:ext cx="624" cy="336"/>
              <a:chOff x="2256" y="1152"/>
              <a:chExt cx="624" cy="336"/>
            </a:xfrm>
          </p:grpSpPr>
          <p:sp>
            <p:nvSpPr>
              <p:cNvPr id="27676" name="Oval 28">
                <a:extLst>
                  <a:ext uri="{FF2B5EF4-FFF2-40B4-BE49-F238E27FC236}">
                    <a16:creationId xmlns:a16="http://schemas.microsoft.com/office/drawing/2014/main" id="{F64ACBCB-6F53-C44E-A462-085CCA6C3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48</a:t>
                </a:r>
              </a:p>
            </p:txBody>
          </p:sp>
          <p:sp>
            <p:nvSpPr>
              <p:cNvPr id="27677" name="Text Box 29">
                <a:extLst>
                  <a:ext uri="{FF2B5EF4-FFF2-40B4-BE49-F238E27FC236}">
                    <a16:creationId xmlns:a16="http://schemas.microsoft.com/office/drawing/2014/main" id="{E5FED67A-C1C3-434D-87D8-2290F19C8A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[9]</a:t>
                </a:r>
              </a:p>
            </p:txBody>
          </p:sp>
        </p:grpSp>
        <p:sp>
          <p:nvSpPr>
            <p:cNvPr id="27678" name="Oval 30">
              <a:extLst>
                <a:ext uri="{FF2B5EF4-FFF2-40B4-BE49-F238E27FC236}">
                  <a16:creationId xmlns:a16="http://schemas.microsoft.com/office/drawing/2014/main" id="{DEE8C606-2784-974F-983E-ADB64DDB2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832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19</a:t>
              </a:r>
            </a:p>
          </p:txBody>
        </p:sp>
        <p:sp>
          <p:nvSpPr>
            <p:cNvPr id="27679" name="Text Box 31">
              <a:extLst>
                <a:ext uri="{FF2B5EF4-FFF2-40B4-BE49-F238E27FC236}">
                  <a16:creationId xmlns:a16="http://schemas.microsoft.com/office/drawing/2014/main" id="{F3578400-DDA8-F84E-B448-D043B5F9A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832"/>
              <a:ext cx="4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[10]</a:t>
              </a:r>
            </a:p>
          </p:txBody>
        </p:sp>
        <p:cxnSp>
          <p:nvCxnSpPr>
            <p:cNvPr id="27680" name="AutoShape 32">
              <a:extLst>
                <a:ext uri="{FF2B5EF4-FFF2-40B4-BE49-F238E27FC236}">
                  <a16:creationId xmlns:a16="http://schemas.microsoft.com/office/drawing/2014/main" id="{EFE7756D-CBF9-B94B-9755-B9DA73CE87D3}"/>
                </a:ext>
              </a:extLst>
            </p:cNvPr>
            <p:cNvCxnSpPr>
              <a:cxnSpLocks noChangeShapeType="1"/>
              <a:stCxn id="27652" idx="3"/>
              <a:endCxn id="27655" idx="7"/>
            </p:cNvCxnSpPr>
            <p:nvPr/>
          </p:nvCxnSpPr>
          <p:spPr bwMode="auto">
            <a:xfrm flipH="1">
              <a:off x="2063" y="1439"/>
              <a:ext cx="530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1" name="AutoShape 33">
              <a:extLst>
                <a:ext uri="{FF2B5EF4-FFF2-40B4-BE49-F238E27FC236}">
                  <a16:creationId xmlns:a16="http://schemas.microsoft.com/office/drawing/2014/main" id="{D3C60C9E-0BD0-F546-8EAA-F1322B35A0DD}"/>
                </a:ext>
              </a:extLst>
            </p:cNvPr>
            <p:cNvCxnSpPr>
              <a:cxnSpLocks noChangeShapeType="1"/>
              <a:stCxn id="27652" idx="5"/>
              <a:endCxn id="27658" idx="1"/>
            </p:cNvCxnSpPr>
            <p:nvPr/>
          </p:nvCxnSpPr>
          <p:spPr bwMode="auto">
            <a:xfrm>
              <a:off x="2831" y="1439"/>
              <a:ext cx="530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2" name="AutoShape 34">
              <a:extLst>
                <a:ext uri="{FF2B5EF4-FFF2-40B4-BE49-F238E27FC236}">
                  <a16:creationId xmlns:a16="http://schemas.microsoft.com/office/drawing/2014/main" id="{B9C6D9B6-2B36-7B40-B642-189CB4404443}"/>
                </a:ext>
              </a:extLst>
            </p:cNvPr>
            <p:cNvCxnSpPr>
              <a:cxnSpLocks noChangeShapeType="1"/>
              <a:stCxn id="27655" idx="3"/>
              <a:endCxn id="27661" idx="7"/>
            </p:cNvCxnSpPr>
            <p:nvPr/>
          </p:nvCxnSpPr>
          <p:spPr bwMode="auto">
            <a:xfrm flipH="1">
              <a:off x="1487" y="1967"/>
              <a:ext cx="33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3" name="AutoShape 35">
              <a:extLst>
                <a:ext uri="{FF2B5EF4-FFF2-40B4-BE49-F238E27FC236}">
                  <a16:creationId xmlns:a16="http://schemas.microsoft.com/office/drawing/2014/main" id="{712ACB77-E7BE-0A4C-96F7-0080223FC29C}"/>
                </a:ext>
              </a:extLst>
            </p:cNvPr>
            <p:cNvCxnSpPr>
              <a:cxnSpLocks noChangeShapeType="1"/>
              <a:stCxn id="27655" idx="5"/>
              <a:endCxn id="27664" idx="1"/>
            </p:cNvCxnSpPr>
            <p:nvPr/>
          </p:nvCxnSpPr>
          <p:spPr bwMode="auto">
            <a:xfrm>
              <a:off x="2063" y="1967"/>
              <a:ext cx="290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4" name="AutoShape 36">
              <a:extLst>
                <a:ext uri="{FF2B5EF4-FFF2-40B4-BE49-F238E27FC236}">
                  <a16:creationId xmlns:a16="http://schemas.microsoft.com/office/drawing/2014/main" id="{D944EC56-41F4-F24E-8A48-2C7913B4B668}"/>
                </a:ext>
              </a:extLst>
            </p:cNvPr>
            <p:cNvCxnSpPr>
              <a:cxnSpLocks noChangeShapeType="1"/>
              <a:stCxn id="27661" idx="3"/>
              <a:endCxn id="27673" idx="7"/>
            </p:cNvCxnSpPr>
            <p:nvPr/>
          </p:nvCxnSpPr>
          <p:spPr bwMode="auto">
            <a:xfrm flipH="1">
              <a:off x="911" y="2543"/>
              <a:ext cx="33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5" name="AutoShape 37">
              <a:extLst>
                <a:ext uri="{FF2B5EF4-FFF2-40B4-BE49-F238E27FC236}">
                  <a16:creationId xmlns:a16="http://schemas.microsoft.com/office/drawing/2014/main" id="{C6002221-0D7F-8C42-95E9-BBC94828E7D5}"/>
                </a:ext>
              </a:extLst>
            </p:cNvPr>
            <p:cNvCxnSpPr>
              <a:cxnSpLocks noChangeShapeType="1"/>
              <a:stCxn id="27661" idx="5"/>
              <a:endCxn id="27676" idx="0"/>
            </p:cNvCxnSpPr>
            <p:nvPr/>
          </p:nvCxnSpPr>
          <p:spPr bwMode="auto">
            <a:xfrm>
              <a:off x="1487" y="2543"/>
              <a:ext cx="217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6" name="AutoShape 38">
              <a:extLst>
                <a:ext uri="{FF2B5EF4-FFF2-40B4-BE49-F238E27FC236}">
                  <a16:creationId xmlns:a16="http://schemas.microsoft.com/office/drawing/2014/main" id="{C6232E18-8046-144A-A850-CE52E6878E4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400" y="2592"/>
              <a:ext cx="96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7" name="AutoShape 39">
              <a:extLst>
                <a:ext uri="{FF2B5EF4-FFF2-40B4-BE49-F238E27FC236}">
                  <a16:creationId xmlns:a16="http://schemas.microsoft.com/office/drawing/2014/main" id="{33CAFF3A-8781-0447-BC38-A54A67E91E66}"/>
                </a:ext>
              </a:extLst>
            </p:cNvPr>
            <p:cNvCxnSpPr>
              <a:cxnSpLocks noChangeShapeType="1"/>
              <a:stCxn id="27658" idx="3"/>
              <a:endCxn id="27667" idx="7"/>
            </p:cNvCxnSpPr>
            <p:nvPr/>
          </p:nvCxnSpPr>
          <p:spPr bwMode="auto">
            <a:xfrm flipH="1">
              <a:off x="3167" y="1967"/>
              <a:ext cx="194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8" name="AutoShape 40">
              <a:extLst>
                <a:ext uri="{FF2B5EF4-FFF2-40B4-BE49-F238E27FC236}">
                  <a16:creationId xmlns:a16="http://schemas.microsoft.com/office/drawing/2014/main" id="{6AA09EEB-A13E-6E4E-A7BC-527704B0139B}"/>
                </a:ext>
              </a:extLst>
            </p:cNvPr>
            <p:cNvCxnSpPr>
              <a:cxnSpLocks noChangeShapeType="1"/>
              <a:stCxn id="27658" idx="5"/>
              <a:endCxn id="27670" idx="0"/>
            </p:cNvCxnSpPr>
            <p:nvPr/>
          </p:nvCxnSpPr>
          <p:spPr bwMode="auto">
            <a:xfrm>
              <a:off x="3599" y="1967"/>
              <a:ext cx="553" cy="2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693" name="Text Box 45">
            <a:extLst>
              <a:ext uri="{FF2B5EF4-FFF2-40B4-BE49-F238E27FC236}">
                <a16:creationId xmlns:a16="http://schemas.microsoft.com/office/drawing/2014/main" id="{75E535D6-E7B2-B144-BB7F-39ADFD13D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614" y="1039813"/>
            <a:ext cx="55787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Index   1    2    3    4    5    6    7    8    9    10</a:t>
            </a:r>
          </a:p>
          <a:p>
            <a:pPr algn="ctr"/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27694" name="Text Box 46">
            <a:extLst>
              <a:ext uri="{FF2B5EF4-FFF2-40B4-BE49-F238E27FC236}">
                <a16:creationId xmlns:a16="http://schemas.microsoft.com/office/drawing/2014/main" id="{99D863F0-1AA5-7A45-902C-709D9F338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371600"/>
            <a:ext cx="475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26    5  77    1  61   11  59  15  48   19</a:t>
            </a:r>
          </a:p>
        </p:txBody>
      </p:sp>
      <p:sp>
        <p:nvSpPr>
          <p:cNvPr id="50" name="Text Box 7">
            <a:extLst>
              <a:ext uri="{FF2B5EF4-FFF2-40B4-BE49-F238E27FC236}">
                <a16:creationId xmlns:a16="http://schemas.microsoft.com/office/drawing/2014/main" id="{C74651DB-4BC6-8440-9544-E804D3249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8503" y="5345112"/>
            <a:ext cx="19607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(a) Input array</a:t>
            </a:r>
          </a:p>
        </p:txBody>
      </p:sp>
      <p:sp>
        <p:nvSpPr>
          <p:cNvPr id="49" name="Rectangle 1026">
            <a:extLst>
              <a:ext uri="{FF2B5EF4-FFF2-40B4-BE49-F238E27FC236}">
                <a16:creationId xmlns:a16="http://schemas.microsoft.com/office/drawing/2014/main" id="{FCB1F948-D5C7-1543-87AB-FDEC62323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576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Adjust array to </a:t>
            </a:r>
            <a:r>
              <a:rPr lang="en-US" altLang="zh-TW" dirty="0">
                <a:solidFill>
                  <a:srgbClr val="C00000"/>
                </a:solidFill>
              </a:rPr>
              <a:t>max</a:t>
            </a:r>
            <a:r>
              <a:rPr lang="en-US" altLang="zh-TW" dirty="0"/>
              <a:t> heap 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0F9EBC-A99E-574E-ABF2-C65BC5D49E38}"/>
              </a:ext>
            </a:extLst>
          </p:cNvPr>
          <p:cNvSpPr txBox="1"/>
          <p:nvPr/>
        </p:nvSpPr>
        <p:spPr>
          <a:xfrm>
            <a:off x="242830" y="2102495"/>
            <a:ext cx="3643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We use a bottom-up method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5999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頁尾版面配置區 3">
            <a:extLst>
              <a:ext uri="{FF2B5EF4-FFF2-40B4-BE49-F238E27FC236}">
                <a16:creationId xmlns:a16="http://schemas.microsoft.com/office/drawing/2014/main" id="{22C5644F-9E18-2241-BAF3-CC4551DE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48" name="投影片編號版面配置區 4">
            <a:extLst>
              <a:ext uri="{FF2B5EF4-FFF2-40B4-BE49-F238E27FC236}">
                <a16:creationId xmlns:a16="http://schemas.microsoft.com/office/drawing/2014/main" id="{97C448AD-2D4D-614C-986D-4954B4A4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66CC2-F8DE-1346-999F-6DB8E3312E71}" type="slidenum">
              <a:rPr lang="en-US" altLang="zh-TW"/>
              <a:pPr/>
              <a:t>89</a:t>
            </a:fld>
            <a:endParaRPr lang="en-US" altLang="zh-TW"/>
          </a:p>
        </p:txBody>
      </p:sp>
      <p:grpSp>
        <p:nvGrpSpPr>
          <p:cNvPr id="27689" name="Group 41">
            <a:extLst>
              <a:ext uri="{FF2B5EF4-FFF2-40B4-BE49-F238E27FC236}">
                <a16:creationId xmlns:a16="http://schemas.microsoft.com/office/drawing/2014/main" id="{5B1C90F9-942D-EC4D-BA03-9BF5A4D0B097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209800"/>
            <a:ext cx="6324600" cy="3200400"/>
            <a:chOff x="336" y="1152"/>
            <a:chExt cx="3984" cy="2016"/>
          </a:xfrm>
        </p:grpSpPr>
        <p:grpSp>
          <p:nvGrpSpPr>
            <p:cNvPr id="27651" name="Group 3">
              <a:extLst>
                <a:ext uri="{FF2B5EF4-FFF2-40B4-BE49-F238E27FC236}">
                  <a16:creationId xmlns:a16="http://schemas.microsoft.com/office/drawing/2014/main" id="{7CC2CB65-13B8-3347-85F5-E0BC0B1DC4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1152"/>
              <a:ext cx="624" cy="336"/>
              <a:chOff x="2256" y="1152"/>
              <a:chExt cx="624" cy="336"/>
            </a:xfrm>
          </p:grpSpPr>
          <p:sp>
            <p:nvSpPr>
              <p:cNvPr id="27652" name="Oval 4">
                <a:extLst>
                  <a:ext uri="{FF2B5EF4-FFF2-40B4-BE49-F238E27FC236}">
                    <a16:creationId xmlns:a16="http://schemas.microsoft.com/office/drawing/2014/main" id="{46E55A35-01CB-A945-A61E-FECB806F3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26</a:t>
                </a:r>
              </a:p>
            </p:txBody>
          </p:sp>
          <p:sp>
            <p:nvSpPr>
              <p:cNvPr id="27653" name="Text Box 5">
                <a:extLst>
                  <a:ext uri="{FF2B5EF4-FFF2-40B4-BE49-F238E27FC236}">
                    <a16:creationId xmlns:a16="http://schemas.microsoft.com/office/drawing/2014/main" id="{8CD9EDD5-EC4D-A84A-9F7B-9459557536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[1]</a:t>
                </a:r>
              </a:p>
            </p:txBody>
          </p:sp>
        </p:grpSp>
        <p:grpSp>
          <p:nvGrpSpPr>
            <p:cNvPr id="27654" name="Group 6">
              <a:extLst>
                <a:ext uri="{FF2B5EF4-FFF2-40B4-BE49-F238E27FC236}">
                  <a16:creationId xmlns:a16="http://schemas.microsoft.com/office/drawing/2014/main" id="{989ABE8C-8BDA-0142-A6C9-60658ABEA6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680"/>
              <a:ext cx="624" cy="336"/>
              <a:chOff x="2256" y="1152"/>
              <a:chExt cx="624" cy="336"/>
            </a:xfrm>
          </p:grpSpPr>
          <p:sp>
            <p:nvSpPr>
              <p:cNvPr id="27655" name="Oval 7">
                <a:extLst>
                  <a:ext uri="{FF2B5EF4-FFF2-40B4-BE49-F238E27FC236}">
                    <a16:creationId xmlns:a16="http://schemas.microsoft.com/office/drawing/2014/main" id="{7EDB604D-B5C7-D045-A0E3-DCC46BA58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27656" name="Text Box 8">
                <a:extLst>
                  <a:ext uri="{FF2B5EF4-FFF2-40B4-BE49-F238E27FC236}">
                    <a16:creationId xmlns:a16="http://schemas.microsoft.com/office/drawing/2014/main" id="{D4ED37ED-8A24-9C4A-8590-5D1AE4DB83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[2]</a:t>
                </a:r>
              </a:p>
            </p:txBody>
          </p:sp>
        </p:grpSp>
        <p:grpSp>
          <p:nvGrpSpPr>
            <p:cNvPr id="27657" name="Group 9">
              <a:extLst>
                <a:ext uri="{FF2B5EF4-FFF2-40B4-BE49-F238E27FC236}">
                  <a16:creationId xmlns:a16="http://schemas.microsoft.com/office/drawing/2014/main" id="{C4210563-8C7C-ED4B-A37A-6F7F51CDB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1680"/>
              <a:ext cx="624" cy="336"/>
              <a:chOff x="2256" y="1152"/>
              <a:chExt cx="624" cy="336"/>
            </a:xfrm>
          </p:grpSpPr>
          <p:sp>
            <p:nvSpPr>
              <p:cNvPr id="27658" name="Oval 10">
                <a:extLst>
                  <a:ext uri="{FF2B5EF4-FFF2-40B4-BE49-F238E27FC236}">
                    <a16:creationId xmlns:a16="http://schemas.microsoft.com/office/drawing/2014/main" id="{3755B22A-8154-B242-8DB2-67E3356B8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77</a:t>
                </a:r>
              </a:p>
            </p:txBody>
          </p:sp>
          <p:sp>
            <p:nvSpPr>
              <p:cNvPr id="27659" name="Text Box 11">
                <a:extLst>
                  <a:ext uri="{FF2B5EF4-FFF2-40B4-BE49-F238E27FC236}">
                    <a16:creationId xmlns:a16="http://schemas.microsoft.com/office/drawing/2014/main" id="{CCE4BDB2-7C8E-3F49-8DBF-B978220920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[3]</a:t>
                </a:r>
              </a:p>
            </p:txBody>
          </p:sp>
        </p:grpSp>
        <p:grpSp>
          <p:nvGrpSpPr>
            <p:cNvPr id="27660" name="Group 12">
              <a:extLst>
                <a:ext uri="{FF2B5EF4-FFF2-40B4-BE49-F238E27FC236}">
                  <a16:creationId xmlns:a16="http://schemas.microsoft.com/office/drawing/2014/main" id="{BFB57293-C546-284D-9AB7-34691FF334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2256"/>
              <a:ext cx="624" cy="336"/>
              <a:chOff x="2256" y="1152"/>
              <a:chExt cx="624" cy="336"/>
            </a:xfrm>
          </p:grpSpPr>
          <p:sp>
            <p:nvSpPr>
              <p:cNvPr id="27661" name="Oval 13">
                <a:extLst>
                  <a:ext uri="{FF2B5EF4-FFF2-40B4-BE49-F238E27FC236}">
                    <a16:creationId xmlns:a16="http://schemas.microsoft.com/office/drawing/2014/main" id="{5310E09E-45E9-C749-9143-9C2AD361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27662" name="Text Box 14">
                <a:extLst>
                  <a:ext uri="{FF2B5EF4-FFF2-40B4-BE49-F238E27FC236}">
                    <a16:creationId xmlns:a16="http://schemas.microsoft.com/office/drawing/2014/main" id="{50D42969-B4AA-A047-BD1A-26187B4358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[4]</a:t>
                </a:r>
              </a:p>
            </p:txBody>
          </p:sp>
        </p:grpSp>
        <p:grpSp>
          <p:nvGrpSpPr>
            <p:cNvPr id="27663" name="Group 15">
              <a:extLst>
                <a:ext uri="{FF2B5EF4-FFF2-40B4-BE49-F238E27FC236}">
                  <a16:creationId xmlns:a16="http://schemas.microsoft.com/office/drawing/2014/main" id="{A2C0AA3A-6DFB-AA49-952E-DC139DBF5F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2256"/>
              <a:ext cx="624" cy="336"/>
              <a:chOff x="2256" y="1152"/>
              <a:chExt cx="624" cy="336"/>
            </a:xfrm>
          </p:grpSpPr>
          <p:sp>
            <p:nvSpPr>
              <p:cNvPr id="27664" name="Oval 16">
                <a:extLst>
                  <a:ext uri="{FF2B5EF4-FFF2-40B4-BE49-F238E27FC236}">
                    <a16:creationId xmlns:a16="http://schemas.microsoft.com/office/drawing/2014/main" id="{A5F2A325-47CD-8E4A-AC31-A5700503A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61</a:t>
                </a:r>
              </a:p>
            </p:txBody>
          </p:sp>
          <p:sp>
            <p:nvSpPr>
              <p:cNvPr id="27665" name="Text Box 17">
                <a:extLst>
                  <a:ext uri="{FF2B5EF4-FFF2-40B4-BE49-F238E27FC236}">
                    <a16:creationId xmlns:a16="http://schemas.microsoft.com/office/drawing/2014/main" id="{645462CD-4297-9D4D-B183-492159707F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[5]</a:t>
                </a:r>
              </a:p>
            </p:txBody>
          </p:sp>
        </p:grpSp>
        <p:grpSp>
          <p:nvGrpSpPr>
            <p:cNvPr id="27666" name="Group 18">
              <a:extLst>
                <a:ext uri="{FF2B5EF4-FFF2-40B4-BE49-F238E27FC236}">
                  <a16:creationId xmlns:a16="http://schemas.microsoft.com/office/drawing/2014/main" id="{3B4CD505-C6DB-424A-AF7C-60D16F5B36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2256"/>
              <a:ext cx="624" cy="336"/>
              <a:chOff x="2256" y="1152"/>
              <a:chExt cx="624" cy="336"/>
            </a:xfrm>
          </p:grpSpPr>
          <p:sp>
            <p:nvSpPr>
              <p:cNvPr id="27667" name="Oval 19">
                <a:extLst>
                  <a:ext uri="{FF2B5EF4-FFF2-40B4-BE49-F238E27FC236}">
                    <a16:creationId xmlns:a16="http://schemas.microsoft.com/office/drawing/2014/main" id="{65E36B6A-4CF5-2D4E-B962-EBD306381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11</a:t>
                </a:r>
              </a:p>
            </p:txBody>
          </p:sp>
          <p:sp>
            <p:nvSpPr>
              <p:cNvPr id="27668" name="Text Box 20">
                <a:extLst>
                  <a:ext uri="{FF2B5EF4-FFF2-40B4-BE49-F238E27FC236}">
                    <a16:creationId xmlns:a16="http://schemas.microsoft.com/office/drawing/2014/main" id="{612CB40A-BA14-604D-AF25-513681DF10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[6]</a:t>
                </a:r>
              </a:p>
            </p:txBody>
          </p:sp>
        </p:grpSp>
        <p:grpSp>
          <p:nvGrpSpPr>
            <p:cNvPr id="27669" name="Group 21">
              <a:extLst>
                <a:ext uri="{FF2B5EF4-FFF2-40B4-BE49-F238E27FC236}">
                  <a16:creationId xmlns:a16="http://schemas.microsoft.com/office/drawing/2014/main" id="{BADA2FF6-15CD-3240-B20E-BAE8C0EF8B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2208"/>
              <a:ext cx="624" cy="336"/>
              <a:chOff x="2256" y="1152"/>
              <a:chExt cx="624" cy="336"/>
            </a:xfrm>
          </p:grpSpPr>
          <p:sp>
            <p:nvSpPr>
              <p:cNvPr id="27670" name="Oval 22">
                <a:extLst>
                  <a:ext uri="{FF2B5EF4-FFF2-40B4-BE49-F238E27FC236}">
                    <a16:creationId xmlns:a16="http://schemas.microsoft.com/office/drawing/2014/main" id="{E6B6056B-9A52-5040-9D38-75928F110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59</a:t>
                </a:r>
              </a:p>
            </p:txBody>
          </p:sp>
          <p:sp>
            <p:nvSpPr>
              <p:cNvPr id="27671" name="Text Box 23">
                <a:extLst>
                  <a:ext uri="{FF2B5EF4-FFF2-40B4-BE49-F238E27FC236}">
                    <a16:creationId xmlns:a16="http://schemas.microsoft.com/office/drawing/2014/main" id="{F242CFBE-A69C-6A47-A3CD-CF2FB373AE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[7]</a:t>
                </a:r>
              </a:p>
            </p:txBody>
          </p:sp>
        </p:grpSp>
        <p:grpSp>
          <p:nvGrpSpPr>
            <p:cNvPr id="27672" name="Group 24">
              <a:extLst>
                <a:ext uri="{FF2B5EF4-FFF2-40B4-BE49-F238E27FC236}">
                  <a16:creationId xmlns:a16="http://schemas.microsoft.com/office/drawing/2014/main" id="{3766E349-2398-9042-BAA4-F5B29CBC64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832"/>
              <a:ext cx="624" cy="336"/>
              <a:chOff x="2256" y="1152"/>
              <a:chExt cx="624" cy="336"/>
            </a:xfrm>
          </p:grpSpPr>
          <p:sp>
            <p:nvSpPr>
              <p:cNvPr id="27673" name="Oval 25">
                <a:extLst>
                  <a:ext uri="{FF2B5EF4-FFF2-40B4-BE49-F238E27FC236}">
                    <a16:creationId xmlns:a16="http://schemas.microsoft.com/office/drawing/2014/main" id="{E819593F-0825-5040-9E48-AC562B4C4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15</a:t>
                </a:r>
              </a:p>
            </p:txBody>
          </p:sp>
          <p:sp>
            <p:nvSpPr>
              <p:cNvPr id="27674" name="Text Box 26">
                <a:extLst>
                  <a:ext uri="{FF2B5EF4-FFF2-40B4-BE49-F238E27FC236}">
                    <a16:creationId xmlns:a16="http://schemas.microsoft.com/office/drawing/2014/main" id="{23EAB217-136A-544A-B4E5-4CDFBC5B6B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[8]</a:t>
                </a:r>
              </a:p>
            </p:txBody>
          </p:sp>
        </p:grpSp>
        <p:grpSp>
          <p:nvGrpSpPr>
            <p:cNvPr id="27675" name="Group 27">
              <a:extLst>
                <a:ext uri="{FF2B5EF4-FFF2-40B4-BE49-F238E27FC236}">
                  <a16:creationId xmlns:a16="http://schemas.microsoft.com/office/drawing/2014/main" id="{4F12EB70-C535-C945-9473-2384D33B2B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832"/>
              <a:ext cx="624" cy="336"/>
              <a:chOff x="2256" y="1152"/>
              <a:chExt cx="624" cy="336"/>
            </a:xfrm>
          </p:grpSpPr>
          <p:sp>
            <p:nvSpPr>
              <p:cNvPr id="27676" name="Oval 28">
                <a:extLst>
                  <a:ext uri="{FF2B5EF4-FFF2-40B4-BE49-F238E27FC236}">
                    <a16:creationId xmlns:a16="http://schemas.microsoft.com/office/drawing/2014/main" id="{F64ACBCB-6F53-C44E-A462-085CCA6C3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48</a:t>
                </a:r>
              </a:p>
            </p:txBody>
          </p:sp>
          <p:sp>
            <p:nvSpPr>
              <p:cNvPr id="27677" name="Text Box 29">
                <a:extLst>
                  <a:ext uri="{FF2B5EF4-FFF2-40B4-BE49-F238E27FC236}">
                    <a16:creationId xmlns:a16="http://schemas.microsoft.com/office/drawing/2014/main" id="{E5FED67A-C1C3-434D-87D8-2290F19C8A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[9]</a:t>
                </a:r>
              </a:p>
            </p:txBody>
          </p:sp>
        </p:grpSp>
        <p:sp>
          <p:nvSpPr>
            <p:cNvPr id="27678" name="Oval 30">
              <a:extLst>
                <a:ext uri="{FF2B5EF4-FFF2-40B4-BE49-F238E27FC236}">
                  <a16:creationId xmlns:a16="http://schemas.microsoft.com/office/drawing/2014/main" id="{DEE8C606-2784-974F-983E-ADB64DDB2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832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19</a:t>
              </a:r>
            </a:p>
          </p:txBody>
        </p:sp>
        <p:sp>
          <p:nvSpPr>
            <p:cNvPr id="27679" name="Text Box 31">
              <a:extLst>
                <a:ext uri="{FF2B5EF4-FFF2-40B4-BE49-F238E27FC236}">
                  <a16:creationId xmlns:a16="http://schemas.microsoft.com/office/drawing/2014/main" id="{F3578400-DDA8-F84E-B448-D043B5F9A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832"/>
              <a:ext cx="4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[10]</a:t>
              </a:r>
            </a:p>
          </p:txBody>
        </p:sp>
        <p:cxnSp>
          <p:nvCxnSpPr>
            <p:cNvPr id="27680" name="AutoShape 32">
              <a:extLst>
                <a:ext uri="{FF2B5EF4-FFF2-40B4-BE49-F238E27FC236}">
                  <a16:creationId xmlns:a16="http://schemas.microsoft.com/office/drawing/2014/main" id="{EFE7756D-CBF9-B94B-9755-B9DA73CE87D3}"/>
                </a:ext>
              </a:extLst>
            </p:cNvPr>
            <p:cNvCxnSpPr>
              <a:cxnSpLocks noChangeShapeType="1"/>
              <a:stCxn id="27652" idx="3"/>
              <a:endCxn id="27655" idx="7"/>
            </p:cNvCxnSpPr>
            <p:nvPr/>
          </p:nvCxnSpPr>
          <p:spPr bwMode="auto">
            <a:xfrm flipH="1">
              <a:off x="2063" y="1439"/>
              <a:ext cx="530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1" name="AutoShape 33">
              <a:extLst>
                <a:ext uri="{FF2B5EF4-FFF2-40B4-BE49-F238E27FC236}">
                  <a16:creationId xmlns:a16="http://schemas.microsoft.com/office/drawing/2014/main" id="{D3C60C9E-0BD0-F546-8EAA-F1322B35A0DD}"/>
                </a:ext>
              </a:extLst>
            </p:cNvPr>
            <p:cNvCxnSpPr>
              <a:cxnSpLocks noChangeShapeType="1"/>
              <a:stCxn id="27652" idx="5"/>
              <a:endCxn id="27658" idx="1"/>
            </p:cNvCxnSpPr>
            <p:nvPr/>
          </p:nvCxnSpPr>
          <p:spPr bwMode="auto">
            <a:xfrm>
              <a:off x="2831" y="1439"/>
              <a:ext cx="530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2" name="AutoShape 34">
              <a:extLst>
                <a:ext uri="{FF2B5EF4-FFF2-40B4-BE49-F238E27FC236}">
                  <a16:creationId xmlns:a16="http://schemas.microsoft.com/office/drawing/2014/main" id="{B9C6D9B6-2B36-7B40-B642-189CB4404443}"/>
                </a:ext>
              </a:extLst>
            </p:cNvPr>
            <p:cNvCxnSpPr>
              <a:cxnSpLocks noChangeShapeType="1"/>
              <a:stCxn id="27655" idx="3"/>
              <a:endCxn id="27661" idx="7"/>
            </p:cNvCxnSpPr>
            <p:nvPr/>
          </p:nvCxnSpPr>
          <p:spPr bwMode="auto">
            <a:xfrm flipH="1">
              <a:off x="1487" y="1967"/>
              <a:ext cx="33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3" name="AutoShape 35">
              <a:extLst>
                <a:ext uri="{FF2B5EF4-FFF2-40B4-BE49-F238E27FC236}">
                  <a16:creationId xmlns:a16="http://schemas.microsoft.com/office/drawing/2014/main" id="{712ACB77-E7BE-0A4C-96F7-0080223FC29C}"/>
                </a:ext>
              </a:extLst>
            </p:cNvPr>
            <p:cNvCxnSpPr>
              <a:cxnSpLocks noChangeShapeType="1"/>
              <a:stCxn id="27655" idx="5"/>
              <a:endCxn id="27664" idx="1"/>
            </p:cNvCxnSpPr>
            <p:nvPr/>
          </p:nvCxnSpPr>
          <p:spPr bwMode="auto">
            <a:xfrm>
              <a:off x="2063" y="1967"/>
              <a:ext cx="290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4" name="AutoShape 36">
              <a:extLst>
                <a:ext uri="{FF2B5EF4-FFF2-40B4-BE49-F238E27FC236}">
                  <a16:creationId xmlns:a16="http://schemas.microsoft.com/office/drawing/2014/main" id="{D944EC56-41F4-F24E-8A48-2C7913B4B668}"/>
                </a:ext>
              </a:extLst>
            </p:cNvPr>
            <p:cNvCxnSpPr>
              <a:cxnSpLocks noChangeShapeType="1"/>
              <a:stCxn id="27661" idx="3"/>
              <a:endCxn id="27673" idx="7"/>
            </p:cNvCxnSpPr>
            <p:nvPr/>
          </p:nvCxnSpPr>
          <p:spPr bwMode="auto">
            <a:xfrm flipH="1">
              <a:off x="911" y="2543"/>
              <a:ext cx="33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5" name="AutoShape 37">
              <a:extLst>
                <a:ext uri="{FF2B5EF4-FFF2-40B4-BE49-F238E27FC236}">
                  <a16:creationId xmlns:a16="http://schemas.microsoft.com/office/drawing/2014/main" id="{C6002221-0D7F-8C42-95E9-BBC94828E7D5}"/>
                </a:ext>
              </a:extLst>
            </p:cNvPr>
            <p:cNvCxnSpPr>
              <a:cxnSpLocks noChangeShapeType="1"/>
              <a:stCxn id="27661" idx="5"/>
              <a:endCxn id="27676" idx="0"/>
            </p:cNvCxnSpPr>
            <p:nvPr/>
          </p:nvCxnSpPr>
          <p:spPr bwMode="auto">
            <a:xfrm>
              <a:off x="1487" y="2543"/>
              <a:ext cx="217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6" name="AutoShape 38">
              <a:extLst>
                <a:ext uri="{FF2B5EF4-FFF2-40B4-BE49-F238E27FC236}">
                  <a16:creationId xmlns:a16="http://schemas.microsoft.com/office/drawing/2014/main" id="{C6232E18-8046-144A-A850-CE52E6878E4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400" y="2592"/>
              <a:ext cx="96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7" name="AutoShape 39">
              <a:extLst>
                <a:ext uri="{FF2B5EF4-FFF2-40B4-BE49-F238E27FC236}">
                  <a16:creationId xmlns:a16="http://schemas.microsoft.com/office/drawing/2014/main" id="{33CAFF3A-8781-0447-BC38-A54A67E91E66}"/>
                </a:ext>
              </a:extLst>
            </p:cNvPr>
            <p:cNvCxnSpPr>
              <a:cxnSpLocks noChangeShapeType="1"/>
              <a:stCxn id="27658" idx="3"/>
              <a:endCxn id="27667" idx="7"/>
            </p:cNvCxnSpPr>
            <p:nvPr/>
          </p:nvCxnSpPr>
          <p:spPr bwMode="auto">
            <a:xfrm flipH="1">
              <a:off x="3167" y="1967"/>
              <a:ext cx="194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8" name="AutoShape 40">
              <a:extLst>
                <a:ext uri="{FF2B5EF4-FFF2-40B4-BE49-F238E27FC236}">
                  <a16:creationId xmlns:a16="http://schemas.microsoft.com/office/drawing/2014/main" id="{6AA09EEB-A13E-6E4E-A7BC-527704B0139B}"/>
                </a:ext>
              </a:extLst>
            </p:cNvPr>
            <p:cNvCxnSpPr>
              <a:cxnSpLocks noChangeShapeType="1"/>
              <a:stCxn id="27658" idx="5"/>
              <a:endCxn id="27670" idx="0"/>
            </p:cNvCxnSpPr>
            <p:nvPr/>
          </p:nvCxnSpPr>
          <p:spPr bwMode="auto">
            <a:xfrm>
              <a:off x="3599" y="1967"/>
              <a:ext cx="553" cy="2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693" name="Text Box 45">
            <a:extLst>
              <a:ext uri="{FF2B5EF4-FFF2-40B4-BE49-F238E27FC236}">
                <a16:creationId xmlns:a16="http://schemas.microsoft.com/office/drawing/2014/main" id="{75E535D6-E7B2-B144-BB7F-39ADFD13D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614" y="1039813"/>
            <a:ext cx="55787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Index   1    2    3    4    5    6    7    8    9    10</a:t>
            </a:r>
          </a:p>
          <a:p>
            <a:pPr algn="ctr"/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27694" name="Text Box 46">
            <a:extLst>
              <a:ext uri="{FF2B5EF4-FFF2-40B4-BE49-F238E27FC236}">
                <a16:creationId xmlns:a16="http://schemas.microsoft.com/office/drawing/2014/main" id="{99D863F0-1AA5-7A45-902C-709D9F338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371600"/>
            <a:ext cx="475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26    5  77    1  61   11  59  15  48   19</a:t>
            </a:r>
          </a:p>
        </p:txBody>
      </p:sp>
      <p:sp>
        <p:nvSpPr>
          <p:cNvPr id="49" name="Rectangle 1026">
            <a:extLst>
              <a:ext uri="{FF2B5EF4-FFF2-40B4-BE49-F238E27FC236}">
                <a16:creationId xmlns:a16="http://schemas.microsoft.com/office/drawing/2014/main" id="{FCB1F948-D5C7-1543-87AB-FDEC62323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576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Adjust array to max heap </a:t>
            </a:r>
          </a:p>
        </p:txBody>
      </p:sp>
      <p:sp>
        <p:nvSpPr>
          <p:cNvPr id="4" name="三角形 3">
            <a:extLst>
              <a:ext uri="{FF2B5EF4-FFF2-40B4-BE49-F238E27FC236}">
                <a16:creationId xmlns:a16="http://schemas.microsoft.com/office/drawing/2014/main" id="{4F049FDB-CC6E-D744-9F87-1A729362EDAE}"/>
              </a:ext>
            </a:extLst>
          </p:cNvPr>
          <p:cNvSpPr/>
          <p:nvPr/>
        </p:nvSpPr>
        <p:spPr bwMode="auto">
          <a:xfrm>
            <a:off x="4015101" y="3789040"/>
            <a:ext cx="1722436" cy="1679898"/>
          </a:xfrm>
          <a:prstGeom prst="triangle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3C27633-BB95-C646-8255-B7E7387E747B}"/>
              </a:ext>
            </a:extLst>
          </p:cNvPr>
          <p:cNvSpPr txBox="1"/>
          <p:nvPr/>
        </p:nvSpPr>
        <p:spPr>
          <a:xfrm>
            <a:off x="242830" y="2102495"/>
            <a:ext cx="3643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We use a bottom-up method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0431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85A63261-FCF6-F047-BCFA-9DCCE941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835F7EA-44C0-B84E-AB32-ACE2F7FF6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74E11-F1E9-CD4A-B8F9-3ED5589AF58C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58D77A18-5655-6A43-A4E8-BD0BB62E17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32088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List 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3" name="Rectangle 3">
                <a:extLst>
                  <a:ext uri="{FF2B5EF4-FFF2-40B4-BE49-F238E27FC236}">
                    <a16:creationId xmlns:a16="http://schemas.microsoft.com/office/drawing/2014/main" id="{0A1FFECD-D221-424C-8516-E71314AA64F8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685800" y="1110912"/>
                <a:ext cx="7772400" cy="1981200"/>
              </a:xfrm>
            </p:spPr>
            <p:txBody>
              <a:bodyPr/>
              <a:lstStyle/>
              <a:p>
                <a:r>
                  <a:rPr lang="en-US" altLang="zh-TW" dirty="0"/>
                  <a:t>Compare two lists to verify that they are identical or identify the discrepancies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Time complexity</a:t>
                </a:r>
              </a:p>
              <a:p>
                <a:pPr lvl="1"/>
                <a:r>
                  <a:rPr lang="en-US" altLang="zh-TW" dirty="0"/>
                  <a:t>Unordered list: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err="1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𝑚𝑛</m:t>
                    </m:r>
                    <m:r>
                      <a:rPr lang="en-US" altLang="zh-TW" i="1" dirty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Ordered list: </a:t>
                </a:r>
                <a:br>
                  <a:rPr lang="en-US" altLang="zh-TW" dirty="0">
                    <a:solidFill>
                      <a:srgbClr val="CC33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err="1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i="1" baseline="-25000" dirty="0" err="1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𝑠𝑜𝑟𝑡</m:t>
                    </m:r>
                    <m: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altLang="zh-TW" i="1" dirty="0" err="1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i="1" baseline="-25000" dirty="0" err="1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𝑠𝑜𝑟𝑡</m:t>
                    </m:r>
                    <m:r>
                      <a:rPr lang="en-US" altLang="zh-TW" i="1" dirty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i="1" dirty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altLang="zh-TW" i="1" dirty="0" err="1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i="1" dirty="0" err="1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 dirty="0" err="1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br>
                  <a:rPr lang="en-US" altLang="zh-TW" dirty="0">
                    <a:solidFill>
                      <a:srgbClr val="CC33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})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5843" name="Rectangle 3">
                <a:extLst>
                  <a:ext uri="{FF2B5EF4-FFF2-40B4-BE49-F238E27FC236}">
                    <a16:creationId xmlns:a16="http://schemas.microsoft.com/office/drawing/2014/main" id="{0A1FFECD-D221-424C-8516-E71314AA6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685800" y="1110912"/>
                <a:ext cx="7772400" cy="1981200"/>
              </a:xfrm>
              <a:blipFill>
                <a:blip r:embed="rId2"/>
                <a:stretch>
                  <a:fillRect l="-653" t="-3185" b="-1133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6550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頁尾版面配置區 3">
            <a:extLst>
              <a:ext uri="{FF2B5EF4-FFF2-40B4-BE49-F238E27FC236}">
                <a16:creationId xmlns:a16="http://schemas.microsoft.com/office/drawing/2014/main" id="{22C5644F-9E18-2241-BAF3-CC4551DE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48" name="投影片編號版面配置區 4">
            <a:extLst>
              <a:ext uri="{FF2B5EF4-FFF2-40B4-BE49-F238E27FC236}">
                <a16:creationId xmlns:a16="http://schemas.microsoft.com/office/drawing/2014/main" id="{97C448AD-2D4D-614C-986D-4954B4A4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66CC2-F8DE-1346-999F-6DB8E3312E71}" type="slidenum">
              <a:rPr lang="en-US" altLang="zh-TW"/>
              <a:pPr/>
              <a:t>90</a:t>
            </a:fld>
            <a:endParaRPr lang="en-US" altLang="zh-TW"/>
          </a:p>
        </p:txBody>
      </p:sp>
      <p:grpSp>
        <p:nvGrpSpPr>
          <p:cNvPr id="27689" name="Group 41">
            <a:extLst>
              <a:ext uri="{FF2B5EF4-FFF2-40B4-BE49-F238E27FC236}">
                <a16:creationId xmlns:a16="http://schemas.microsoft.com/office/drawing/2014/main" id="{5B1C90F9-942D-EC4D-BA03-9BF5A4D0B097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209800"/>
            <a:ext cx="6324600" cy="3200400"/>
            <a:chOff x="336" y="1152"/>
            <a:chExt cx="3984" cy="2016"/>
          </a:xfrm>
        </p:grpSpPr>
        <p:grpSp>
          <p:nvGrpSpPr>
            <p:cNvPr id="27651" name="Group 3">
              <a:extLst>
                <a:ext uri="{FF2B5EF4-FFF2-40B4-BE49-F238E27FC236}">
                  <a16:creationId xmlns:a16="http://schemas.microsoft.com/office/drawing/2014/main" id="{7CC2CB65-13B8-3347-85F5-E0BC0B1DC4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1152"/>
              <a:ext cx="624" cy="336"/>
              <a:chOff x="2256" y="1152"/>
              <a:chExt cx="624" cy="336"/>
            </a:xfrm>
          </p:grpSpPr>
          <p:sp>
            <p:nvSpPr>
              <p:cNvPr id="27652" name="Oval 4">
                <a:extLst>
                  <a:ext uri="{FF2B5EF4-FFF2-40B4-BE49-F238E27FC236}">
                    <a16:creationId xmlns:a16="http://schemas.microsoft.com/office/drawing/2014/main" id="{46E55A35-01CB-A945-A61E-FECB806F3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26</a:t>
                </a:r>
              </a:p>
            </p:txBody>
          </p:sp>
          <p:sp>
            <p:nvSpPr>
              <p:cNvPr id="27653" name="Text Box 5">
                <a:extLst>
                  <a:ext uri="{FF2B5EF4-FFF2-40B4-BE49-F238E27FC236}">
                    <a16:creationId xmlns:a16="http://schemas.microsoft.com/office/drawing/2014/main" id="{8CD9EDD5-EC4D-A84A-9F7B-9459557536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[1]</a:t>
                </a:r>
              </a:p>
            </p:txBody>
          </p:sp>
        </p:grpSp>
        <p:grpSp>
          <p:nvGrpSpPr>
            <p:cNvPr id="27654" name="Group 6">
              <a:extLst>
                <a:ext uri="{FF2B5EF4-FFF2-40B4-BE49-F238E27FC236}">
                  <a16:creationId xmlns:a16="http://schemas.microsoft.com/office/drawing/2014/main" id="{989ABE8C-8BDA-0142-A6C9-60658ABEA6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680"/>
              <a:ext cx="624" cy="336"/>
              <a:chOff x="2256" y="1152"/>
              <a:chExt cx="624" cy="336"/>
            </a:xfrm>
          </p:grpSpPr>
          <p:sp>
            <p:nvSpPr>
              <p:cNvPr id="27655" name="Oval 7">
                <a:extLst>
                  <a:ext uri="{FF2B5EF4-FFF2-40B4-BE49-F238E27FC236}">
                    <a16:creationId xmlns:a16="http://schemas.microsoft.com/office/drawing/2014/main" id="{7EDB604D-B5C7-D045-A0E3-DCC46BA58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27656" name="Text Box 8">
                <a:extLst>
                  <a:ext uri="{FF2B5EF4-FFF2-40B4-BE49-F238E27FC236}">
                    <a16:creationId xmlns:a16="http://schemas.microsoft.com/office/drawing/2014/main" id="{D4ED37ED-8A24-9C4A-8590-5D1AE4DB83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[2]</a:t>
                </a:r>
              </a:p>
            </p:txBody>
          </p:sp>
        </p:grpSp>
        <p:grpSp>
          <p:nvGrpSpPr>
            <p:cNvPr id="27657" name="Group 9">
              <a:extLst>
                <a:ext uri="{FF2B5EF4-FFF2-40B4-BE49-F238E27FC236}">
                  <a16:creationId xmlns:a16="http://schemas.microsoft.com/office/drawing/2014/main" id="{C4210563-8C7C-ED4B-A37A-6F7F51CDB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1680"/>
              <a:ext cx="624" cy="336"/>
              <a:chOff x="2256" y="1152"/>
              <a:chExt cx="624" cy="336"/>
            </a:xfrm>
          </p:grpSpPr>
          <p:sp>
            <p:nvSpPr>
              <p:cNvPr id="27658" name="Oval 10">
                <a:extLst>
                  <a:ext uri="{FF2B5EF4-FFF2-40B4-BE49-F238E27FC236}">
                    <a16:creationId xmlns:a16="http://schemas.microsoft.com/office/drawing/2014/main" id="{3755B22A-8154-B242-8DB2-67E3356B8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77</a:t>
                </a:r>
              </a:p>
            </p:txBody>
          </p:sp>
          <p:sp>
            <p:nvSpPr>
              <p:cNvPr id="27659" name="Text Box 11">
                <a:extLst>
                  <a:ext uri="{FF2B5EF4-FFF2-40B4-BE49-F238E27FC236}">
                    <a16:creationId xmlns:a16="http://schemas.microsoft.com/office/drawing/2014/main" id="{CCE4BDB2-7C8E-3F49-8DBF-B978220920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[3]</a:t>
                </a:r>
              </a:p>
            </p:txBody>
          </p:sp>
        </p:grpSp>
        <p:grpSp>
          <p:nvGrpSpPr>
            <p:cNvPr id="27660" name="Group 12">
              <a:extLst>
                <a:ext uri="{FF2B5EF4-FFF2-40B4-BE49-F238E27FC236}">
                  <a16:creationId xmlns:a16="http://schemas.microsoft.com/office/drawing/2014/main" id="{BFB57293-C546-284D-9AB7-34691FF334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2256"/>
              <a:ext cx="624" cy="336"/>
              <a:chOff x="2256" y="1152"/>
              <a:chExt cx="624" cy="336"/>
            </a:xfrm>
          </p:grpSpPr>
          <p:sp>
            <p:nvSpPr>
              <p:cNvPr id="27661" name="Oval 13">
                <a:extLst>
                  <a:ext uri="{FF2B5EF4-FFF2-40B4-BE49-F238E27FC236}">
                    <a16:creationId xmlns:a16="http://schemas.microsoft.com/office/drawing/2014/main" id="{5310E09E-45E9-C749-9143-9C2AD361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27662" name="Text Box 14">
                <a:extLst>
                  <a:ext uri="{FF2B5EF4-FFF2-40B4-BE49-F238E27FC236}">
                    <a16:creationId xmlns:a16="http://schemas.microsoft.com/office/drawing/2014/main" id="{50D42969-B4AA-A047-BD1A-26187B4358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[4]</a:t>
                </a:r>
              </a:p>
            </p:txBody>
          </p:sp>
        </p:grpSp>
        <p:grpSp>
          <p:nvGrpSpPr>
            <p:cNvPr id="27663" name="Group 15">
              <a:extLst>
                <a:ext uri="{FF2B5EF4-FFF2-40B4-BE49-F238E27FC236}">
                  <a16:creationId xmlns:a16="http://schemas.microsoft.com/office/drawing/2014/main" id="{A2C0AA3A-6DFB-AA49-952E-DC139DBF5F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2256"/>
              <a:ext cx="624" cy="336"/>
              <a:chOff x="2256" y="1152"/>
              <a:chExt cx="624" cy="336"/>
            </a:xfrm>
          </p:grpSpPr>
          <p:sp>
            <p:nvSpPr>
              <p:cNvPr id="27664" name="Oval 16">
                <a:extLst>
                  <a:ext uri="{FF2B5EF4-FFF2-40B4-BE49-F238E27FC236}">
                    <a16:creationId xmlns:a16="http://schemas.microsoft.com/office/drawing/2014/main" id="{A5F2A325-47CD-8E4A-AC31-A5700503A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61</a:t>
                </a:r>
              </a:p>
            </p:txBody>
          </p:sp>
          <p:sp>
            <p:nvSpPr>
              <p:cNvPr id="27665" name="Text Box 17">
                <a:extLst>
                  <a:ext uri="{FF2B5EF4-FFF2-40B4-BE49-F238E27FC236}">
                    <a16:creationId xmlns:a16="http://schemas.microsoft.com/office/drawing/2014/main" id="{645462CD-4297-9D4D-B183-492159707F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[5]</a:t>
                </a:r>
              </a:p>
            </p:txBody>
          </p:sp>
        </p:grpSp>
        <p:grpSp>
          <p:nvGrpSpPr>
            <p:cNvPr id="27666" name="Group 18">
              <a:extLst>
                <a:ext uri="{FF2B5EF4-FFF2-40B4-BE49-F238E27FC236}">
                  <a16:creationId xmlns:a16="http://schemas.microsoft.com/office/drawing/2014/main" id="{3B4CD505-C6DB-424A-AF7C-60D16F5B36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2256"/>
              <a:ext cx="624" cy="336"/>
              <a:chOff x="2256" y="1152"/>
              <a:chExt cx="624" cy="336"/>
            </a:xfrm>
          </p:grpSpPr>
          <p:sp>
            <p:nvSpPr>
              <p:cNvPr id="27667" name="Oval 19">
                <a:extLst>
                  <a:ext uri="{FF2B5EF4-FFF2-40B4-BE49-F238E27FC236}">
                    <a16:creationId xmlns:a16="http://schemas.microsoft.com/office/drawing/2014/main" id="{65E36B6A-4CF5-2D4E-B962-EBD306381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11</a:t>
                </a:r>
              </a:p>
            </p:txBody>
          </p:sp>
          <p:sp>
            <p:nvSpPr>
              <p:cNvPr id="27668" name="Text Box 20">
                <a:extLst>
                  <a:ext uri="{FF2B5EF4-FFF2-40B4-BE49-F238E27FC236}">
                    <a16:creationId xmlns:a16="http://schemas.microsoft.com/office/drawing/2014/main" id="{612CB40A-BA14-604D-AF25-513681DF10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[6]</a:t>
                </a:r>
              </a:p>
            </p:txBody>
          </p:sp>
        </p:grpSp>
        <p:grpSp>
          <p:nvGrpSpPr>
            <p:cNvPr id="27669" name="Group 21">
              <a:extLst>
                <a:ext uri="{FF2B5EF4-FFF2-40B4-BE49-F238E27FC236}">
                  <a16:creationId xmlns:a16="http://schemas.microsoft.com/office/drawing/2014/main" id="{BADA2FF6-15CD-3240-B20E-BAE8C0EF8B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2208"/>
              <a:ext cx="624" cy="336"/>
              <a:chOff x="2256" y="1152"/>
              <a:chExt cx="624" cy="336"/>
            </a:xfrm>
          </p:grpSpPr>
          <p:sp>
            <p:nvSpPr>
              <p:cNvPr id="27670" name="Oval 22">
                <a:extLst>
                  <a:ext uri="{FF2B5EF4-FFF2-40B4-BE49-F238E27FC236}">
                    <a16:creationId xmlns:a16="http://schemas.microsoft.com/office/drawing/2014/main" id="{E6B6056B-9A52-5040-9D38-75928F110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59</a:t>
                </a:r>
              </a:p>
            </p:txBody>
          </p:sp>
          <p:sp>
            <p:nvSpPr>
              <p:cNvPr id="27671" name="Text Box 23">
                <a:extLst>
                  <a:ext uri="{FF2B5EF4-FFF2-40B4-BE49-F238E27FC236}">
                    <a16:creationId xmlns:a16="http://schemas.microsoft.com/office/drawing/2014/main" id="{F242CFBE-A69C-6A47-A3CD-CF2FB373AE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[7]</a:t>
                </a:r>
              </a:p>
            </p:txBody>
          </p:sp>
        </p:grpSp>
        <p:grpSp>
          <p:nvGrpSpPr>
            <p:cNvPr id="27672" name="Group 24">
              <a:extLst>
                <a:ext uri="{FF2B5EF4-FFF2-40B4-BE49-F238E27FC236}">
                  <a16:creationId xmlns:a16="http://schemas.microsoft.com/office/drawing/2014/main" id="{3766E349-2398-9042-BAA4-F5B29CBC64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832"/>
              <a:ext cx="624" cy="336"/>
              <a:chOff x="2256" y="1152"/>
              <a:chExt cx="624" cy="336"/>
            </a:xfrm>
          </p:grpSpPr>
          <p:sp>
            <p:nvSpPr>
              <p:cNvPr id="27673" name="Oval 25">
                <a:extLst>
                  <a:ext uri="{FF2B5EF4-FFF2-40B4-BE49-F238E27FC236}">
                    <a16:creationId xmlns:a16="http://schemas.microsoft.com/office/drawing/2014/main" id="{E819593F-0825-5040-9E48-AC562B4C4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15</a:t>
                </a:r>
              </a:p>
            </p:txBody>
          </p:sp>
          <p:sp>
            <p:nvSpPr>
              <p:cNvPr id="27674" name="Text Box 26">
                <a:extLst>
                  <a:ext uri="{FF2B5EF4-FFF2-40B4-BE49-F238E27FC236}">
                    <a16:creationId xmlns:a16="http://schemas.microsoft.com/office/drawing/2014/main" id="{23EAB217-136A-544A-B4E5-4CDFBC5B6B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[8]</a:t>
                </a:r>
              </a:p>
            </p:txBody>
          </p:sp>
        </p:grpSp>
        <p:grpSp>
          <p:nvGrpSpPr>
            <p:cNvPr id="27675" name="Group 27">
              <a:extLst>
                <a:ext uri="{FF2B5EF4-FFF2-40B4-BE49-F238E27FC236}">
                  <a16:creationId xmlns:a16="http://schemas.microsoft.com/office/drawing/2014/main" id="{4F12EB70-C535-C945-9473-2384D33B2B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832"/>
              <a:ext cx="624" cy="336"/>
              <a:chOff x="2256" y="1152"/>
              <a:chExt cx="624" cy="336"/>
            </a:xfrm>
          </p:grpSpPr>
          <p:sp>
            <p:nvSpPr>
              <p:cNvPr id="27676" name="Oval 28">
                <a:extLst>
                  <a:ext uri="{FF2B5EF4-FFF2-40B4-BE49-F238E27FC236}">
                    <a16:creationId xmlns:a16="http://schemas.microsoft.com/office/drawing/2014/main" id="{F64ACBCB-6F53-C44E-A462-085CCA6C3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48</a:t>
                </a:r>
              </a:p>
            </p:txBody>
          </p:sp>
          <p:sp>
            <p:nvSpPr>
              <p:cNvPr id="27677" name="Text Box 29">
                <a:extLst>
                  <a:ext uri="{FF2B5EF4-FFF2-40B4-BE49-F238E27FC236}">
                    <a16:creationId xmlns:a16="http://schemas.microsoft.com/office/drawing/2014/main" id="{E5FED67A-C1C3-434D-87D8-2290F19C8A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[9]</a:t>
                </a:r>
              </a:p>
            </p:txBody>
          </p:sp>
        </p:grpSp>
        <p:sp>
          <p:nvSpPr>
            <p:cNvPr id="27678" name="Oval 30">
              <a:extLst>
                <a:ext uri="{FF2B5EF4-FFF2-40B4-BE49-F238E27FC236}">
                  <a16:creationId xmlns:a16="http://schemas.microsoft.com/office/drawing/2014/main" id="{DEE8C606-2784-974F-983E-ADB64DDB2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832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19</a:t>
              </a:r>
            </a:p>
          </p:txBody>
        </p:sp>
        <p:sp>
          <p:nvSpPr>
            <p:cNvPr id="27679" name="Text Box 31">
              <a:extLst>
                <a:ext uri="{FF2B5EF4-FFF2-40B4-BE49-F238E27FC236}">
                  <a16:creationId xmlns:a16="http://schemas.microsoft.com/office/drawing/2014/main" id="{F3578400-DDA8-F84E-B448-D043B5F9A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832"/>
              <a:ext cx="4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[10]</a:t>
              </a:r>
            </a:p>
          </p:txBody>
        </p:sp>
        <p:cxnSp>
          <p:nvCxnSpPr>
            <p:cNvPr id="27680" name="AutoShape 32">
              <a:extLst>
                <a:ext uri="{FF2B5EF4-FFF2-40B4-BE49-F238E27FC236}">
                  <a16:creationId xmlns:a16="http://schemas.microsoft.com/office/drawing/2014/main" id="{EFE7756D-CBF9-B94B-9755-B9DA73CE87D3}"/>
                </a:ext>
              </a:extLst>
            </p:cNvPr>
            <p:cNvCxnSpPr>
              <a:cxnSpLocks noChangeShapeType="1"/>
              <a:stCxn id="27652" idx="3"/>
              <a:endCxn id="27655" idx="7"/>
            </p:cNvCxnSpPr>
            <p:nvPr/>
          </p:nvCxnSpPr>
          <p:spPr bwMode="auto">
            <a:xfrm flipH="1">
              <a:off x="2063" y="1439"/>
              <a:ext cx="530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1" name="AutoShape 33">
              <a:extLst>
                <a:ext uri="{FF2B5EF4-FFF2-40B4-BE49-F238E27FC236}">
                  <a16:creationId xmlns:a16="http://schemas.microsoft.com/office/drawing/2014/main" id="{D3C60C9E-0BD0-F546-8EAA-F1322B35A0DD}"/>
                </a:ext>
              </a:extLst>
            </p:cNvPr>
            <p:cNvCxnSpPr>
              <a:cxnSpLocks noChangeShapeType="1"/>
              <a:stCxn id="27652" idx="5"/>
              <a:endCxn id="27658" idx="1"/>
            </p:cNvCxnSpPr>
            <p:nvPr/>
          </p:nvCxnSpPr>
          <p:spPr bwMode="auto">
            <a:xfrm>
              <a:off x="2831" y="1439"/>
              <a:ext cx="530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2" name="AutoShape 34">
              <a:extLst>
                <a:ext uri="{FF2B5EF4-FFF2-40B4-BE49-F238E27FC236}">
                  <a16:creationId xmlns:a16="http://schemas.microsoft.com/office/drawing/2014/main" id="{B9C6D9B6-2B36-7B40-B642-189CB4404443}"/>
                </a:ext>
              </a:extLst>
            </p:cNvPr>
            <p:cNvCxnSpPr>
              <a:cxnSpLocks noChangeShapeType="1"/>
              <a:stCxn id="27655" idx="3"/>
              <a:endCxn id="27661" idx="7"/>
            </p:cNvCxnSpPr>
            <p:nvPr/>
          </p:nvCxnSpPr>
          <p:spPr bwMode="auto">
            <a:xfrm flipH="1">
              <a:off x="1487" y="1967"/>
              <a:ext cx="33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3" name="AutoShape 35">
              <a:extLst>
                <a:ext uri="{FF2B5EF4-FFF2-40B4-BE49-F238E27FC236}">
                  <a16:creationId xmlns:a16="http://schemas.microsoft.com/office/drawing/2014/main" id="{712ACB77-E7BE-0A4C-96F7-0080223FC29C}"/>
                </a:ext>
              </a:extLst>
            </p:cNvPr>
            <p:cNvCxnSpPr>
              <a:cxnSpLocks noChangeShapeType="1"/>
              <a:stCxn id="27655" idx="5"/>
              <a:endCxn id="27664" idx="1"/>
            </p:cNvCxnSpPr>
            <p:nvPr/>
          </p:nvCxnSpPr>
          <p:spPr bwMode="auto">
            <a:xfrm>
              <a:off x="2063" y="1967"/>
              <a:ext cx="290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4" name="AutoShape 36">
              <a:extLst>
                <a:ext uri="{FF2B5EF4-FFF2-40B4-BE49-F238E27FC236}">
                  <a16:creationId xmlns:a16="http://schemas.microsoft.com/office/drawing/2014/main" id="{D944EC56-41F4-F24E-8A48-2C7913B4B668}"/>
                </a:ext>
              </a:extLst>
            </p:cNvPr>
            <p:cNvCxnSpPr>
              <a:cxnSpLocks noChangeShapeType="1"/>
              <a:stCxn id="27661" idx="3"/>
              <a:endCxn id="27673" idx="7"/>
            </p:cNvCxnSpPr>
            <p:nvPr/>
          </p:nvCxnSpPr>
          <p:spPr bwMode="auto">
            <a:xfrm flipH="1">
              <a:off x="911" y="2543"/>
              <a:ext cx="33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5" name="AutoShape 37">
              <a:extLst>
                <a:ext uri="{FF2B5EF4-FFF2-40B4-BE49-F238E27FC236}">
                  <a16:creationId xmlns:a16="http://schemas.microsoft.com/office/drawing/2014/main" id="{C6002221-0D7F-8C42-95E9-BBC94828E7D5}"/>
                </a:ext>
              </a:extLst>
            </p:cNvPr>
            <p:cNvCxnSpPr>
              <a:cxnSpLocks noChangeShapeType="1"/>
              <a:stCxn id="27661" idx="5"/>
              <a:endCxn id="27676" idx="0"/>
            </p:cNvCxnSpPr>
            <p:nvPr/>
          </p:nvCxnSpPr>
          <p:spPr bwMode="auto">
            <a:xfrm>
              <a:off x="1487" y="2543"/>
              <a:ext cx="217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6" name="AutoShape 38">
              <a:extLst>
                <a:ext uri="{FF2B5EF4-FFF2-40B4-BE49-F238E27FC236}">
                  <a16:creationId xmlns:a16="http://schemas.microsoft.com/office/drawing/2014/main" id="{C6232E18-8046-144A-A850-CE52E6878E4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400" y="2592"/>
              <a:ext cx="96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7" name="AutoShape 39">
              <a:extLst>
                <a:ext uri="{FF2B5EF4-FFF2-40B4-BE49-F238E27FC236}">
                  <a16:creationId xmlns:a16="http://schemas.microsoft.com/office/drawing/2014/main" id="{33CAFF3A-8781-0447-BC38-A54A67E91E66}"/>
                </a:ext>
              </a:extLst>
            </p:cNvPr>
            <p:cNvCxnSpPr>
              <a:cxnSpLocks noChangeShapeType="1"/>
              <a:stCxn id="27658" idx="3"/>
              <a:endCxn id="27667" idx="7"/>
            </p:cNvCxnSpPr>
            <p:nvPr/>
          </p:nvCxnSpPr>
          <p:spPr bwMode="auto">
            <a:xfrm flipH="1">
              <a:off x="3167" y="1967"/>
              <a:ext cx="194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8" name="AutoShape 40">
              <a:extLst>
                <a:ext uri="{FF2B5EF4-FFF2-40B4-BE49-F238E27FC236}">
                  <a16:creationId xmlns:a16="http://schemas.microsoft.com/office/drawing/2014/main" id="{6AA09EEB-A13E-6E4E-A7BC-527704B0139B}"/>
                </a:ext>
              </a:extLst>
            </p:cNvPr>
            <p:cNvCxnSpPr>
              <a:cxnSpLocks noChangeShapeType="1"/>
              <a:stCxn id="27658" idx="5"/>
              <a:endCxn id="27670" idx="0"/>
            </p:cNvCxnSpPr>
            <p:nvPr/>
          </p:nvCxnSpPr>
          <p:spPr bwMode="auto">
            <a:xfrm>
              <a:off x="3599" y="1967"/>
              <a:ext cx="553" cy="2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693" name="Text Box 45">
            <a:extLst>
              <a:ext uri="{FF2B5EF4-FFF2-40B4-BE49-F238E27FC236}">
                <a16:creationId xmlns:a16="http://schemas.microsoft.com/office/drawing/2014/main" id="{75E535D6-E7B2-B144-BB7F-39ADFD13D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614" y="1039813"/>
            <a:ext cx="55787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Index   1    2    3    4    5    6    7    8    9    10</a:t>
            </a:r>
          </a:p>
          <a:p>
            <a:pPr algn="ctr"/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27694" name="Text Box 46">
            <a:extLst>
              <a:ext uri="{FF2B5EF4-FFF2-40B4-BE49-F238E27FC236}">
                <a16:creationId xmlns:a16="http://schemas.microsoft.com/office/drawing/2014/main" id="{99D863F0-1AA5-7A45-902C-709D9F338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371600"/>
            <a:ext cx="475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26    5  77    1  61   11  59  15  48   19</a:t>
            </a:r>
          </a:p>
        </p:txBody>
      </p:sp>
      <p:sp>
        <p:nvSpPr>
          <p:cNvPr id="49" name="Rectangle 1026">
            <a:extLst>
              <a:ext uri="{FF2B5EF4-FFF2-40B4-BE49-F238E27FC236}">
                <a16:creationId xmlns:a16="http://schemas.microsoft.com/office/drawing/2014/main" id="{FCB1F948-D5C7-1543-87AB-FDEC62323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576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Adjust array to max heap </a:t>
            </a:r>
          </a:p>
        </p:txBody>
      </p:sp>
      <p:sp>
        <p:nvSpPr>
          <p:cNvPr id="4" name="三角形 3">
            <a:extLst>
              <a:ext uri="{FF2B5EF4-FFF2-40B4-BE49-F238E27FC236}">
                <a16:creationId xmlns:a16="http://schemas.microsoft.com/office/drawing/2014/main" id="{4F049FDB-CC6E-D744-9F87-1A729362EDAE}"/>
              </a:ext>
            </a:extLst>
          </p:cNvPr>
          <p:cNvSpPr/>
          <p:nvPr/>
        </p:nvSpPr>
        <p:spPr bwMode="auto">
          <a:xfrm>
            <a:off x="4015101" y="3789040"/>
            <a:ext cx="1722436" cy="1679898"/>
          </a:xfrm>
          <a:prstGeom prst="triangle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0" name="三角形 49">
            <a:extLst>
              <a:ext uri="{FF2B5EF4-FFF2-40B4-BE49-F238E27FC236}">
                <a16:creationId xmlns:a16="http://schemas.microsoft.com/office/drawing/2014/main" id="{440D7411-72B6-F441-8DA1-7E894364AA81}"/>
              </a:ext>
            </a:extLst>
          </p:cNvPr>
          <p:cNvSpPr/>
          <p:nvPr/>
        </p:nvSpPr>
        <p:spPr bwMode="auto">
          <a:xfrm>
            <a:off x="1839759" y="3842441"/>
            <a:ext cx="2189759" cy="1626497"/>
          </a:xfrm>
          <a:prstGeom prst="triangle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AFF92BD8-8CF1-D74C-B1DE-FFEA6DEE9CCD}"/>
              </a:ext>
            </a:extLst>
          </p:cNvPr>
          <p:cNvSpPr txBox="1"/>
          <p:nvPr/>
        </p:nvSpPr>
        <p:spPr>
          <a:xfrm>
            <a:off x="242830" y="2102495"/>
            <a:ext cx="3643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We use a bottom-up method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61305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頁尾版面配置區 3">
            <a:extLst>
              <a:ext uri="{FF2B5EF4-FFF2-40B4-BE49-F238E27FC236}">
                <a16:creationId xmlns:a16="http://schemas.microsoft.com/office/drawing/2014/main" id="{22C5644F-9E18-2241-BAF3-CC4551DE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48" name="投影片編號版面配置區 4">
            <a:extLst>
              <a:ext uri="{FF2B5EF4-FFF2-40B4-BE49-F238E27FC236}">
                <a16:creationId xmlns:a16="http://schemas.microsoft.com/office/drawing/2014/main" id="{97C448AD-2D4D-614C-986D-4954B4A4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66CC2-F8DE-1346-999F-6DB8E3312E71}" type="slidenum">
              <a:rPr lang="en-US" altLang="zh-TW"/>
              <a:pPr/>
              <a:t>91</a:t>
            </a:fld>
            <a:endParaRPr lang="en-US" altLang="zh-TW"/>
          </a:p>
        </p:txBody>
      </p:sp>
      <p:grpSp>
        <p:nvGrpSpPr>
          <p:cNvPr id="27689" name="Group 41">
            <a:extLst>
              <a:ext uri="{FF2B5EF4-FFF2-40B4-BE49-F238E27FC236}">
                <a16:creationId xmlns:a16="http://schemas.microsoft.com/office/drawing/2014/main" id="{5B1C90F9-942D-EC4D-BA03-9BF5A4D0B097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209800"/>
            <a:ext cx="6324600" cy="3200400"/>
            <a:chOff x="336" y="1152"/>
            <a:chExt cx="3984" cy="2016"/>
          </a:xfrm>
        </p:grpSpPr>
        <p:grpSp>
          <p:nvGrpSpPr>
            <p:cNvPr id="27651" name="Group 3">
              <a:extLst>
                <a:ext uri="{FF2B5EF4-FFF2-40B4-BE49-F238E27FC236}">
                  <a16:creationId xmlns:a16="http://schemas.microsoft.com/office/drawing/2014/main" id="{7CC2CB65-13B8-3347-85F5-E0BC0B1DC4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1152"/>
              <a:ext cx="624" cy="336"/>
              <a:chOff x="2256" y="1152"/>
              <a:chExt cx="624" cy="336"/>
            </a:xfrm>
          </p:grpSpPr>
          <p:sp>
            <p:nvSpPr>
              <p:cNvPr id="27652" name="Oval 4">
                <a:extLst>
                  <a:ext uri="{FF2B5EF4-FFF2-40B4-BE49-F238E27FC236}">
                    <a16:creationId xmlns:a16="http://schemas.microsoft.com/office/drawing/2014/main" id="{46E55A35-01CB-A945-A61E-FECB806F3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26</a:t>
                </a:r>
              </a:p>
            </p:txBody>
          </p:sp>
          <p:sp>
            <p:nvSpPr>
              <p:cNvPr id="27653" name="Text Box 5">
                <a:extLst>
                  <a:ext uri="{FF2B5EF4-FFF2-40B4-BE49-F238E27FC236}">
                    <a16:creationId xmlns:a16="http://schemas.microsoft.com/office/drawing/2014/main" id="{8CD9EDD5-EC4D-A84A-9F7B-9459557536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[1]</a:t>
                </a:r>
              </a:p>
            </p:txBody>
          </p:sp>
        </p:grpSp>
        <p:grpSp>
          <p:nvGrpSpPr>
            <p:cNvPr id="27654" name="Group 6">
              <a:extLst>
                <a:ext uri="{FF2B5EF4-FFF2-40B4-BE49-F238E27FC236}">
                  <a16:creationId xmlns:a16="http://schemas.microsoft.com/office/drawing/2014/main" id="{989ABE8C-8BDA-0142-A6C9-60658ABEA6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680"/>
              <a:ext cx="624" cy="336"/>
              <a:chOff x="2256" y="1152"/>
              <a:chExt cx="624" cy="336"/>
            </a:xfrm>
          </p:grpSpPr>
          <p:sp>
            <p:nvSpPr>
              <p:cNvPr id="27655" name="Oval 7">
                <a:extLst>
                  <a:ext uri="{FF2B5EF4-FFF2-40B4-BE49-F238E27FC236}">
                    <a16:creationId xmlns:a16="http://schemas.microsoft.com/office/drawing/2014/main" id="{7EDB604D-B5C7-D045-A0E3-DCC46BA58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27656" name="Text Box 8">
                <a:extLst>
                  <a:ext uri="{FF2B5EF4-FFF2-40B4-BE49-F238E27FC236}">
                    <a16:creationId xmlns:a16="http://schemas.microsoft.com/office/drawing/2014/main" id="{D4ED37ED-8A24-9C4A-8590-5D1AE4DB83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[2]</a:t>
                </a:r>
              </a:p>
            </p:txBody>
          </p:sp>
        </p:grpSp>
        <p:grpSp>
          <p:nvGrpSpPr>
            <p:cNvPr id="27657" name="Group 9">
              <a:extLst>
                <a:ext uri="{FF2B5EF4-FFF2-40B4-BE49-F238E27FC236}">
                  <a16:creationId xmlns:a16="http://schemas.microsoft.com/office/drawing/2014/main" id="{C4210563-8C7C-ED4B-A37A-6F7F51CDB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1680"/>
              <a:ext cx="624" cy="336"/>
              <a:chOff x="2256" y="1152"/>
              <a:chExt cx="624" cy="336"/>
            </a:xfrm>
          </p:grpSpPr>
          <p:sp>
            <p:nvSpPr>
              <p:cNvPr id="27658" name="Oval 10">
                <a:extLst>
                  <a:ext uri="{FF2B5EF4-FFF2-40B4-BE49-F238E27FC236}">
                    <a16:creationId xmlns:a16="http://schemas.microsoft.com/office/drawing/2014/main" id="{3755B22A-8154-B242-8DB2-67E3356B8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77</a:t>
                </a:r>
              </a:p>
            </p:txBody>
          </p:sp>
          <p:sp>
            <p:nvSpPr>
              <p:cNvPr id="27659" name="Text Box 11">
                <a:extLst>
                  <a:ext uri="{FF2B5EF4-FFF2-40B4-BE49-F238E27FC236}">
                    <a16:creationId xmlns:a16="http://schemas.microsoft.com/office/drawing/2014/main" id="{CCE4BDB2-7C8E-3F49-8DBF-B978220920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[3]</a:t>
                </a:r>
              </a:p>
            </p:txBody>
          </p:sp>
        </p:grpSp>
        <p:grpSp>
          <p:nvGrpSpPr>
            <p:cNvPr id="27660" name="Group 12">
              <a:extLst>
                <a:ext uri="{FF2B5EF4-FFF2-40B4-BE49-F238E27FC236}">
                  <a16:creationId xmlns:a16="http://schemas.microsoft.com/office/drawing/2014/main" id="{BFB57293-C546-284D-9AB7-34691FF334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2256"/>
              <a:ext cx="624" cy="336"/>
              <a:chOff x="2256" y="1152"/>
              <a:chExt cx="624" cy="336"/>
            </a:xfrm>
          </p:grpSpPr>
          <p:sp>
            <p:nvSpPr>
              <p:cNvPr id="27661" name="Oval 13">
                <a:extLst>
                  <a:ext uri="{FF2B5EF4-FFF2-40B4-BE49-F238E27FC236}">
                    <a16:creationId xmlns:a16="http://schemas.microsoft.com/office/drawing/2014/main" id="{5310E09E-45E9-C749-9143-9C2AD361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48</a:t>
                </a:r>
              </a:p>
            </p:txBody>
          </p:sp>
          <p:sp>
            <p:nvSpPr>
              <p:cNvPr id="27662" name="Text Box 14">
                <a:extLst>
                  <a:ext uri="{FF2B5EF4-FFF2-40B4-BE49-F238E27FC236}">
                    <a16:creationId xmlns:a16="http://schemas.microsoft.com/office/drawing/2014/main" id="{50D42969-B4AA-A047-BD1A-26187B4358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[4]</a:t>
                </a:r>
              </a:p>
            </p:txBody>
          </p:sp>
        </p:grpSp>
        <p:grpSp>
          <p:nvGrpSpPr>
            <p:cNvPr id="27663" name="Group 15">
              <a:extLst>
                <a:ext uri="{FF2B5EF4-FFF2-40B4-BE49-F238E27FC236}">
                  <a16:creationId xmlns:a16="http://schemas.microsoft.com/office/drawing/2014/main" id="{A2C0AA3A-6DFB-AA49-952E-DC139DBF5F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2256"/>
              <a:ext cx="624" cy="336"/>
              <a:chOff x="2256" y="1152"/>
              <a:chExt cx="624" cy="336"/>
            </a:xfrm>
          </p:grpSpPr>
          <p:sp>
            <p:nvSpPr>
              <p:cNvPr id="27664" name="Oval 16">
                <a:extLst>
                  <a:ext uri="{FF2B5EF4-FFF2-40B4-BE49-F238E27FC236}">
                    <a16:creationId xmlns:a16="http://schemas.microsoft.com/office/drawing/2014/main" id="{A5F2A325-47CD-8E4A-AC31-A5700503A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61</a:t>
                </a:r>
              </a:p>
            </p:txBody>
          </p:sp>
          <p:sp>
            <p:nvSpPr>
              <p:cNvPr id="27665" name="Text Box 17">
                <a:extLst>
                  <a:ext uri="{FF2B5EF4-FFF2-40B4-BE49-F238E27FC236}">
                    <a16:creationId xmlns:a16="http://schemas.microsoft.com/office/drawing/2014/main" id="{645462CD-4297-9D4D-B183-492159707F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[5]</a:t>
                </a:r>
              </a:p>
            </p:txBody>
          </p:sp>
        </p:grpSp>
        <p:grpSp>
          <p:nvGrpSpPr>
            <p:cNvPr id="27666" name="Group 18">
              <a:extLst>
                <a:ext uri="{FF2B5EF4-FFF2-40B4-BE49-F238E27FC236}">
                  <a16:creationId xmlns:a16="http://schemas.microsoft.com/office/drawing/2014/main" id="{3B4CD505-C6DB-424A-AF7C-60D16F5B36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2256"/>
              <a:ext cx="624" cy="336"/>
              <a:chOff x="2256" y="1152"/>
              <a:chExt cx="624" cy="336"/>
            </a:xfrm>
          </p:grpSpPr>
          <p:sp>
            <p:nvSpPr>
              <p:cNvPr id="27667" name="Oval 19">
                <a:extLst>
                  <a:ext uri="{FF2B5EF4-FFF2-40B4-BE49-F238E27FC236}">
                    <a16:creationId xmlns:a16="http://schemas.microsoft.com/office/drawing/2014/main" id="{65E36B6A-4CF5-2D4E-B962-EBD306381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11</a:t>
                </a:r>
              </a:p>
            </p:txBody>
          </p:sp>
          <p:sp>
            <p:nvSpPr>
              <p:cNvPr id="27668" name="Text Box 20">
                <a:extLst>
                  <a:ext uri="{FF2B5EF4-FFF2-40B4-BE49-F238E27FC236}">
                    <a16:creationId xmlns:a16="http://schemas.microsoft.com/office/drawing/2014/main" id="{612CB40A-BA14-604D-AF25-513681DF10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[6]</a:t>
                </a:r>
              </a:p>
            </p:txBody>
          </p:sp>
        </p:grpSp>
        <p:grpSp>
          <p:nvGrpSpPr>
            <p:cNvPr id="27669" name="Group 21">
              <a:extLst>
                <a:ext uri="{FF2B5EF4-FFF2-40B4-BE49-F238E27FC236}">
                  <a16:creationId xmlns:a16="http://schemas.microsoft.com/office/drawing/2014/main" id="{BADA2FF6-15CD-3240-B20E-BAE8C0EF8B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2208"/>
              <a:ext cx="624" cy="336"/>
              <a:chOff x="2256" y="1152"/>
              <a:chExt cx="624" cy="336"/>
            </a:xfrm>
          </p:grpSpPr>
          <p:sp>
            <p:nvSpPr>
              <p:cNvPr id="27670" name="Oval 22">
                <a:extLst>
                  <a:ext uri="{FF2B5EF4-FFF2-40B4-BE49-F238E27FC236}">
                    <a16:creationId xmlns:a16="http://schemas.microsoft.com/office/drawing/2014/main" id="{E6B6056B-9A52-5040-9D38-75928F110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59</a:t>
                </a:r>
              </a:p>
            </p:txBody>
          </p:sp>
          <p:sp>
            <p:nvSpPr>
              <p:cNvPr id="27671" name="Text Box 23">
                <a:extLst>
                  <a:ext uri="{FF2B5EF4-FFF2-40B4-BE49-F238E27FC236}">
                    <a16:creationId xmlns:a16="http://schemas.microsoft.com/office/drawing/2014/main" id="{F242CFBE-A69C-6A47-A3CD-CF2FB373AE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[7]</a:t>
                </a:r>
              </a:p>
            </p:txBody>
          </p:sp>
        </p:grpSp>
        <p:grpSp>
          <p:nvGrpSpPr>
            <p:cNvPr id="27672" name="Group 24">
              <a:extLst>
                <a:ext uri="{FF2B5EF4-FFF2-40B4-BE49-F238E27FC236}">
                  <a16:creationId xmlns:a16="http://schemas.microsoft.com/office/drawing/2014/main" id="{3766E349-2398-9042-BAA4-F5B29CBC64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832"/>
              <a:ext cx="624" cy="336"/>
              <a:chOff x="2256" y="1152"/>
              <a:chExt cx="624" cy="336"/>
            </a:xfrm>
          </p:grpSpPr>
          <p:sp>
            <p:nvSpPr>
              <p:cNvPr id="27673" name="Oval 25">
                <a:extLst>
                  <a:ext uri="{FF2B5EF4-FFF2-40B4-BE49-F238E27FC236}">
                    <a16:creationId xmlns:a16="http://schemas.microsoft.com/office/drawing/2014/main" id="{E819593F-0825-5040-9E48-AC562B4C4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15</a:t>
                </a:r>
              </a:p>
            </p:txBody>
          </p:sp>
          <p:sp>
            <p:nvSpPr>
              <p:cNvPr id="27674" name="Text Box 26">
                <a:extLst>
                  <a:ext uri="{FF2B5EF4-FFF2-40B4-BE49-F238E27FC236}">
                    <a16:creationId xmlns:a16="http://schemas.microsoft.com/office/drawing/2014/main" id="{23EAB217-136A-544A-B4E5-4CDFBC5B6B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[8]</a:t>
                </a:r>
              </a:p>
            </p:txBody>
          </p:sp>
        </p:grpSp>
        <p:grpSp>
          <p:nvGrpSpPr>
            <p:cNvPr id="27675" name="Group 27">
              <a:extLst>
                <a:ext uri="{FF2B5EF4-FFF2-40B4-BE49-F238E27FC236}">
                  <a16:creationId xmlns:a16="http://schemas.microsoft.com/office/drawing/2014/main" id="{4F12EB70-C535-C945-9473-2384D33B2B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832"/>
              <a:ext cx="624" cy="336"/>
              <a:chOff x="2256" y="1152"/>
              <a:chExt cx="624" cy="336"/>
            </a:xfrm>
          </p:grpSpPr>
          <p:sp>
            <p:nvSpPr>
              <p:cNvPr id="27676" name="Oval 28">
                <a:extLst>
                  <a:ext uri="{FF2B5EF4-FFF2-40B4-BE49-F238E27FC236}">
                    <a16:creationId xmlns:a16="http://schemas.microsoft.com/office/drawing/2014/main" id="{F64ACBCB-6F53-C44E-A462-085CCA6C3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27677" name="Text Box 29">
                <a:extLst>
                  <a:ext uri="{FF2B5EF4-FFF2-40B4-BE49-F238E27FC236}">
                    <a16:creationId xmlns:a16="http://schemas.microsoft.com/office/drawing/2014/main" id="{E5FED67A-C1C3-434D-87D8-2290F19C8A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[9]</a:t>
                </a:r>
              </a:p>
            </p:txBody>
          </p:sp>
        </p:grpSp>
        <p:sp>
          <p:nvSpPr>
            <p:cNvPr id="27678" name="Oval 30">
              <a:extLst>
                <a:ext uri="{FF2B5EF4-FFF2-40B4-BE49-F238E27FC236}">
                  <a16:creationId xmlns:a16="http://schemas.microsoft.com/office/drawing/2014/main" id="{DEE8C606-2784-974F-983E-ADB64DDB2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832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19</a:t>
              </a:r>
            </a:p>
          </p:txBody>
        </p:sp>
        <p:sp>
          <p:nvSpPr>
            <p:cNvPr id="27679" name="Text Box 31">
              <a:extLst>
                <a:ext uri="{FF2B5EF4-FFF2-40B4-BE49-F238E27FC236}">
                  <a16:creationId xmlns:a16="http://schemas.microsoft.com/office/drawing/2014/main" id="{F3578400-DDA8-F84E-B448-D043B5F9A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832"/>
              <a:ext cx="4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[10]</a:t>
              </a:r>
            </a:p>
          </p:txBody>
        </p:sp>
        <p:cxnSp>
          <p:nvCxnSpPr>
            <p:cNvPr id="27680" name="AutoShape 32">
              <a:extLst>
                <a:ext uri="{FF2B5EF4-FFF2-40B4-BE49-F238E27FC236}">
                  <a16:creationId xmlns:a16="http://schemas.microsoft.com/office/drawing/2014/main" id="{EFE7756D-CBF9-B94B-9755-B9DA73CE87D3}"/>
                </a:ext>
              </a:extLst>
            </p:cNvPr>
            <p:cNvCxnSpPr>
              <a:cxnSpLocks noChangeShapeType="1"/>
              <a:stCxn id="27652" idx="3"/>
              <a:endCxn id="27655" idx="7"/>
            </p:cNvCxnSpPr>
            <p:nvPr/>
          </p:nvCxnSpPr>
          <p:spPr bwMode="auto">
            <a:xfrm flipH="1">
              <a:off x="2063" y="1439"/>
              <a:ext cx="530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1" name="AutoShape 33">
              <a:extLst>
                <a:ext uri="{FF2B5EF4-FFF2-40B4-BE49-F238E27FC236}">
                  <a16:creationId xmlns:a16="http://schemas.microsoft.com/office/drawing/2014/main" id="{D3C60C9E-0BD0-F546-8EAA-F1322B35A0DD}"/>
                </a:ext>
              </a:extLst>
            </p:cNvPr>
            <p:cNvCxnSpPr>
              <a:cxnSpLocks noChangeShapeType="1"/>
              <a:stCxn id="27652" idx="5"/>
              <a:endCxn id="27658" idx="1"/>
            </p:cNvCxnSpPr>
            <p:nvPr/>
          </p:nvCxnSpPr>
          <p:spPr bwMode="auto">
            <a:xfrm>
              <a:off x="2831" y="1439"/>
              <a:ext cx="530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2" name="AutoShape 34">
              <a:extLst>
                <a:ext uri="{FF2B5EF4-FFF2-40B4-BE49-F238E27FC236}">
                  <a16:creationId xmlns:a16="http://schemas.microsoft.com/office/drawing/2014/main" id="{B9C6D9B6-2B36-7B40-B642-189CB4404443}"/>
                </a:ext>
              </a:extLst>
            </p:cNvPr>
            <p:cNvCxnSpPr>
              <a:cxnSpLocks noChangeShapeType="1"/>
              <a:stCxn id="27655" idx="3"/>
              <a:endCxn id="27661" idx="7"/>
            </p:cNvCxnSpPr>
            <p:nvPr/>
          </p:nvCxnSpPr>
          <p:spPr bwMode="auto">
            <a:xfrm flipH="1">
              <a:off x="1487" y="1967"/>
              <a:ext cx="33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3" name="AutoShape 35">
              <a:extLst>
                <a:ext uri="{FF2B5EF4-FFF2-40B4-BE49-F238E27FC236}">
                  <a16:creationId xmlns:a16="http://schemas.microsoft.com/office/drawing/2014/main" id="{712ACB77-E7BE-0A4C-96F7-0080223FC29C}"/>
                </a:ext>
              </a:extLst>
            </p:cNvPr>
            <p:cNvCxnSpPr>
              <a:cxnSpLocks noChangeShapeType="1"/>
              <a:stCxn id="27655" idx="5"/>
              <a:endCxn id="27664" idx="1"/>
            </p:cNvCxnSpPr>
            <p:nvPr/>
          </p:nvCxnSpPr>
          <p:spPr bwMode="auto">
            <a:xfrm>
              <a:off x="2063" y="1967"/>
              <a:ext cx="290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4" name="AutoShape 36">
              <a:extLst>
                <a:ext uri="{FF2B5EF4-FFF2-40B4-BE49-F238E27FC236}">
                  <a16:creationId xmlns:a16="http://schemas.microsoft.com/office/drawing/2014/main" id="{D944EC56-41F4-F24E-8A48-2C7913B4B668}"/>
                </a:ext>
              </a:extLst>
            </p:cNvPr>
            <p:cNvCxnSpPr>
              <a:cxnSpLocks noChangeShapeType="1"/>
              <a:stCxn id="27661" idx="3"/>
              <a:endCxn id="27673" idx="7"/>
            </p:cNvCxnSpPr>
            <p:nvPr/>
          </p:nvCxnSpPr>
          <p:spPr bwMode="auto">
            <a:xfrm flipH="1">
              <a:off x="911" y="2543"/>
              <a:ext cx="33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5" name="AutoShape 37">
              <a:extLst>
                <a:ext uri="{FF2B5EF4-FFF2-40B4-BE49-F238E27FC236}">
                  <a16:creationId xmlns:a16="http://schemas.microsoft.com/office/drawing/2014/main" id="{C6002221-0D7F-8C42-95E9-BBC94828E7D5}"/>
                </a:ext>
              </a:extLst>
            </p:cNvPr>
            <p:cNvCxnSpPr>
              <a:cxnSpLocks noChangeShapeType="1"/>
              <a:stCxn id="27661" idx="5"/>
              <a:endCxn id="27676" idx="0"/>
            </p:cNvCxnSpPr>
            <p:nvPr/>
          </p:nvCxnSpPr>
          <p:spPr bwMode="auto">
            <a:xfrm>
              <a:off x="1487" y="2543"/>
              <a:ext cx="217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6" name="AutoShape 38">
              <a:extLst>
                <a:ext uri="{FF2B5EF4-FFF2-40B4-BE49-F238E27FC236}">
                  <a16:creationId xmlns:a16="http://schemas.microsoft.com/office/drawing/2014/main" id="{C6232E18-8046-144A-A850-CE52E6878E4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400" y="2592"/>
              <a:ext cx="96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7" name="AutoShape 39">
              <a:extLst>
                <a:ext uri="{FF2B5EF4-FFF2-40B4-BE49-F238E27FC236}">
                  <a16:creationId xmlns:a16="http://schemas.microsoft.com/office/drawing/2014/main" id="{33CAFF3A-8781-0447-BC38-A54A67E91E66}"/>
                </a:ext>
              </a:extLst>
            </p:cNvPr>
            <p:cNvCxnSpPr>
              <a:cxnSpLocks noChangeShapeType="1"/>
              <a:stCxn id="27658" idx="3"/>
              <a:endCxn id="27667" idx="7"/>
            </p:cNvCxnSpPr>
            <p:nvPr/>
          </p:nvCxnSpPr>
          <p:spPr bwMode="auto">
            <a:xfrm flipH="1">
              <a:off x="3167" y="1967"/>
              <a:ext cx="194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8" name="AutoShape 40">
              <a:extLst>
                <a:ext uri="{FF2B5EF4-FFF2-40B4-BE49-F238E27FC236}">
                  <a16:creationId xmlns:a16="http://schemas.microsoft.com/office/drawing/2014/main" id="{6AA09EEB-A13E-6E4E-A7BC-527704B0139B}"/>
                </a:ext>
              </a:extLst>
            </p:cNvPr>
            <p:cNvCxnSpPr>
              <a:cxnSpLocks noChangeShapeType="1"/>
              <a:stCxn id="27658" idx="5"/>
              <a:endCxn id="27670" idx="0"/>
            </p:cNvCxnSpPr>
            <p:nvPr/>
          </p:nvCxnSpPr>
          <p:spPr bwMode="auto">
            <a:xfrm>
              <a:off x="3599" y="1967"/>
              <a:ext cx="553" cy="2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693" name="Text Box 45">
            <a:extLst>
              <a:ext uri="{FF2B5EF4-FFF2-40B4-BE49-F238E27FC236}">
                <a16:creationId xmlns:a16="http://schemas.microsoft.com/office/drawing/2014/main" id="{75E535D6-E7B2-B144-BB7F-39ADFD13D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614" y="1039813"/>
            <a:ext cx="55787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Index   1    2    3    4    5    6    7    8    9    10</a:t>
            </a:r>
          </a:p>
          <a:p>
            <a:pPr algn="ctr"/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27694" name="Text Box 46">
            <a:extLst>
              <a:ext uri="{FF2B5EF4-FFF2-40B4-BE49-F238E27FC236}">
                <a16:creationId xmlns:a16="http://schemas.microsoft.com/office/drawing/2014/main" id="{99D863F0-1AA5-7A45-902C-709D9F338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371600"/>
            <a:ext cx="47899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26    5  77  48  61   11  59  15   1    19</a:t>
            </a:r>
          </a:p>
        </p:txBody>
      </p:sp>
      <p:sp>
        <p:nvSpPr>
          <p:cNvPr id="49" name="Rectangle 1026">
            <a:extLst>
              <a:ext uri="{FF2B5EF4-FFF2-40B4-BE49-F238E27FC236}">
                <a16:creationId xmlns:a16="http://schemas.microsoft.com/office/drawing/2014/main" id="{FCB1F948-D5C7-1543-87AB-FDEC62323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576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Adjust array to max heap </a:t>
            </a:r>
          </a:p>
        </p:txBody>
      </p:sp>
      <p:sp>
        <p:nvSpPr>
          <p:cNvPr id="4" name="三角形 3">
            <a:extLst>
              <a:ext uri="{FF2B5EF4-FFF2-40B4-BE49-F238E27FC236}">
                <a16:creationId xmlns:a16="http://schemas.microsoft.com/office/drawing/2014/main" id="{4F049FDB-CC6E-D744-9F87-1A729362EDAE}"/>
              </a:ext>
            </a:extLst>
          </p:cNvPr>
          <p:cNvSpPr/>
          <p:nvPr/>
        </p:nvSpPr>
        <p:spPr bwMode="auto">
          <a:xfrm>
            <a:off x="4015101" y="3789040"/>
            <a:ext cx="1722436" cy="1679898"/>
          </a:xfrm>
          <a:prstGeom prst="triangle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0" name="三角形 49">
            <a:extLst>
              <a:ext uri="{FF2B5EF4-FFF2-40B4-BE49-F238E27FC236}">
                <a16:creationId xmlns:a16="http://schemas.microsoft.com/office/drawing/2014/main" id="{440D7411-72B6-F441-8DA1-7E894364AA81}"/>
              </a:ext>
            </a:extLst>
          </p:cNvPr>
          <p:cNvSpPr/>
          <p:nvPr/>
        </p:nvSpPr>
        <p:spPr bwMode="auto">
          <a:xfrm>
            <a:off x="1839759" y="3842441"/>
            <a:ext cx="2189759" cy="1626497"/>
          </a:xfrm>
          <a:prstGeom prst="triangle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E035948-E061-AB40-946A-468029665924}"/>
              </a:ext>
            </a:extLst>
          </p:cNvPr>
          <p:cNvSpPr txBox="1"/>
          <p:nvPr/>
        </p:nvSpPr>
        <p:spPr>
          <a:xfrm>
            <a:off x="242830" y="2102495"/>
            <a:ext cx="3643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We use a bottom-up method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82815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頁尾版面配置區 3">
            <a:extLst>
              <a:ext uri="{FF2B5EF4-FFF2-40B4-BE49-F238E27FC236}">
                <a16:creationId xmlns:a16="http://schemas.microsoft.com/office/drawing/2014/main" id="{22C5644F-9E18-2241-BAF3-CC4551DE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48" name="投影片編號版面配置區 4">
            <a:extLst>
              <a:ext uri="{FF2B5EF4-FFF2-40B4-BE49-F238E27FC236}">
                <a16:creationId xmlns:a16="http://schemas.microsoft.com/office/drawing/2014/main" id="{97C448AD-2D4D-614C-986D-4954B4A4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66CC2-F8DE-1346-999F-6DB8E3312E71}" type="slidenum">
              <a:rPr lang="en-US" altLang="zh-TW"/>
              <a:pPr/>
              <a:t>92</a:t>
            </a:fld>
            <a:endParaRPr lang="en-US" altLang="zh-TW"/>
          </a:p>
        </p:txBody>
      </p:sp>
      <p:grpSp>
        <p:nvGrpSpPr>
          <p:cNvPr id="27689" name="Group 41">
            <a:extLst>
              <a:ext uri="{FF2B5EF4-FFF2-40B4-BE49-F238E27FC236}">
                <a16:creationId xmlns:a16="http://schemas.microsoft.com/office/drawing/2014/main" id="{5B1C90F9-942D-EC4D-BA03-9BF5A4D0B097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209800"/>
            <a:ext cx="6324600" cy="3200400"/>
            <a:chOff x="336" y="1152"/>
            <a:chExt cx="3984" cy="2016"/>
          </a:xfrm>
        </p:grpSpPr>
        <p:grpSp>
          <p:nvGrpSpPr>
            <p:cNvPr id="27651" name="Group 3">
              <a:extLst>
                <a:ext uri="{FF2B5EF4-FFF2-40B4-BE49-F238E27FC236}">
                  <a16:creationId xmlns:a16="http://schemas.microsoft.com/office/drawing/2014/main" id="{7CC2CB65-13B8-3347-85F5-E0BC0B1DC4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1152"/>
              <a:ext cx="624" cy="336"/>
              <a:chOff x="2256" y="1152"/>
              <a:chExt cx="624" cy="336"/>
            </a:xfrm>
          </p:grpSpPr>
          <p:sp>
            <p:nvSpPr>
              <p:cNvPr id="27652" name="Oval 4">
                <a:extLst>
                  <a:ext uri="{FF2B5EF4-FFF2-40B4-BE49-F238E27FC236}">
                    <a16:creationId xmlns:a16="http://schemas.microsoft.com/office/drawing/2014/main" id="{46E55A35-01CB-A945-A61E-FECB806F3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26</a:t>
                </a:r>
              </a:p>
            </p:txBody>
          </p:sp>
          <p:sp>
            <p:nvSpPr>
              <p:cNvPr id="27653" name="Text Box 5">
                <a:extLst>
                  <a:ext uri="{FF2B5EF4-FFF2-40B4-BE49-F238E27FC236}">
                    <a16:creationId xmlns:a16="http://schemas.microsoft.com/office/drawing/2014/main" id="{8CD9EDD5-EC4D-A84A-9F7B-9459557536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[1]</a:t>
                </a:r>
              </a:p>
            </p:txBody>
          </p:sp>
        </p:grpSp>
        <p:grpSp>
          <p:nvGrpSpPr>
            <p:cNvPr id="27654" name="Group 6">
              <a:extLst>
                <a:ext uri="{FF2B5EF4-FFF2-40B4-BE49-F238E27FC236}">
                  <a16:creationId xmlns:a16="http://schemas.microsoft.com/office/drawing/2014/main" id="{989ABE8C-8BDA-0142-A6C9-60658ABEA6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680"/>
              <a:ext cx="624" cy="336"/>
              <a:chOff x="2256" y="1152"/>
              <a:chExt cx="624" cy="336"/>
            </a:xfrm>
          </p:grpSpPr>
          <p:sp>
            <p:nvSpPr>
              <p:cNvPr id="27655" name="Oval 7">
                <a:extLst>
                  <a:ext uri="{FF2B5EF4-FFF2-40B4-BE49-F238E27FC236}">
                    <a16:creationId xmlns:a16="http://schemas.microsoft.com/office/drawing/2014/main" id="{7EDB604D-B5C7-D045-A0E3-DCC46BA58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27656" name="Text Box 8">
                <a:extLst>
                  <a:ext uri="{FF2B5EF4-FFF2-40B4-BE49-F238E27FC236}">
                    <a16:creationId xmlns:a16="http://schemas.microsoft.com/office/drawing/2014/main" id="{D4ED37ED-8A24-9C4A-8590-5D1AE4DB83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[2]</a:t>
                </a:r>
              </a:p>
            </p:txBody>
          </p:sp>
        </p:grpSp>
        <p:grpSp>
          <p:nvGrpSpPr>
            <p:cNvPr id="27657" name="Group 9">
              <a:extLst>
                <a:ext uri="{FF2B5EF4-FFF2-40B4-BE49-F238E27FC236}">
                  <a16:creationId xmlns:a16="http://schemas.microsoft.com/office/drawing/2014/main" id="{C4210563-8C7C-ED4B-A37A-6F7F51CDB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1680"/>
              <a:ext cx="624" cy="336"/>
              <a:chOff x="2256" y="1152"/>
              <a:chExt cx="624" cy="336"/>
            </a:xfrm>
          </p:grpSpPr>
          <p:sp>
            <p:nvSpPr>
              <p:cNvPr id="27658" name="Oval 10">
                <a:extLst>
                  <a:ext uri="{FF2B5EF4-FFF2-40B4-BE49-F238E27FC236}">
                    <a16:creationId xmlns:a16="http://schemas.microsoft.com/office/drawing/2014/main" id="{3755B22A-8154-B242-8DB2-67E3356B8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77</a:t>
                </a:r>
              </a:p>
            </p:txBody>
          </p:sp>
          <p:sp>
            <p:nvSpPr>
              <p:cNvPr id="27659" name="Text Box 11">
                <a:extLst>
                  <a:ext uri="{FF2B5EF4-FFF2-40B4-BE49-F238E27FC236}">
                    <a16:creationId xmlns:a16="http://schemas.microsoft.com/office/drawing/2014/main" id="{CCE4BDB2-7C8E-3F49-8DBF-B978220920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[3]</a:t>
                </a:r>
              </a:p>
            </p:txBody>
          </p:sp>
        </p:grpSp>
        <p:grpSp>
          <p:nvGrpSpPr>
            <p:cNvPr id="27660" name="Group 12">
              <a:extLst>
                <a:ext uri="{FF2B5EF4-FFF2-40B4-BE49-F238E27FC236}">
                  <a16:creationId xmlns:a16="http://schemas.microsoft.com/office/drawing/2014/main" id="{BFB57293-C546-284D-9AB7-34691FF334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2256"/>
              <a:ext cx="624" cy="336"/>
              <a:chOff x="2256" y="1152"/>
              <a:chExt cx="624" cy="336"/>
            </a:xfrm>
          </p:grpSpPr>
          <p:sp>
            <p:nvSpPr>
              <p:cNvPr id="27661" name="Oval 13">
                <a:extLst>
                  <a:ext uri="{FF2B5EF4-FFF2-40B4-BE49-F238E27FC236}">
                    <a16:creationId xmlns:a16="http://schemas.microsoft.com/office/drawing/2014/main" id="{5310E09E-45E9-C749-9143-9C2AD361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48</a:t>
                </a:r>
              </a:p>
            </p:txBody>
          </p:sp>
          <p:sp>
            <p:nvSpPr>
              <p:cNvPr id="27662" name="Text Box 14">
                <a:extLst>
                  <a:ext uri="{FF2B5EF4-FFF2-40B4-BE49-F238E27FC236}">
                    <a16:creationId xmlns:a16="http://schemas.microsoft.com/office/drawing/2014/main" id="{50D42969-B4AA-A047-BD1A-26187B4358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[4]</a:t>
                </a:r>
              </a:p>
            </p:txBody>
          </p:sp>
        </p:grpSp>
        <p:grpSp>
          <p:nvGrpSpPr>
            <p:cNvPr id="27663" name="Group 15">
              <a:extLst>
                <a:ext uri="{FF2B5EF4-FFF2-40B4-BE49-F238E27FC236}">
                  <a16:creationId xmlns:a16="http://schemas.microsoft.com/office/drawing/2014/main" id="{A2C0AA3A-6DFB-AA49-952E-DC139DBF5F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2256"/>
              <a:ext cx="624" cy="336"/>
              <a:chOff x="2256" y="1152"/>
              <a:chExt cx="624" cy="336"/>
            </a:xfrm>
          </p:grpSpPr>
          <p:sp>
            <p:nvSpPr>
              <p:cNvPr id="27664" name="Oval 16">
                <a:extLst>
                  <a:ext uri="{FF2B5EF4-FFF2-40B4-BE49-F238E27FC236}">
                    <a16:creationId xmlns:a16="http://schemas.microsoft.com/office/drawing/2014/main" id="{A5F2A325-47CD-8E4A-AC31-A5700503A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61</a:t>
                </a:r>
              </a:p>
            </p:txBody>
          </p:sp>
          <p:sp>
            <p:nvSpPr>
              <p:cNvPr id="27665" name="Text Box 17">
                <a:extLst>
                  <a:ext uri="{FF2B5EF4-FFF2-40B4-BE49-F238E27FC236}">
                    <a16:creationId xmlns:a16="http://schemas.microsoft.com/office/drawing/2014/main" id="{645462CD-4297-9D4D-B183-492159707F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[5]</a:t>
                </a:r>
              </a:p>
            </p:txBody>
          </p:sp>
        </p:grpSp>
        <p:grpSp>
          <p:nvGrpSpPr>
            <p:cNvPr id="27666" name="Group 18">
              <a:extLst>
                <a:ext uri="{FF2B5EF4-FFF2-40B4-BE49-F238E27FC236}">
                  <a16:creationId xmlns:a16="http://schemas.microsoft.com/office/drawing/2014/main" id="{3B4CD505-C6DB-424A-AF7C-60D16F5B36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2256"/>
              <a:ext cx="624" cy="336"/>
              <a:chOff x="2256" y="1152"/>
              <a:chExt cx="624" cy="336"/>
            </a:xfrm>
          </p:grpSpPr>
          <p:sp>
            <p:nvSpPr>
              <p:cNvPr id="27667" name="Oval 19">
                <a:extLst>
                  <a:ext uri="{FF2B5EF4-FFF2-40B4-BE49-F238E27FC236}">
                    <a16:creationId xmlns:a16="http://schemas.microsoft.com/office/drawing/2014/main" id="{65E36B6A-4CF5-2D4E-B962-EBD306381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11</a:t>
                </a:r>
              </a:p>
            </p:txBody>
          </p:sp>
          <p:sp>
            <p:nvSpPr>
              <p:cNvPr id="27668" name="Text Box 20">
                <a:extLst>
                  <a:ext uri="{FF2B5EF4-FFF2-40B4-BE49-F238E27FC236}">
                    <a16:creationId xmlns:a16="http://schemas.microsoft.com/office/drawing/2014/main" id="{612CB40A-BA14-604D-AF25-513681DF10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[6]</a:t>
                </a:r>
              </a:p>
            </p:txBody>
          </p:sp>
        </p:grpSp>
        <p:grpSp>
          <p:nvGrpSpPr>
            <p:cNvPr id="27669" name="Group 21">
              <a:extLst>
                <a:ext uri="{FF2B5EF4-FFF2-40B4-BE49-F238E27FC236}">
                  <a16:creationId xmlns:a16="http://schemas.microsoft.com/office/drawing/2014/main" id="{BADA2FF6-15CD-3240-B20E-BAE8C0EF8B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2208"/>
              <a:ext cx="624" cy="336"/>
              <a:chOff x="2256" y="1152"/>
              <a:chExt cx="624" cy="336"/>
            </a:xfrm>
          </p:grpSpPr>
          <p:sp>
            <p:nvSpPr>
              <p:cNvPr id="27670" name="Oval 22">
                <a:extLst>
                  <a:ext uri="{FF2B5EF4-FFF2-40B4-BE49-F238E27FC236}">
                    <a16:creationId xmlns:a16="http://schemas.microsoft.com/office/drawing/2014/main" id="{E6B6056B-9A52-5040-9D38-75928F110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59</a:t>
                </a:r>
              </a:p>
            </p:txBody>
          </p:sp>
          <p:sp>
            <p:nvSpPr>
              <p:cNvPr id="27671" name="Text Box 23">
                <a:extLst>
                  <a:ext uri="{FF2B5EF4-FFF2-40B4-BE49-F238E27FC236}">
                    <a16:creationId xmlns:a16="http://schemas.microsoft.com/office/drawing/2014/main" id="{F242CFBE-A69C-6A47-A3CD-CF2FB373AE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[7]</a:t>
                </a:r>
              </a:p>
            </p:txBody>
          </p:sp>
        </p:grpSp>
        <p:grpSp>
          <p:nvGrpSpPr>
            <p:cNvPr id="27672" name="Group 24">
              <a:extLst>
                <a:ext uri="{FF2B5EF4-FFF2-40B4-BE49-F238E27FC236}">
                  <a16:creationId xmlns:a16="http://schemas.microsoft.com/office/drawing/2014/main" id="{3766E349-2398-9042-BAA4-F5B29CBC64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832"/>
              <a:ext cx="624" cy="336"/>
              <a:chOff x="2256" y="1152"/>
              <a:chExt cx="624" cy="336"/>
            </a:xfrm>
          </p:grpSpPr>
          <p:sp>
            <p:nvSpPr>
              <p:cNvPr id="27673" name="Oval 25">
                <a:extLst>
                  <a:ext uri="{FF2B5EF4-FFF2-40B4-BE49-F238E27FC236}">
                    <a16:creationId xmlns:a16="http://schemas.microsoft.com/office/drawing/2014/main" id="{E819593F-0825-5040-9E48-AC562B4C4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15</a:t>
                </a:r>
              </a:p>
            </p:txBody>
          </p:sp>
          <p:sp>
            <p:nvSpPr>
              <p:cNvPr id="27674" name="Text Box 26">
                <a:extLst>
                  <a:ext uri="{FF2B5EF4-FFF2-40B4-BE49-F238E27FC236}">
                    <a16:creationId xmlns:a16="http://schemas.microsoft.com/office/drawing/2014/main" id="{23EAB217-136A-544A-B4E5-4CDFBC5B6B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[8]</a:t>
                </a:r>
              </a:p>
            </p:txBody>
          </p:sp>
        </p:grpSp>
        <p:grpSp>
          <p:nvGrpSpPr>
            <p:cNvPr id="27675" name="Group 27">
              <a:extLst>
                <a:ext uri="{FF2B5EF4-FFF2-40B4-BE49-F238E27FC236}">
                  <a16:creationId xmlns:a16="http://schemas.microsoft.com/office/drawing/2014/main" id="{4F12EB70-C535-C945-9473-2384D33B2B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832"/>
              <a:ext cx="624" cy="336"/>
              <a:chOff x="2256" y="1152"/>
              <a:chExt cx="624" cy="336"/>
            </a:xfrm>
          </p:grpSpPr>
          <p:sp>
            <p:nvSpPr>
              <p:cNvPr id="27676" name="Oval 28">
                <a:extLst>
                  <a:ext uri="{FF2B5EF4-FFF2-40B4-BE49-F238E27FC236}">
                    <a16:creationId xmlns:a16="http://schemas.microsoft.com/office/drawing/2014/main" id="{F64ACBCB-6F53-C44E-A462-085CCA6C3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27677" name="Text Box 29">
                <a:extLst>
                  <a:ext uri="{FF2B5EF4-FFF2-40B4-BE49-F238E27FC236}">
                    <a16:creationId xmlns:a16="http://schemas.microsoft.com/office/drawing/2014/main" id="{E5FED67A-C1C3-434D-87D8-2290F19C8A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[9]</a:t>
                </a:r>
              </a:p>
            </p:txBody>
          </p:sp>
        </p:grpSp>
        <p:sp>
          <p:nvSpPr>
            <p:cNvPr id="27678" name="Oval 30">
              <a:extLst>
                <a:ext uri="{FF2B5EF4-FFF2-40B4-BE49-F238E27FC236}">
                  <a16:creationId xmlns:a16="http://schemas.microsoft.com/office/drawing/2014/main" id="{DEE8C606-2784-974F-983E-ADB64DDB2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832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19</a:t>
              </a:r>
            </a:p>
          </p:txBody>
        </p:sp>
        <p:sp>
          <p:nvSpPr>
            <p:cNvPr id="27679" name="Text Box 31">
              <a:extLst>
                <a:ext uri="{FF2B5EF4-FFF2-40B4-BE49-F238E27FC236}">
                  <a16:creationId xmlns:a16="http://schemas.microsoft.com/office/drawing/2014/main" id="{F3578400-DDA8-F84E-B448-D043B5F9A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832"/>
              <a:ext cx="4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[10]</a:t>
              </a:r>
            </a:p>
          </p:txBody>
        </p:sp>
        <p:cxnSp>
          <p:nvCxnSpPr>
            <p:cNvPr id="27680" name="AutoShape 32">
              <a:extLst>
                <a:ext uri="{FF2B5EF4-FFF2-40B4-BE49-F238E27FC236}">
                  <a16:creationId xmlns:a16="http://schemas.microsoft.com/office/drawing/2014/main" id="{EFE7756D-CBF9-B94B-9755-B9DA73CE87D3}"/>
                </a:ext>
              </a:extLst>
            </p:cNvPr>
            <p:cNvCxnSpPr>
              <a:cxnSpLocks noChangeShapeType="1"/>
              <a:stCxn id="27652" idx="3"/>
              <a:endCxn id="27655" idx="7"/>
            </p:cNvCxnSpPr>
            <p:nvPr/>
          </p:nvCxnSpPr>
          <p:spPr bwMode="auto">
            <a:xfrm flipH="1">
              <a:off x="2063" y="1439"/>
              <a:ext cx="530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1" name="AutoShape 33">
              <a:extLst>
                <a:ext uri="{FF2B5EF4-FFF2-40B4-BE49-F238E27FC236}">
                  <a16:creationId xmlns:a16="http://schemas.microsoft.com/office/drawing/2014/main" id="{D3C60C9E-0BD0-F546-8EAA-F1322B35A0DD}"/>
                </a:ext>
              </a:extLst>
            </p:cNvPr>
            <p:cNvCxnSpPr>
              <a:cxnSpLocks noChangeShapeType="1"/>
              <a:stCxn id="27652" idx="5"/>
              <a:endCxn id="27658" idx="1"/>
            </p:cNvCxnSpPr>
            <p:nvPr/>
          </p:nvCxnSpPr>
          <p:spPr bwMode="auto">
            <a:xfrm>
              <a:off x="2831" y="1439"/>
              <a:ext cx="530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2" name="AutoShape 34">
              <a:extLst>
                <a:ext uri="{FF2B5EF4-FFF2-40B4-BE49-F238E27FC236}">
                  <a16:creationId xmlns:a16="http://schemas.microsoft.com/office/drawing/2014/main" id="{B9C6D9B6-2B36-7B40-B642-189CB4404443}"/>
                </a:ext>
              </a:extLst>
            </p:cNvPr>
            <p:cNvCxnSpPr>
              <a:cxnSpLocks noChangeShapeType="1"/>
              <a:stCxn id="27655" idx="3"/>
              <a:endCxn id="27661" idx="7"/>
            </p:cNvCxnSpPr>
            <p:nvPr/>
          </p:nvCxnSpPr>
          <p:spPr bwMode="auto">
            <a:xfrm flipH="1">
              <a:off x="1487" y="1967"/>
              <a:ext cx="33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3" name="AutoShape 35">
              <a:extLst>
                <a:ext uri="{FF2B5EF4-FFF2-40B4-BE49-F238E27FC236}">
                  <a16:creationId xmlns:a16="http://schemas.microsoft.com/office/drawing/2014/main" id="{712ACB77-E7BE-0A4C-96F7-0080223FC29C}"/>
                </a:ext>
              </a:extLst>
            </p:cNvPr>
            <p:cNvCxnSpPr>
              <a:cxnSpLocks noChangeShapeType="1"/>
              <a:stCxn id="27655" idx="5"/>
              <a:endCxn id="27664" idx="1"/>
            </p:cNvCxnSpPr>
            <p:nvPr/>
          </p:nvCxnSpPr>
          <p:spPr bwMode="auto">
            <a:xfrm>
              <a:off x="2063" y="1967"/>
              <a:ext cx="290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4" name="AutoShape 36">
              <a:extLst>
                <a:ext uri="{FF2B5EF4-FFF2-40B4-BE49-F238E27FC236}">
                  <a16:creationId xmlns:a16="http://schemas.microsoft.com/office/drawing/2014/main" id="{D944EC56-41F4-F24E-8A48-2C7913B4B668}"/>
                </a:ext>
              </a:extLst>
            </p:cNvPr>
            <p:cNvCxnSpPr>
              <a:cxnSpLocks noChangeShapeType="1"/>
              <a:stCxn id="27661" idx="3"/>
              <a:endCxn id="27673" idx="7"/>
            </p:cNvCxnSpPr>
            <p:nvPr/>
          </p:nvCxnSpPr>
          <p:spPr bwMode="auto">
            <a:xfrm flipH="1">
              <a:off x="911" y="2543"/>
              <a:ext cx="33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5" name="AutoShape 37">
              <a:extLst>
                <a:ext uri="{FF2B5EF4-FFF2-40B4-BE49-F238E27FC236}">
                  <a16:creationId xmlns:a16="http://schemas.microsoft.com/office/drawing/2014/main" id="{C6002221-0D7F-8C42-95E9-BBC94828E7D5}"/>
                </a:ext>
              </a:extLst>
            </p:cNvPr>
            <p:cNvCxnSpPr>
              <a:cxnSpLocks noChangeShapeType="1"/>
              <a:stCxn id="27661" idx="5"/>
              <a:endCxn id="27676" idx="0"/>
            </p:cNvCxnSpPr>
            <p:nvPr/>
          </p:nvCxnSpPr>
          <p:spPr bwMode="auto">
            <a:xfrm>
              <a:off x="1487" y="2543"/>
              <a:ext cx="217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6" name="AutoShape 38">
              <a:extLst>
                <a:ext uri="{FF2B5EF4-FFF2-40B4-BE49-F238E27FC236}">
                  <a16:creationId xmlns:a16="http://schemas.microsoft.com/office/drawing/2014/main" id="{C6232E18-8046-144A-A850-CE52E6878E4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400" y="2592"/>
              <a:ext cx="96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7" name="AutoShape 39">
              <a:extLst>
                <a:ext uri="{FF2B5EF4-FFF2-40B4-BE49-F238E27FC236}">
                  <a16:creationId xmlns:a16="http://schemas.microsoft.com/office/drawing/2014/main" id="{33CAFF3A-8781-0447-BC38-A54A67E91E66}"/>
                </a:ext>
              </a:extLst>
            </p:cNvPr>
            <p:cNvCxnSpPr>
              <a:cxnSpLocks noChangeShapeType="1"/>
              <a:stCxn id="27658" idx="3"/>
              <a:endCxn id="27667" idx="7"/>
            </p:cNvCxnSpPr>
            <p:nvPr/>
          </p:nvCxnSpPr>
          <p:spPr bwMode="auto">
            <a:xfrm flipH="1">
              <a:off x="3167" y="1967"/>
              <a:ext cx="194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8" name="AutoShape 40">
              <a:extLst>
                <a:ext uri="{FF2B5EF4-FFF2-40B4-BE49-F238E27FC236}">
                  <a16:creationId xmlns:a16="http://schemas.microsoft.com/office/drawing/2014/main" id="{6AA09EEB-A13E-6E4E-A7BC-527704B0139B}"/>
                </a:ext>
              </a:extLst>
            </p:cNvPr>
            <p:cNvCxnSpPr>
              <a:cxnSpLocks noChangeShapeType="1"/>
              <a:stCxn id="27658" idx="5"/>
              <a:endCxn id="27670" idx="0"/>
            </p:cNvCxnSpPr>
            <p:nvPr/>
          </p:nvCxnSpPr>
          <p:spPr bwMode="auto">
            <a:xfrm>
              <a:off x="3599" y="1967"/>
              <a:ext cx="553" cy="2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693" name="Text Box 45">
            <a:extLst>
              <a:ext uri="{FF2B5EF4-FFF2-40B4-BE49-F238E27FC236}">
                <a16:creationId xmlns:a16="http://schemas.microsoft.com/office/drawing/2014/main" id="{75E535D6-E7B2-B144-BB7F-39ADFD13D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614" y="1039813"/>
            <a:ext cx="55787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Index   1    2    3    4    5    6    7    8    9    10</a:t>
            </a:r>
          </a:p>
          <a:p>
            <a:pPr algn="ctr"/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27694" name="Text Box 46">
            <a:extLst>
              <a:ext uri="{FF2B5EF4-FFF2-40B4-BE49-F238E27FC236}">
                <a16:creationId xmlns:a16="http://schemas.microsoft.com/office/drawing/2014/main" id="{99D863F0-1AA5-7A45-902C-709D9F338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371600"/>
            <a:ext cx="47899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26    5  77  48  61   11  59  15   1    19</a:t>
            </a:r>
          </a:p>
        </p:txBody>
      </p:sp>
      <p:sp>
        <p:nvSpPr>
          <p:cNvPr id="49" name="Rectangle 1026">
            <a:extLst>
              <a:ext uri="{FF2B5EF4-FFF2-40B4-BE49-F238E27FC236}">
                <a16:creationId xmlns:a16="http://schemas.microsoft.com/office/drawing/2014/main" id="{FCB1F948-D5C7-1543-87AB-FDEC62323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576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Adjust array to max heap </a:t>
            </a:r>
          </a:p>
        </p:txBody>
      </p:sp>
      <p:sp>
        <p:nvSpPr>
          <p:cNvPr id="4" name="三角形 3">
            <a:extLst>
              <a:ext uri="{FF2B5EF4-FFF2-40B4-BE49-F238E27FC236}">
                <a16:creationId xmlns:a16="http://schemas.microsoft.com/office/drawing/2014/main" id="{4F049FDB-CC6E-D744-9F87-1A729362EDAE}"/>
              </a:ext>
            </a:extLst>
          </p:cNvPr>
          <p:cNvSpPr/>
          <p:nvPr/>
        </p:nvSpPr>
        <p:spPr bwMode="auto">
          <a:xfrm>
            <a:off x="4015101" y="3789040"/>
            <a:ext cx="1722436" cy="1679898"/>
          </a:xfrm>
          <a:prstGeom prst="triangle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0" name="三角形 49">
            <a:extLst>
              <a:ext uri="{FF2B5EF4-FFF2-40B4-BE49-F238E27FC236}">
                <a16:creationId xmlns:a16="http://schemas.microsoft.com/office/drawing/2014/main" id="{440D7411-72B6-F441-8DA1-7E894364AA81}"/>
              </a:ext>
            </a:extLst>
          </p:cNvPr>
          <p:cNvSpPr/>
          <p:nvPr/>
        </p:nvSpPr>
        <p:spPr bwMode="auto">
          <a:xfrm>
            <a:off x="1839759" y="3842441"/>
            <a:ext cx="2189759" cy="1626497"/>
          </a:xfrm>
          <a:prstGeom prst="triangle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1" name="三角形 50">
            <a:extLst>
              <a:ext uri="{FF2B5EF4-FFF2-40B4-BE49-F238E27FC236}">
                <a16:creationId xmlns:a16="http://schemas.microsoft.com/office/drawing/2014/main" id="{9E6B3BDB-38A3-8141-B94E-C00FD92AEDCB}"/>
              </a:ext>
            </a:extLst>
          </p:cNvPr>
          <p:cNvSpPr/>
          <p:nvPr/>
        </p:nvSpPr>
        <p:spPr bwMode="auto">
          <a:xfrm>
            <a:off x="5464772" y="2806378"/>
            <a:ext cx="2563612" cy="1689422"/>
          </a:xfrm>
          <a:prstGeom prst="triangle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D802C66-BC28-D14E-A412-BB56CA3691B7}"/>
              </a:ext>
            </a:extLst>
          </p:cNvPr>
          <p:cNvSpPr txBox="1"/>
          <p:nvPr/>
        </p:nvSpPr>
        <p:spPr>
          <a:xfrm>
            <a:off x="242830" y="2102495"/>
            <a:ext cx="3643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We use a bottom-up method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9244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頁尾版面配置區 3">
            <a:extLst>
              <a:ext uri="{FF2B5EF4-FFF2-40B4-BE49-F238E27FC236}">
                <a16:creationId xmlns:a16="http://schemas.microsoft.com/office/drawing/2014/main" id="{22C5644F-9E18-2241-BAF3-CC4551DE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48" name="投影片編號版面配置區 4">
            <a:extLst>
              <a:ext uri="{FF2B5EF4-FFF2-40B4-BE49-F238E27FC236}">
                <a16:creationId xmlns:a16="http://schemas.microsoft.com/office/drawing/2014/main" id="{97C448AD-2D4D-614C-986D-4954B4A4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66CC2-F8DE-1346-999F-6DB8E3312E71}" type="slidenum">
              <a:rPr lang="en-US" altLang="zh-TW"/>
              <a:pPr/>
              <a:t>93</a:t>
            </a:fld>
            <a:endParaRPr lang="en-US" altLang="zh-TW"/>
          </a:p>
        </p:txBody>
      </p:sp>
      <p:grpSp>
        <p:nvGrpSpPr>
          <p:cNvPr id="27689" name="Group 41">
            <a:extLst>
              <a:ext uri="{FF2B5EF4-FFF2-40B4-BE49-F238E27FC236}">
                <a16:creationId xmlns:a16="http://schemas.microsoft.com/office/drawing/2014/main" id="{5B1C90F9-942D-EC4D-BA03-9BF5A4D0B097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209800"/>
            <a:ext cx="6324600" cy="3200400"/>
            <a:chOff x="336" y="1152"/>
            <a:chExt cx="3984" cy="2016"/>
          </a:xfrm>
        </p:grpSpPr>
        <p:grpSp>
          <p:nvGrpSpPr>
            <p:cNvPr id="27651" name="Group 3">
              <a:extLst>
                <a:ext uri="{FF2B5EF4-FFF2-40B4-BE49-F238E27FC236}">
                  <a16:creationId xmlns:a16="http://schemas.microsoft.com/office/drawing/2014/main" id="{7CC2CB65-13B8-3347-85F5-E0BC0B1DC4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1152"/>
              <a:ext cx="624" cy="336"/>
              <a:chOff x="2256" y="1152"/>
              <a:chExt cx="624" cy="336"/>
            </a:xfrm>
          </p:grpSpPr>
          <p:sp>
            <p:nvSpPr>
              <p:cNvPr id="27652" name="Oval 4">
                <a:extLst>
                  <a:ext uri="{FF2B5EF4-FFF2-40B4-BE49-F238E27FC236}">
                    <a16:creationId xmlns:a16="http://schemas.microsoft.com/office/drawing/2014/main" id="{46E55A35-01CB-A945-A61E-FECB806F3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26</a:t>
                </a:r>
              </a:p>
            </p:txBody>
          </p:sp>
          <p:sp>
            <p:nvSpPr>
              <p:cNvPr id="27653" name="Text Box 5">
                <a:extLst>
                  <a:ext uri="{FF2B5EF4-FFF2-40B4-BE49-F238E27FC236}">
                    <a16:creationId xmlns:a16="http://schemas.microsoft.com/office/drawing/2014/main" id="{8CD9EDD5-EC4D-A84A-9F7B-9459557536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[1]</a:t>
                </a:r>
              </a:p>
            </p:txBody>
          </p:sp>
        </p:grpSp>
        <p:grpSp>
          <p:nvGrpSpPr>
            <p:cNvPr id="27654" name="Group 6">
              <a:extLst>
                <a:ext uri="{FF2B5EF4-FFF2-40B4-BE49-F238E27FC236}">
                  <a16:creationId xmlns:a16="http://schemas.microsoft.com/office/drawing/2014/main" id="{989ABE8C-8BDA-0142-A6C9-60658ABEA6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680"/>
              <a:ext cx="624" cy="336"/>
              <a:chOff x="2256" y="1152"/>
              <a:chExt cx="624" cy="336"/>
            </a:xfrm>
          </p:grpSpPr>
          <p:sp>
            <p:nvSpPr>
              <p:cNvPr id="27655" name="Oval 7">
                <a:extLst>
                  <a:ext uri="{FF2B5EF4-FFF2-40B4-BE49-F238E27FC236}">
                    <a16:creationId xmlns:a16="http://schemas.microsoft.com/office/drawing/2014/main" id="{7EDB604D-B5C7-D045-A0E3-DCC46BA58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27656" name="Text Box 8">
                <a:extLst>
                  <a:ext uri="{FF2B5EF4-FFF2-40B4-BE49-F238E27FC236}">
                    <a16:creationId xmlns:a16="http://schemas.microsoft.com/office/drawing/2014/main" id="{D4ED37ED-8A24-9C4A-8590-5D1AE4DB83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[2]</a:t>
                </a:r>
              </a:p>
            </p:txBody>
          </p:sp>
        </p:grpSp>
        <p:grpSp>
          <p:nvGrpSpPr>
            <p:cNvPr id="27657" name="Group 9">
              <a:extLst>
                <a:ext uri="{FF2B5EF4-FFF2-40B4-BE49-F238E27FC236}">
                  <a16:creationId xmlns:a16="http://schemas.microsoft.com/office/drawing/2014/main" id="{C4210563-8C7C-ED4B-A37A-6F7F51CDB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1680"/>
              <a:ext cx="624" cy="336"/>
              <a:chOff x="2256" y="1152"/>
              <a:chExt cx="624" cy="336"/>
            </a:xfrm>
          </p:grpSpPr>
          <p:sp>
            <p:nvSpPr>
              <p:cNvPr id="27658" name="Oval 10">
                <a:extLst>
                  <a:ext uri="{FF2B5EF4-FFF2-40B4-BE49-F238E27FC236}">
                    <a16:creationId xmlns:a16="http://schemas.microsoft.com/office/drawing/2014/main" id="{3755B22A-8154-B242-8DB2-67E3356B8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77</a:t>
                </a:r>
              </a:p>
            </p:txBody>
          </p:sp>
          <p:sp>
            <p:nvSpPr>
              <p:cNvPr id="27659" name="Text Box 11">
                <a:extLst>
                  <a:ext uri="{FF2B5EF4-FFF2-40B4-BE49-F238E27FC236}">
                    <a16:creationId xmlns:a16="http://schemas.microsoft.com/office/drawing/2014/main" id="{CCE4BDB2-7C8E-3F49-8DBF-B978220920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[3]</a:t>
                </a:r>
              </a:p>
            </p:txBody>
          </p:sp>
        </p:grpSp>
        <p:grpSp>
          <p:nvGrpSpPr>
            <p:cNvPr id="27660" name="Group 12">
              <a:extLst>
                <a:ext uri="{FF2B5EF4-FFF2-40B4-BE49-F238E27FC236}">
                  <a16:creationId xmlns:a16="http://schemas.microsoft.com/office/drawing/2014/main" id="{BFB57293-C546-284D-9AB7-34691FF334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2256"/>
              <a:ext cx="624" cy="336"/>
              <a:chOff x="2256" y="1152"/>
              <a:chExt cx="624" cy="336"/>
            </a:xfrm>
          </p:grpSpPr>
          <p:sp>
            <p:nvSpPr>
              <p:cNvPr id="27661" name="Oval 13">
                <a:extLst>
                  <a:ext uri="{FF2B5EF4-FFF2-40B4-BE49-F238E27FC236}">
                    <a16:creationId xmlns:a16="http://schemas.microsoft.com/office/drawing/2014/main" id="{5310E09E-45E9-C749-9143-9C2AD361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48</a:t>
                </a:r>
              </a:p>
            </p:txBody>
          </p:sp>
          <p:sp>
            <p:nvSpPr>
              <p:cNvPr id="27662" name="Text Box 14">
                <a:extLst>
                  <a:ext uri="{FF2B5EF4-FFF2-40B4-BE49-F238E27FC236}">
                    <a16:creationId xmlns:a16="http://schemas.microsoft.com/office/drawing/2014/main" id="{50D42969-B4AA-A047-BD1A-26187B4358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[4]</a:t>
                </a:r>
              </a:p>
            </p:txBody>
          </p:sp>
        </p:grpSp>
        <p:grpSp>
          <p:nvGrpSpPr>
            <p:cNvPr id="27663" name="Group 15">
              <a:extLst>
                <a:ext uri="{FF2B5EF4-FFF2-40B4-BE49-F238E27FC236}">
                  <a16:creationId xmlns:a16="http://schemas.microsoft.com/office/drawing/2014/main" id="{A2C0AA3A-6DFB-AA49-952E-DC139DBF5F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2256"/>
              <a:ext cx="624" cy="336"/>
              <a:chOff x="2256" y="1152"/>
              <a:chExt cx="624" cy="336"/>
            </a:xfrm>
          </p:grpSpPr>
          <p:sp>
            <p:nvSpPr>
              <p:cNvPr id="27664" name="Oval 16">
                <a:extLst>
                  <a:ext uri="{FF2B5EF4-FFF2-40B4-BE49-F238E27FC236}">
                    <a16:creationId xmlns:a16="http://schemas.microsoft.com/office/drawing/2014/main" id="{A5F2A325-47CD-8E4A-AC31-A5700503A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61</a:t>
                </a:r>
              </a:p>
            </p:txBody>
          </p:sp>
          <p:sp>
            <p:nvSpPr>
              <p:cNvPr id="27665" name="Text Box 17">
                <a:extLst>
                  <a:ext uri="{FF2B5EF4-FFF2-40B4-BE49-F238E27FC236}">
                    <a16:creationId xmlns:a16="http://schemas.microsoft.com/office/drawing/2014/main" id="{645462CD-4297-9D4D-B183-492159707F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[5]</a:t>
                </a:r>
              </a:p>
            </p:txBody>
          </p:sp>
        </p:grpSp>
        <p:grpSp>
          <p:nvGrpSpPr>
            <p:cNvPr id="27666" name="Group 18">
              <a:extLst>
                <a:ext uri="{FF2B5EF4-FFF2-40B4-BE49-F238E27FC236}">
                  <a16:creationId xmlns:a16="http://schemas.microsoft.com/office/drawing/2014/main" id="{3B4CD505-C6DB-424A-AF7C-60D16F5B36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2256"/>
              <a:ext cx="624" cy="336"/>
              <a:chOff x="2256" y="1152"/>
              <a:chExt cx="624" cy="336"/>
            </a:xfrm>
          </p:grpSpPr>
          <p:sp>
            <p:nvSpPr>
              <p:cNvPr id="27667" name="Oval 19">
                <a:extLst>
                  <a:ext uri="{FF2B5EF4-FFF2-40B4-BE49-F238E27FC236}">
                    <a16:creationId xmlns:a16="http://schemas.microsoft.com/office/drawing/2014/main" id="{65E36B6A-4CF5-2D4E-B962-EBD306381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11</a:t>
                </a:r>
              </a:p>
            </p:txBody>
          </p:sp>
          <p:sp>
            <p:nvSpPr>
              <p:cNvPr id="27668" name="Text Box 20">
                <a:extLst>
                  <a:ext uri="{FF2B5EF4-FFF2-40B4-BE49-F238E27FC236}">
                    <a16:creationId xmlns:a16="http://schemas.microsoft.com/office/drawing/2014/main" id="{612CB40A-BA14-604D-AF25-513681DF10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[6]</a:t>
                </a:r>
              </a:p>
            </p:txBody>
          </p:sp>
        </p:grpSp>
        <p:grpSp>
          <p:nvGrpSpPr>
            <p:cNvPr id="27669" name="Group 21">
              <a:extLst>
                <a:ext uri="{FF2B5EF4-FFF2-40B4-BE49-F238E27FC236}">
                  <a16:creationId xmlns:a16="http://schemas.microsoft.com/office/drawing/2014/main" id="{BADA2FF6-15CD-3240-B20E-BAE8C0EF8B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2208"/>
              <a:ext cx="624" cy="336"/>
              <a:chOff x="2256" y="1152"/>
              <a:chExt cx="624" cy="336"/>
            </a:xfrm>
          </p:grpSpPr>
          <p:sp>
            <p:nvSpPr>
              <p:cNvPr id="27670" name="Oval 22">
                <a:extLst>
                  <a:ext uri="{FF2B5EF4-FFF2-40B4-BE49-F238E27FC236}">
                    <a16:creationId xmlns:a16="http://schemas.microsoft.com/office/drawing/2014/main" id="{E6B6056B-9A52-5040-9D38-75928F110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59</a:t>
                </a:r>
              </a:p>
            </p:txBody>
          </p:sp>
          <p:sp>
            <p:nvSpPr>
              <p:cNvPr id="27671" name="Text Box 23">
                <a:extLst>
                  <a:ext uri="{FF2B5EF4-FFF2-40B4-BE49-F238E27FC236}">
                    <a16:creationId xmlns:a16="http://schemas.microsoft.com/office/drawing/2014/main" id="{F242CFBE-A69C-6A47-A3CD-CF2FB373AE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[7]</a:t>
                </a:r>
              </a:p>
            </p:txBody>
          </p:sp>
        </p:grpSp>
        <p:grpSp>
          <p:nvGrpSpPr>
            <p:cNvPr id="27672" name="Group 24">
              <a:extLst>
                <a:ext uri="{FF2B5EF4-FFF2-40B4-BE49-F238E27FC236}">
                  <a16:creationId xmlns:a16="http://schemas.microsoft.com/office/drawing/2014/main" id="{3766E349-2398-9042-BAA4-F5B29CBC64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832"/>
              <a:ext cx="624" cy="336"/>
              <a:chOff x="2256" y="1152"/>
              <a:chExt cx="624" cy="336"/>
            </a:xfrm>
          </p:grpSpPr>
          <p:sp>
            <p:nvSpPr>
              <p:cNvPr id="27673" name="Oval 25">
                <a:extLst>
                  <a:ext uri="{FF2B5EF4-FFF2-40B4-BE49-F238E27FC236}">
                    <a16:creationId xmlns:a16="http://schemas.microsoft.com/office/drawing/2014/main" id="{E819593F-0825-5040-9E48-AC562B4C4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15</a:t>
                </a:r>
              </a:p>
            </p:txBody>
          </p:sp>
          <p:sp>
            <p:nvSpPr>
              <p:cNvPr id="27674" name="Text Box 26">
                <a:extLst>
                  <a:ext uri="{FF2B5EF4-FFF2-40B4-BE49-F238E27FC236}">
                    <a16:creationId xmlns:a16="http://schemas.microsoft.com/office/drawing/2014/main" id="{23EAB217-136A-544A-B4E5-4CDFBC5B6B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[8]</a:t>
                </a:r>
              </a:p>
            </p:txBody>
          </p:sp>
        </p:grpSp>
        <p:grpSp>
          <p:nvGrpSpPr>
            <p:cNvPr id="27675" name="Group 27">
              <a:extLst>
                <a:ext uri="{FF2B5EF4-FFF2-40B4-BE49-F238E27FC236}">
                  <a16:creationId xmlns:a16="http://schemas.microsoft.com/office/drawing/2014/main" id="{4F12EB70-C535-C945-9473-2384D33B2B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832"/>
              <a:ext cx="624" cy="336"/>
              <a:chOff x="2256" y="1152"/>
              <a:chExt cx="624" cy="336"/>
            </a:xfrm>
          </p:grpSpPr>
          <p:sp>
            <p:nvSpPr>
              <p:cNvPr id="27676" name="Oval 28">
                <a:extLst>
                  <a:ext uri="{FF2B5EF4-FFF2-40B4-BE49-F238E27FC236}">
                    <a16:creationId xmlns:a16="http://schemas.microsoft.com/office/drawing/2014/main" id="{F64ACBCB-6F53-C44E-A462-085CCA6C3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27677" name="Text Box 29">
                <a:extLst>
                  <a:ext uri="{FF2B5EF4-FFF2-40B4-BE49-F238E27FC236}">
                    <a16:creationId xmlns:a16="http://schemas.microsoft.com/office/drawing/2014/main" id="{E5FED67A-C1C3-434D-87D8-2290F19C8A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[9]</a:t>
                </a:r>
              </a:p>
            </p:txBody>
          </p:sp>
        </p:grpSp>
        <p:sp>
          <p:nvSpPr>
            <p:cNvPr id="27678" name="Oval 30">
              <a:extLst>
                <a:ext uri="{FF2B5EF4-FFF2-40B4-BE49-F238E27FC236}">
                  <a16:creationId xmlns:a16="http://schemas.microsoft.com/office/drawing/2014/main" id="{DEE8C606-2784-974F-983E-ADB64DDB2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832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19</a:t>
              </a:r>
            </a:p>
          </p:txBody>
        </p:sp>
        <p:sp>
          <p:nvSpPr>
            <p:cNvPr id="27679" name="Text Box 31">
              <a:extLst>
                <a:ext uri="{FF2B5EF4-FFF2-40B4-BE49-F238E27FC236}">
                  <a16:creationId xmlns:a16="http://schemas.microsoft.com/office/drawing/2014/main" id="{F3578400-DDA8-F84E-B448-D043B5F9A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832"/>
              <a:ext cx="4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[10]</a:t>
              </a:r>
            </a:p>
          </p:txBody>
        </p:sp>
        <p:cxnSp>
          <p:nvCxnSpPr>
            <p:cNvPr id="27680" name="AutoShape 32">
              <a:extLst>
                <a:ext uri="{FF2B5EF4-FFF2-40B4-BE49-F238E27FC236}">
                  <a16:creationId xmlns:a16="http://schemas.microsoft.com/office/drawing/2014/main" id="{EFE7756D-CBF9-B94B-9755-B9DA73CE87D3}"/>
                </a:ext>
              </a:extLst>
            </p:cNvPr>
            <p:cNvCxnSpPr>
              <a:cxnSpLocks noChangeShapeType="1"/>
              <a:stCxn id="27652" idx="3"/>
              <a:endCxn id="27655" idx="7"/>
            </p:cNvCxnSpPr>
            <p:nvPr/>
          </p:nvCxnSpPr>
          <p:spPr bwMode="auto">
            <a:xfrm flipH="1">
              <a:off x="2063" y="1439"/>
              <a:ext cx="530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1" name="AutoShape 33">
              <a:extLst>
                <a:ext uri="{FF2B5EF4-FFF2-40B4-BE49-F238E27FC236}">
                  <a16:creationId xmlns:a16="http://schemas.microsoft.com/office/drawing/2014/main" id="{D3C60C9E-0BD0-F546-8EAA-F1322B35A0DD}"/>
                </a:ext>
              </a:extLst>
            </p:cNvPr>
            <p:cNvCxnSpPr>
              <a:cxnSpLocks noChangeShapeType="1"/>
              <a:stCxn id="27652" idx="5"/>
              <a:endCxn id="27658" idx="1"/>
            </p:cNvCxnSpPr>
            <p:nvPr/>
          </p:nvCxnSpPr>
          <p:spPr bwMode="auto">
            <a:xfrm>
              <a:off x="2831" y="1439"/>
              <a:ext cx="530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2" name="AutoShape 34">
              <a:extLst>
                <a:ext uri="{FF2B5EF4-FFF2-40B4-BE49-F238E27FC236}">
                  <a16:creationId xmlns:a16="http://schemas.microsoft.com/office/drawing/2014/main" id="{B9C6D9B6-2B36-7B40-B642-189CB4404443}"/>
                </a:ext>
              </a:extLst>
            </p:cNvPr>
            <p:cNvCxnSpPr>
              <a:cxnSpLocks noChangeShapeType="1"/>
              <a:stCxn id="27655" idx="3"/>
              <a:endCxn id="27661" idx="7"/>
            </p:cNvCxnSpPr>
            <p:nvPr/>
          </p:nvCxnSpPr>
          <p:spPr bwMode="auto">
            <a:xfrm flipH="1">
              <a:off x="1487" y="1967"/>
              <a:ext cx="33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3" name="AutoShape 35">
              <a:extLst>
                <a:ext uri="{FF2B5EF4-FFF2-40B4-BE49-F238E27FC236}">
                  <a16:creationId xmlns:a16="http://schemas.microsoft.com/office/drawing/2014/main" id="{712ACB77-E7BE-0A4C-96F7-0080223FC29C}"/>
                </a:ext>
              </a:extLst>
            </p:cNvPr>
            <p:cNvCxnSpPr>
              <a:cxnSpLocks noChangeShapeType="1"/>
              <a:stCxn id="27655" idx="5"/>
              <a:endCxn id="27664" idx="1"/>
            </p:cNvCxnSpPr>
            <p:nvPr/>
          </p:nvCxnSpPr>
          <p:spPr bwMode="auto">
            <a:xfrm>
              <a:off x="2063" y="1967"/>
              <a:ext cx="290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4" name="AutoShape 36">
              <a:extLst>
                <a:ext uri="{FF2B5EF4-FFF2-40B4-BE49-F238E27FC236}">
                  <a16:creationId xmlns:a16="http://schemas.microsoft.com/office/drawing/2014/main" id="{D944EC56-41F4-F24E-8A48-2C7913B4B668}"/>
                </a:ext>
              </a:extLst>
            </p:cNvPr>
            <p:cNvCxnSpPr>
              <a:cxnSpLocks noChangeShapeType="1"/>
              <a:stCxn id="27661" idx="3"/>
              <a:endCxn id="27673" idx="7"/>
            </p:cNvCxnSpPr>
            <p:nvPr/>
          </p:nvCxnSpPr>
          <p:spPr bwMode="auto">
            <a:xfrm flipH="1">
              <a:off x="911" y="2543"/>
              <a:ext cx="33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5" name="AutoShape 37">
              <a:extLst>
                <a:ext uri="{FF2B5EF4-FFF2-40B4-BE49-F238E27FC236}">
                  <a16:creationId xmlns:a16="http://schemas.microsoft.com/office/drawing/2014/main" id="{C6002221-0D7F-8C42-95E9-BBC94828E7D5}"/>
                </a:ext>
              </a:extLst>
            </p:cNvPr>
            <p:cNvCxnSpPr>
              <a:cxnSpLocks noChangeShapeType="1"/>
              <a:stCxn id="27661" idx="5"/>
              <a:endCxn id="27676" idx="0"/>
            </p:cNvCxnSpPr>
            <p:nvPr/>
          </p:nvCxnSpPr>
          <p:spPr bwMode="auto">
            <a:xfrm>
              <a:off x="1487" y="2543"/>
              <a:ext cx="217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6" name="AutoShape 38">
              <a:extLst>
                <a:ext uri="{FF2B5EF4-FFF2-40B4-BE49-F238E27FC236}">
                  <a16:creationId xmlns:a16="http://schemas.microsoft.com/office/drawing/2014/main" id="{C6232E18-8046-144A-A850-CE52E6878E4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400" y="2592"/>
              <a:ext cx="96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7" name="AutoShape 39">
              <a:extLst>
                <a:ext uri="{FF2B5EF4-FFF2-40B4-BE49-F238E27FC236}">
                  <a16:creationId xmlns:a16="http://schemas.microsoft.com/office/drawing/2014/main" id="{33CAFF3A-8781-0447-BC38-A54A67E91E66}"/>
                </a:ext>
              </a:extLst>
            </p:cNvPr>
            <p:cNvCxnSpPr>
              <a:cxnSpLocks noChangeShapeType="1"/>
              <a:stCxn id="27658" idx="3"/>
              <a:endCxn id="27667" idx="7"/>
            </p:cNvCxnSpPr>
            <p:nvPr/>
          </p:nvCxnSpPr>
          <p:spPr bwMode="auto">
            <a:xfrm flipH="1">
              <a:off x="3167" y="1967"/>
              <a:ext cx="194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8" name="AutoShape 40">
              <a:extLst>
                <a:ext uri="{FF2B5EF4-FFF2-40B4-BE49-F238E27FC236}">
                  <a16:creationId xmlns:a16="http://schemas.microsoft.com/office/drawing/2014/main" id="{6AA09EEB-A13E-6E4E-A7BC-527704B0139B}"/>
                </a:ext>
              </a:extLst>
            </p:cNvPr>
            <p:cNvCxnSpPr>
              <a:cxnSpLocks noChangeShapeType="1"/>
              <a:stCxn id="27658" idx="5"/>
              <a:endCxn id="27670" idx="0"/>
            </p:cNvCxnSpPr>
            <p:nvPr/>
          </p:nvCxnSpPr>
          <p:spPr bwMode="auto">
            <a:xfrm>
              <a:off x="3599" y="1967"/>
              <a:ext cx="553" cy="2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693" name="Text Box 45">
            <a:extLst>
              <a:ext uri="{FF2B5EF4-FFF2-40B4-BE49-F238E27FC236}">
                <a16:creationId xmlns:a16="http://schemas.microsoft.com/office/drawing/2014/main" id="{75E535D6-E7B2-B144-BB7F-39ADFD13D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614" y="1039813"/>
            <a:ext cx="55787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Index   1    2    3    4    5    6    7    8    9    10</a:t>
            </a:r>
          </a:p>
          <a:p>
            <a:pPr algn="ctr"/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27694" name="Text Box 46">
            <a:extLst>
              <a:ext uri="{FF2B5EF4-FFF2-40B4-BE49-F238E27FC236}">
                <a16:creationId xmlns:a16="http://schemas.microsoft.com/office/drawing/2014/main" id="{99D863F0-1AA5-7A45-902C-709D9F338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371600"/>
            <a:ext cx="47899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26    5  77  48  61   11  59  15   1    19</a:t>
            </a:r>
          </a:p>
        </p:txBody>
      </p:sp>
      <p:sp>
        <p:nvSpPr>
          <p:cNvPr id="49" name="Rectangle 1026">
            <a:extLst>
              <a:ext uri="{FF2B5EF4-FFF2-40B4-BE49-F238E27FC236}">
                <a16:creationId xmlns:a16="http://schemas.microsoft.com/office/drawing/2014/main" id="{FCB1F948-D5C7-1543-87AB-FDEC62323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576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Adjust array to max heap </a:t>
            </a:r>
          </a:p>
        </p:txBody>
      </p:sp>
      <p:sp>
        <p:nvSpPr>
          <p:cNvPr id="4" name="三角形 3">
            <a:extLst>
              <a:ext uri="{FF2B5EF4-FFF2-40B4-BE49-F238E27FC236}">
                <a16:creationId xmlns:a16="http://schemas.microsoft.com/office/drawing/2014/main" id="{4F049FDB-CC6E-D744-9F87-1A729362EDAE}"/>
              </a:ext>
            </a:extLst>
          </p:cNvPr>
          <p:cNvSpPr/>
          <p:nvPr/>
        </p:nvSpPr>
        <p:spPr bwMode="auto">
          <a:xfrm>
            <a:off x="1782614" y="2665413"/>
            <a:ext cx="4122887" cy="2803525"/>
          </a:xfrm>
          <a:prstGeom prst="triangle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1" name="三角形 50">
            <a:extLst>
              <a:ext uri="{FF2B5EF4-FFF2-40B4-BE49-F238E27FC236}">
                <a16:creationId xmlns:a16="http://schemas.microsoft.com/office/drawing/2014/main" id="{9E6B3BDB-38A3-8141-B94E-C00FD92AEDCB}"/>
              </a:ext>
            </a:extLst>
          </p:cNvPr>
          <p:cNvSpPr/>
          <p:nvPr/>
        </p:nvSpPr>
        <p:spPr bwMode="auto">
          <a:xfrm>
            <a:off x="5464772" y="2806378"/>
            <a:ext cx="2563612" cy="1689422"/>
          </a:xfrm>
          <a:prstGeom prst="triangle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E60B4CE2-E84F-D644-A246-93ECA3370D5D}"/>
              </a:ext>
            </a:extLst>
          </p:cNvPr>
          <p:cNvSpPr txBox="1"/>
          <p:nvPr/>
        </p:nvSpPr>
        <p:spPr>
          <a:xfrm>
            <a:off x="242830" y="2102495"/>
            <a:ext cx="3643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We use a bottom-up method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05349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頁尾版面配置區 3">
            <a:extLst>
              <a:ext uri="{FF2B5EF4-FFF2-40B4-BE49-F238E27FC236}">
                <a16:creationId xmlns:a16="http://schemas.microsoft.com/office/drawing/2014/main" id="{22C5644F-9E18-2241-BAF3-CC4551DE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48" name="投影片編號版面配置區 4">
            <a:extLst>
              <a:ext uri="{FF2B5EF4-FFF2-40B4-BE49-F238E27FC236}">
                <a16:creationId xmlns:a16="http://schemas.microsoft.com/office/drawing/2014/main" id="{97C448AD-2D4D-614C-986D-4954B4A4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66CC2-F8DE-1346-999F-6DB8E3312E71}" type="slidenum">
              <a:rPr lang="en-US" altLang="zh-TW"/>
              <a:pPr/>
              <a:t>94</a:t>
            </a:fld>
            <a:endParaRPr lang="en-US" altLang="zh-TW"/>
          </a:p>
        </p:txBody>
      </p:sp>
      <p:grpSp>
        <p:nvGrpSpPr>
          <p:cNvPr id="27689" name="Group 41">
            <a:extLst>
              <a:ext uri="{FF2B5EF4-FFF2-40B4-BE49-F238E27FC236}">
                <a16:creationId xmlns:a16="http://schemas.microsoft.com/office/drawing/2014/main" id="{5B1C90F9-942D-EC4D-BA03-9BF5A4D0B097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209800"/>
            <a:ext cx="6324600" cy="3200400"/>
            <a:chOff x="336" y="1152"/>
            <a:chExt cx="3984" cy="2016"/>
          </a:xfrm>
        </p:grpSpPr>
        <p:grpSp>
          <p:nvGrpSpPr>
            <p:cNvPr id="27651" name="Group 3">
              <a:extLst>
                <a:ext uri="{FF2B5EF4-FFF2-40B4-BE49-F238E27FC236}">
                  <a16:creationId xmlns:a16="http://schemas.microsoft.com/office/drawing/2014/main" id="{7CC2CB65-13B8-3347-85F5-E0BC0B1DC4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1152"/>
              <a:ext cx="624" cy="336"/>
              <a:chOff x="2256" y="1152"/>
              <a:chExt cx="624" cy="336"/>
            </a:xfrm>
          </p:grpSpPr>
          <p:sp>
            <p:nvSpPr>
              <p:cNvPr id="27652" name="Oval 4">
                <a:extLst>
                  <a:ext uri="{FF2B5EF4-FFF2-40B4-BE49-F238E27FC236}">
                    <a16:creationId xmlns:a16="http://schemas.microsoft.com/office/drawing/2014/main" id="{46E55A35-01CB-A945-A61E-FECB806F3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26</a:t>
                </a:r>
              </a:p>
            </p:txBody>
          </p:sp>
          <p:sp>
            <p:nvSpPr>
              <p:cNvPr id="27653" name="Text Box 5">
                <a:extLst>
                  <a:ext uri="{FF2B5EF4-FFF2-40B4-BE49-F238E27FC236}">
                    <a16:creationId xmlns:a16="http://schemas.microsoft.com/office/drawing/2014/main" id="{8CD9EDD5-EC4D-A84A-9F7B-9459557536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[1]</a:t>
                </a:r>
              </a:p>
            </p:txBody>
          </p:sp>
        </p:grpSp>
        <p:grpSp>
          <p:nvGrpSpPr>
            <p:cNvPr id="27654" name="Group 6">
              <a:extLst>
                <a:ext uri="{FF2B5EF4-FFF2-40B4-BE49-F238E27FC236}">
                  <a16:creationId xmlns:a16="http://schemas.microsoft.com/office/drawing/2014/main" id="{989ABE8C-8BDA-0142-A6C9-60658ABEA6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680"/>
              <a:ext cx="624" cy="336"/>
              <a:chOff x="2256" y="1152"/>
              <a:chExt cx="624" cy="336"/>
            </a:xfrm>
          </p:grpSpPr>
          <p:sp>
            <p:nvSpPr>
              <p:cNvPr id="27655" name="Oval 7">
                <a:extLst>
                  <a:ext uri="{FF2B5EF4-FFF2-40B4-BE49-F238E27FC236}">
                    <a16:creationId xmlns:a16="http://schemas.microsoft.com/office/drawing/2014/main" id="{7EDB604D-B5C7-D045-A0E3-DCC46BA58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61</a:t>
                </a:r>
              </a:p>
            </p:txBody>
          </p:sp>
          <p:sp>
            <p:nvSpPr>
              <p:cNvPr id="27656" name="Text Box 8">
                <a:extLst>
                  <a:ext uri="{FF2B5EF4-FFF2-40B4-BE49-F238E27FC236}">
                    <a16:creationId xmlns:a16="http://schemas.microsoft.com/office/drawing/2014/main" id="{D4ED37ED-8A24-9C4A-8590-5D1AE4DB83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[2]</a:t>
                </a:r>
              </a:p>
            </p:txBody>
          </p:sp>
        </p:grpSp>
        <p:grpSp>
          <p:nvGrpSpPr>
            <p:cNvPr id="27657" name="Group 9">
              <a:extLst>
                <a:ext uri="{FF2B5EF4-FFF2-40B4-BE49-F238E27FC236}">
                  <a16:creationId xmlns:a16="http://schemas.microsoft.com/office/drawing/2014/main" id="{C4210563-8C7C-ED4B-A37A-6F7F51CDB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1680"/>
              <a:ext cx="624" cy="336"/>
              <a:chOff x="2256" y="1152"/>
              <a:chExt cx="624" cy="336"/>
            </a:xfrm>
          </p:grpSpPr>
          <p:sp>
            <p:nvSpPr>
              <p:cNvPr id="27658" name="Oval 10">
                <a:extLst>
                  <a:ext uri="{FF2B5EF4-FFF2-40B4-BE49-F238E27FC236}">
                    <a16:creationId xmlns:a16="http://schemas.microsoft.com/office/drawing/2014/main" id="{3755B22A-8154-B242-8DB2-67E3356B8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77</a:t>
                </a:r>
              </a:p>
            </p:txBody>
          </p:sp>
          <p:sp>
            <p:nvSpPr>
              <p:cNvPr id="27659" name="Text Box 11">
                <a:extLst>
                  <a:ext uri="{FF2B5EF4-FFF2-40B4-BE49-F238E27FC236}">
                    <a16:creationId xmlns:a16="http://schemas.microsoft.com/office/drawing/2014/main" id="{CCE4BDB2-7C8E-3F49-8DBF-B978220920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[3]</a:t>
                </a:r>
              </a:p>
            </p:txBody>
          </p:sp>
        </p:grpSp>
        <p:grpSp>
          <p:nvGrpSpPr>
            <p:cNvPr id="27660" name="Group 12">
              <a:extLst>
                <a:ext uri="{FF2B5EF4-FFF2-40B4-BE49-F238E27FC236}">
                  <a16:creationId xmlns:a16="http://schemas.microsoft.com/office/drawing/2014/main" id="{BFB57293-C546-284D-9AB7-34691FF334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2256"/>
              <a:ext cx="624" cy="336"/>
              <a:chOff x="2256" y="1152"/>
              <a:chExt cx="624" cy="336"/>
            </a:xfrm>
          </p:grpSpPr>
          <p:sp>
            <p:nvSpPr>
              <p:cNvPr id="27661" name="Oval 13">
                <a:extLst>
                  <a:ext uri="{FF2B5EF4-FFF2-40B4-BE49-F238E27FC236}">
                    <a16:creationId xmlns:a16="http://schemas.microsoft.com/office/drawing/2014/main" id="{5310E09E-45E9-C749-9143-9C2AD361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48</a:t>
                </a:r>
              </a:p>
            </p:txBody>
          </p:sp>
          <p:sp>
            <p:nvSpPr>
              <p:cNvPr id="27662" name="Text Box 14">
                <a:extLst>
                  <a:ext uri="{FF2B5EF4-FFF2-40B4-BE49-F238E27FC236}">
                    <a16:creationId xmlns:a16="http://schemas.microsoft.com/office/drawing/2014/main" id="{50D42969-B4AA-A047-BD1A-26187B4358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[4]</a:t>
                </a:r>
              </a:p>
            </p:txBody>
          </p:sp>
        </p:grpSp>
        <p:grpSp>
          <p:nvGrpSpPr>
            <p:cNvPr id="27663" name="Group 15">
              <a:extLst>
                <a:ext uri="{FF2B5EF4-FFF2-40B4-BE49-F238E27FC236}">
                  <a16:creationId xmlns:a16="http://schemas.microsoft.com/office/drawing/2014/main" id="{A2C0AA3A-6DFB-AA49-952E-DC139DBF5F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2256"/>
              <a:ext cx="624" cy="336"/>
              <a:chOff x="2256" y="1152"/>
              <a:chExt cx="624" cy="336"/>
            </a:xfrm>
          </p:grpSpPr>
          <p:sp>
            <p:nvSpPr>
              <p:cNvPr id="27664" name="Oval 16">
                <a:extLst>
                  <a:ext uri="{FF2B5EF4-FFF2-40B4-BE49-F238E27FC236}">
                    <a16:creationId xmlns:a16="http://schemas.microsoft.com/office/drawing/2014/main" id="{A5F2A325-47CD-8E4A-AC31-A5700503A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19</a:t>
                </a:r>
              </a:p>
            </p:txBody>
          </p:sp>
          <p:sp>
            <p:nvSpPr>
              <p:cNvPr id="27665" name="Text Box 17">
                <a:extLst>
                  <a:ext uri="{FF2B5EF4-FFF2-40B4-BE49-F238E27FC236}">
                    <a16:creationId xmlns:a16="http://schemas.microsoft.com/office/drawing/2014/main" id="{645462CD-4297-9D4D-B183-492159707F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[5]</a:t>
                </a:r>
              </a:p>
            </p:txBody>
          </p:sp>
        </p:grpSp>
        <p:grpSp>
          <p:nvGrpSpPr>
            <p:cNvPr id="27666" name="Group 18">
              <a:extLst>
                <a:ext uri="{FF2B5EF4-FFF2-40B4-BE49-F238E27FC236}">
                  <a16:creationId xmlns:a16="http://schemas.microsoft.com/office/drawing/2014/main" id="{3B4CD505-C6DB-424A-AF7C-60D16F5B36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2256"/>
              <a:ext cx="624" cy="336"/>
              <a:chOff x="2256" y="1152"/>
              <a:chExt cx="624" cy="336"/>
            </a:xfrm>
          </p:grpSpPr>
          <p:sp>
            <p:nvSpPr>
              <p:cNvPr id="27667" name="Oval 19">
                <a:extLst>
                  <a:ext uri="{FF2B5EF4-FFF2-40B4-BE49-F238E27FC236}">
                    <a16:creationId xmlns:a16="http://schemas.microsoft.com/office/drawing/2014/main" id="{65E36B6A-4CF5-2D4E-B962-EBD306381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11</a:t>
                </a:r>
              </a:p>
            </p:txBody>
          </p:sp>
          <p:sp>
            <p:nvSpPr>
              <p:cNvPr id="27668" name="Text Box 20">
                <a:extLst>
                  <a:ext uri="{FF2B5EF4-FFF2-40B4-BE49-F238E27FC236}">
                    <a16:creationId xmlns:a16="http://schemas.microsoft.com/office/drawing/2014/main" id="{612CB40A-BA14-604D-AF25-513681DF10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[6]</a:t>
                </a:r>
              </a:p>
            </p:txBody>
          </p:sp>
        </p:grpSp>
        <p:grpSp>
          <p:nvGrpSpPr>
            <p:cNvPr id="27669" name="Group 21">
              <a:extLst>
                <a:ext uri="{FF2B5EF4-FFF2-40B4-BE49-F238E27FC236}">
                  <a16:creationId xmlns:a16="http://schemas.microsoft.com/office/drawing/2014/main" id="{BADA2FF6-15CD-3240-B20E-BAE8C0EF8B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2208"/>
              <a:ext cx="624" cy="336"/>
              <a:chOff x="2256" y="1152"/>
              <a:chExt cx="624" cy="336"/>
            </a:xfrm>
          </p:grpSpPr>
          <p:sp>
            <p:nvSpPr>
              <p:cNvPr id="27670" name="Oval 22">
                <a:extLst>
                  <a:ext uri="{FF2B5EF4-FFF2-40B4-BE49-F238E27FC236}">
                    <a16:creationId xmlns:a16="http://schemas.microsoft.com/office/drawing/2014/main" id="{E6B6056B-9A52-5040-9D38-75928F110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59</a:t>
                </a:r>
              </a:p>
            </p:txBody>
          </p:sp>
          <p:sp>
            <p:nvSpPr>
              <p:cNvPr id="27671" name="Text Box 23">
                <a:extLst>
                  <a:ext uri="{FF2B5EF4-FFF2-40B4-BE49-F238E27FC236}">
                    <a16:creationId xmlns:a16="http://schemas.microsoft.com/office/drawing/2014/main" id="{F242CFBE-A69C-6A47-A3CD-CF2FB373AE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[7]</a:t>
                </a:r>
              </a:p>
            </p:txBody>
          </p:sp>
        </p:grpSp>
        <p:grpSp>
          <p:nvGrpSpPr>
            <p:cNvPr id="27672" name="Group 24">
              <a:extLst>
                <a:ext uri="{FF2B5EF4-FFF2-40B4-BE49-F238E27FC236}">
                  <a16:creationId xmlns:a16="http://schemas.microsoft.com/office/drawing/2014/main" id="{3766E349-2398-9042-BAA4-F5B29CBC64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832"/>
              <a:ext cx="624" cy="336"/>
              <a:chOff x="2256" y="1152"/>
              <a:chExt cx="624" cy="336"/>
            </a:xfrm>
          </p:grpSpPr>
          <p:sp>
            <p:nvSpPr>
              <p:cNvPr id="27673" name="Oval 25">
                <a:extLst>
                  <a:ext uri="{FF2B5EF4-FFF2-40B4-BE49-F238E27FC236}">
                    <a16:creationId xmlns:a16="http://schemas.microsoft.com/office/drawing/2014/main" id="{E819593F-0825-5040-9E48-AC562B4C4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15</a:t>
                </a:r>
              </a:p>
            </p:txBody>
          </p:sp>
          <p:sp>
            <p:nvSpPr>
              <p:cNvPr id="27674" name="Text Box 26">
                <a:extLst>
                  <a:ext uri="{FF2B5EF4-FFF2-40B4-BE49-F238E27FC236}">
                    <a16:creationId xmlns:a16="http://schemas.microsoft.com/office/drawing/2014/main" id="{23EAB217-136A-544A-B4E5-4CDFBC5B6B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[8]</a:t>
                </a:r>
              </a:p>
            </p:txBody>
          </p:sp>
        </p:grpSp>
        <p:grpSp>
          <p:nvGrpSpPr>
            <p:cNvPr id="27675" name="Group 27">
              <a:extLst>
                <a:ext uri="{FF2B5EF4-FFF2-40B4-BE49-F238E27FC236}">
                  <a16:creationId xmlns:a16="http://schemas.microsoft.com/office/drawing/2014/main" id="{4F12EB70-C535-C945-9473-2384D33B2B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832"/>
              <a:ext cx="624" cy="336"/>
              <a:chOff x="2256" y="1152"/>
              <a:chExt cx="624" cy="336"/>
            </a:xfrm>
          </p:grpSpPr>
          <p:sp>
            <p:nvSpPr>
              <p:cNvPr id="27676" name="Oval 28">
                <a:extLst>
                  <a:ext uri="{FF2B5EF4-FFF2-40B4-BE49-F238E27FC236}">
                    <a16:creationId xmlns:a16="http://schemas.microsoft.com/office/drawing/2014/main" id="{F64ACBCB-6F53-C44E-A462-085CCA6C3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27677" name="Text Box 29">
                <a:extLst>
                  <a:ext uri="{FF2B5EF4-FFF2-40B4-BE49-F238E27FC236}">
                    <a16:creationId xmlns:a16="http://schemas.microsoft.com/office/drawing/2014/main" id="{E5FED67A-C1C3-434D-87D8-2290F19C8A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[9]</a:t>
                </a:r>
              </a:p>
            </p:txBody>
          </p:sp>
        </p:grpSp>
        <p:sp>
          <p:nvSpPr>
            <p:cNvPr id="27678" name="Oval 30">
              <a:extLst>
                <a:ext uri="{FF2B5EF4-FFF2-40B4-BE49-F238E27FC236}">
                  <a16:creationId xmlns:a16="http://schemas.microsoft.com/office/drawing/2014/main" id="{DEE8C606-2784-974F-983E-ADB64DDB2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832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27679" name="Text Box 31">
              <a:extLst>
                <a:ext uri="{FF2B5EF4-FFF2-40B4-BE49-F238E27FC236}">
                  <a16:creationId xmlns:a16="http://schemas.microsoft.com/office/drawing/2014/main" id="{F3578400-DDA8-F84E-B448-D043B5F9A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832"/>
              <a:ext cx="4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[10]</a:t>
              </a:r>
            </a:p>
          </p:txBody>
        </p:sp>
        <p:cxnSp>
          <p:nvCxnSpPr>
            <p:cNvPr id="27680" name="AutoShape 32">
              <a:extLst>
                <a:ext uri="{FF2B5EF4-FFF2-40B4-BE49-F238E27FC236}">
                  <a16:creationId xmlns:a16="http://schemas.microsoft.com/office/drawing/2014/main" id="{EFE7756D-CBF9-B94B-9755-B9DA73CE87D3}"/>
                </a:ext>
              </a:extLst>
            </p:cNvPr>
            <p:cNvCxnSpPr>
              <a:cxnSpLocks noChangeShapeType="1"/>
              <a:stCxn id="27652" idx="3"/>
              <a:endCxn id="27655" idx="7"/>
            </p:cNvCxnSpPr>
            <p:nvPr/>
          </p:nvCxnSpPr>
          <p:spPr bwMode="auto">
            <a:xfrm flipH="1">
              <a:off x="2063" y="1439"/>
              <a:ext cx="530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1" name="AutoShape 33">
              <a:extLst>
                <a:ext uri="{FF2B5EF4-FFF2-40B4-BE49-F238E27FC236}">
                  <a16:creationId xmlns:a16="http://schemas.microsoft.com/office/drawing/2014/main" id="{D3C60C9E-0BD0-F546-8EAA-F1322B35A0DD}"/>
                </a:ext>
              </a:extLst>
            </p:cNvPr>
            <p:cNvCxnSpPr>
              <a:cxnSpLocks noChangeShapeType="1"/>
              <a:stCxn id="27652" idx="5"/>
              <a:endCxn id="27658" idx="1"/>
            </p:cNvCxnSpPr>
            <p:nvPr/>
          </p:nvCxnSpPr>
          <p:spPr bwMode="auto">
            <a:xfrm>
              <a:off x="2831" y="1439"/>
              <a:ext cx="530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2" name="AutoShape 34">
              <a:extLst>
                <a:ext uri="{FF2B5EF4-FFF2-40B4-BE49-F238E27FC236}">
                  <a16:creationId xmlns:a16="http://schemas.microsoft.com/office/drawing/2014/main" id="{B9C6D9B6-2B36-7B40-B642-189CB4404443}"/>
                </a:ext>
              </a:extLst>
            </p:cNvPr>
            <p:cNvCxnSpPr>
              <a:cxnSpLocks noChangeShapeType="1"/>
              <a:stCxn id="27655" idx="3"/>
              <a:endCxn id="27661" idx="7"/>
            </p:cNvCxnSpPr>
            <p:nvPr/>
          </p:nvCxnSpPr>
          <p:spPr bwMode="auto">
            <a:xfrm flipH="1">
              <a:off x="1487" y="1967"/>
              <a:ext cx="33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3" name="AutoShape 35">
              <a:extLst>
                <a:ext uri="{FF2B5EF4-FFF2-40B4-BE49-F238E27FC236}">
                  <a16:creationId xmlns:a16="http://schemas.microsoft.com/office/drawing/2014/main" id="{712ACB77-E7BE-0A4C-96F7-0080223FC29C}"/>
                </a:ext>
              </a:extLst>
            </p:cNvPr>
            <p:cNvCxnSpPr>
              <a:cxnSpLocks noChangeShapeType="1"/>
              <a:stCxn id="27655" idx="5"/>
              <a:endCxn id="27664" idx="1"/>
            </p:cNvCxnSpPr>
            <p:nvPr/>
          </p:nvCxnSpPr>
          <p:spPr bwMode="auto">
            <a:xfrm>
              <a:off x="2063" y="1967"/>
              <a:ext cx="290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4" name="AutoShape 36">
              <a:extLst>
                <a:ext uri="{FF2B5EF4-FFF2-40B4-BE49-F238E27FC236}">
                  <a16:creationId xmlns:a16="http://schemas.microsoft.com/office/drawing/2014/main" id="{D944EC56-41F4-F24E-8A48-2C7913B4B668}"/>
                </a:ext>
              </a:extLst>
            </p:cNvPr>
            <p:cNvCxnSpPr>
              <a:cxnSpLocks noChangeShapeType="1"/>
              <a:stCxn id="27661" idx="3"/>
              <a:endCxn id="27673" idx="7"/>
            </p:cNvCxnSpPr>
            <p:nvPr/>
          </p:nvCxnSpPr>
          <p:spPr bwMode="auto">
            <a:xfrm flipH="1">
              <a:off x="911" y="2543"/>
              <a:ext cx="33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5" name="AutoShape 37">
              <a:extLst>
                <a:ext uri="{FF2B5EF4-FFF2-40B4-BE49-F238E27FC236}">
                  <a16:creationId xmlns:a16="http://schemas.microsoft.com/office/drawing/2014/main" id="{C6002221-0D7F-8C42-95E9-BBC94828E7D5}"/>
                </a:ext>
              </a:extLst>
            </p:cNvPr>
            <p:cNvCxnSpPr>
              <a:cxnSpLocks noChangeShapeType="1"/>
              <a:stCxn id="27661" idx="5"/>
              <a:endCxn id="27676" idx="0"/>
            </p:cNvCxnSpPr>
            <p:nvPr/>
          </p:nvCxnSpPr>
          <p:spPr bwMode="auto">
            <a:xfrm>
              <a:off x="1487" y="2543"/>
              <a:ext cx="217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6" name="AutoShape 38">
              <a:extLst>
                <a:ext uri="{FF2B5EF4-FFF2-40B4-BE49-F238E27FC236}">
                  <a16:creationId xmlns:a16="http://schemas.microsoft.com/office/drawing/2014/main" id="{C6232E18-8046-144A-A850-CE52E6878E4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400" y="2592"/>
              <a:ext cx="96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7" name="AutoShape 39">
              <a:extLst>
                <a:ext uri="{FF2B5EF4-FFF2-40B4-BE49-F238E27FC236}">
                  <a16:creationId xmlns:a16="http://schemas.microsoft.com/office/drawing/2014/main" id="{33CAFF3A-8781-0447-BC38-A54A67E91E66}"/>
                </a:ext>
              </a:extLst>
            </p:cNvPr>
            <p:cNvCxnSpPr>
              <a:cxnSpLocks noChangeShapeType="1"/>
              <a:stCxn id="27658" idx="3"/>
              <a:endCxn id="27667" idx="7"/>
            </p:cNvCxnSpPr>
            <p:nvPr/>
          </p:nvCxnSpPr>
          <p:spPr bwMode="auto">
            <a:xfrm flipH="1">
              <a:off x="3167" y="1967"/>
              <a:ext cx="194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8" name="AutoShape 40">
              <a:extLst>
                <a:ext uri="{FF2B5EF4-FFF2-40B4-BE49-F238E27FC236}">
                  <a16:creationId xmlns:a16="http://schemas.microsoft.com/office/drawing/2014/main" id="{6AA09EEB-A13E-6E4E-A7BC-527704B0139B}"/>
                </a:ext>
              </a:extLst>
            </p:cNvPr>
            <p:cNvCxnSpPr>
              <a:cxnSpLocks noChangeShapeType="1"/>
              <a:stCxn id="27658" idx="5"/>
              <a:endCxn id="27670" idx="0"/>
            </p:cNvCxnSpPr>
            <p:nvPr/>
          </p:nvCxnSpPr>
          <p:spPr bwMode="auto">
            <a:xfrm>
              <a:off x="3599" y="1967"/>
              <a:ext cx="553" cy="2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693" name="Text Box 45">
            <a:extLst>
              <a:ext uri="{FF2B5EF4-FFF2-40B4-BE49-F238E27FC236}">
                <a16:creationId xmlns:a16="http://schemas.microsoft.com/office/drawing/2014/main" id="{75E535D6-E7B2-B144-BB7F-39ADFD13D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614" y="1039813"/>
            <a:ext cx="55787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Index   1    2    3    4    5    6    7    8    9    10</a:t>
            </a:r>
          </a:p>
          <a:p>
            <a:pPr algn="ctr"/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27694" name="Text Box 46">
            <a:extLst>
              <a:ext uri="{FF2B5EF4-FFF2-40B4-BE49-F238E27FC236}">
                <a16:creationId xmlns:a16="http://schemas.microsoft.com/office/drawing/2014/main" id="{99D863F0-1AA5-7A45-902C-709D9F338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371600"/>
            <a:ext cx="47899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26  61  77  48  19   11  59  15   1      5</a:t>
            </a:r>
          </a:p>
        </p:txBody>
      </p:sp>
      <p:sp>
        <p:nvSpPr>
          <p:cNvPr id="49" name="Rectangle 1026">
            <a:extLst>
              <a:ext uri="{FF2B5EF4-FFF2-40B4-BE49-F238E27FC236}">
                <a16:creationId xmlns:a16="http://schemas.microsoft.com/office/drawing/2014/main" id="{FCB1F948-D5C7-1543-87AB-FDEC62323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576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Adjust array to max heap </a:t>
            </a:r>
          </a:p>
        </p:txBody>
      </p:sp>
      <p:sp>
        <p:nvSpPr>
          <p:cNvPr id="4" name="三角形 3">
            <a:extLst>
              <a:ext uri="{FF2B5EF4-FFF2-40B4-BE49-F238E27FC236}">
                <a16:creationId xmlns:a16="http://schemas.microsoft.com/office/drawing/2014/main" id="{4F049FDB-CC6E-D744-9F87-1A729362EDAE}"/>
              </a:ext>
            </a:extLst>
          </p:cNvPr>
          <p:cNvSpPr/>
          <p:nvPr/>
        </p:nvSpPr>
        <p:spPr bwMode="auto">
          <a:xfrm>
            <a:off x="1782614" y="2665413"/>
            <a:ext cx="4122887" cy="2803525"/>
          </a:xfrm>
          <a:prstGeom prst="triangle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1" name="三角形 50">
            <a:extLst>
              <a:ext uri="{FF2B5EF4-FFF2-40B4-BE49-F238E27FC236}">
                <a16:creationId xmlns:a16="http://schemas.microsoft.com/office/drawing/2014/main" id="{9E6B3BDB-38A3-8141-B94E-C00FD92AEDCB}"/>
              </a:ext>
            </a:extLst>
          </p:cNvPr>
          <p:cNvSpPr/>
          <p:nvPr/>
        </p:nvSpPr>
        <p:spPr bwMode="auto">
          <a:xfrm>
            <a:off x="5464772" y="2806378"/>
            <a:ext cx="2563612" cy="1689422"/>
          </a:xfrm>
          <a:prstGeom prst="triangle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B4EF071-3B43-D345-8212-BFA9BFB0359F}"/>
              </a:ext>
            </a:extLst>
          </p:cNvPr>
          <p:cNvSpPr txBox="1"/>
          <p:nvPr/>
        </p:nvSpPr>
        <p:spPr>
          <a:xfrm>
            <a:off x="242830" y="2102495"/>
            <a:ext cx="3643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We use a bottom-up method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55613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頁尾版面配置區 3">
            <a:extLst>
              <a:ext uri="{FF2B5EF4-FFF2-40B4-BE49-F238E27FC236}">
                <a16:creationId xmlns:a16="http://schemas.microsoft.com/office/drawing/2014/main" id="{22C5644F-9E18-2241-BAF3-CC4551DE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48" name="投影片編號版面配置區 4">
            <a:extLst>
              <a:ext uri="{FF2B5EF4-FFF2-40B4-BE49-F238E27FC236}">
                <a16:creationId xmlns:a16="http://schemas.microsoft.com/office/drawing/2014/main" id="{97C448AD-2D4D-614C-986D-4954B4A4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66CC2-F8DE-1346-999F-6DB8E3312E71}" type="slidenum">
              <a:rPr lang="en-US" altLang="zh-TW"/>
              <a:pPr/>
              <a:t>95</a:t>
            </a:fld>
            <a:endParaRPr lang="en-US" altLang="zh-TW"/>
          </a:p>
        </p:txBody>
      </p:sp>
      <p:grpSp>
        <p:nvGrpSpPr>
          <p:cNvPr id="27689" name="Group 41">
            <a:extLst>
              <a:ext uri="{FF2B5EF4-FFF2-40B4-BE49-F238E27FC236}">
                <a16:creationId xmlns:a16="http://schemas.microsoft.com/office/drawing/2014/main" id="{5B1C90F9-942D-EC4D-BA03-9BF5A4D0B097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209800"/>
            <a:ext cx="6324600" cy="3200400"/>
            <a:chOff x="336" y="1152"/>
            <a:chExt cx="3984" cy="2016"/>
          </a:xfrm>
        </p:grpSpPr>
        <p:grpSp>
          <p:nvGrpSpPr>
            <p:cNvPr id="27651" name="Group 3">
              <a:extLst>
                <a:ext uri="{FF2B5EF4-FFF2-40B4-BE49-F238E27FC236}">
                  <a16:creationId xmlns:a16="http://schemas.microsoft.com/office/drawing/2014/main" id="{7CC2CB65-13B8-3347-85F5-E0BC0B1DC4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1152"/>
              <a:ext cx="624" cy="336"/>
              <a:chOff x="2256" y="1152"/>
              <a:chExt cx="624" cy="336"/>
            </a:xfrm>
          </p:grpSpPr>
          <p:sp>
            <p:nvSpPr>
              <p:cNvPr id="27652" name="Oval 4">
                <a:extLst>
                  <a:ext uri="{FF2B5EF4-FFF2-40B4-BE49-F238E27FC236}">
                    <a16:creationId xmlns:a16="http://schemas.microsoft.com/office/drawing/2014/main" id="{46E55A35-01CB-A945-A61E-FECB806F3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26</a:t>
                </a:r>
              </a:p>
            </p:txBody>
          </p:sp>
          <p:sp>
            <p:nvSpPr>
              <p:cNvPr id="27653" name="Text Box 5">
                <a:extLst>
                  <a:ext uri="{FF2B5EF4-FFF2-40B4-BE49-F238E27FC236}">
                    <a16:creationId xmlns:a16="http://schemas.microsoft.com/office/drawing/2014/main" id="{8CD9EDD5-EC4D-A84A-9F7B-9459557536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[1]</a:t>
                </a:r>
              </a:p>
            </p:txBody>
          </p:sp>
        </p:grpSp>
        <p:grpSp>
          <p:nvGrpSpPr>
            <p:cNvPr id="27654" name="Group 6">
              <a:extLst>
                <a:ext uri="{FF2B5EF4-FFF2-40B4-BE49-F238E27FC236}">
                  <a16:creationId xmlns:a16="http://schemas.microsoft.com/office/drawing/2014/main" id="{989ABE8C-8BDA-0142-A6C9-60658ABEA6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680"/>
              <a:ext cx="624" cy="336"/>
              <a:chOff x="2256" y="1152"/>
              <a:chExt cx="624" cy="336"/>
            </a:xfrm>
          </p:grpSpPr>
          <p:sp>
            <p:nvSpPr>
              <p:cNvPr id="27655" name="Oval 7">
                <a:extLst>
                  <a:ext uri="{FF2B5EF4-FFF2-40B4-BE49-F238E27FC236}">
                    <a16:creationId xmlns:a16="http://schemas.microsoft.com/office/drawing/2014/main" id="{7EDB604D-B5C7-D045-A0E3-DCC46BA58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61</a:t>
                </a:r>
              </a:p>
            </p:txBody>
          </p:sp>
          <p:sp>
            <p:nvSpPr>
              <p:cNvPr id="27656" name="Text Box 8">
                <a:extLst>
                  <a:ext uri="{FF2B5EF4-FFF2-40B4-BE49-F238E27FC236}">
                    <a16:creationId xmlns:a16="http://schemas.microsoft.com/office/drawing/2014/main" id="{D4ED37ED-8A24-9C4A-8590-5D1AE4DB83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[2]</a:t>
                </a:r>
              </a:p>
            </p:txBody>
          </p:sp>
        </p:grpSp>
        <p:grpSp>
          <p:nvGrpSpPr>
            <p:cNvPr id="27657" name="Group 9">
              <a:extLst>
                <a:ext uri="{FF2B5EF4-FFF2-40B4-BE49-F238E27FC236}">
                  <a16:creationId xmlns:a16="http://schemas.microsoft.com/office/drawing/2014/main" id="{C4210563-8C7C-ED4B-A37A-6F7F51CDB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1680"/>
              <a:ext cx="624" cy="336"/>
              <a:chOff x="2256" y="1152"/>
              <a:chExt cx="624" cy="336"/>
            </a:xfrm>
          </p:grpSpPr>
          <p:sp>
            <p:nvSpPr>
              <p:cNvPr id="27658" name="Oval 10">
                <a:extLst>
                  <a:ext uri="{FF2B5EF4-FFF2-40B4-BE49-F238E27FC236}">
                    <a16:creationId xmlns:a16="http://schemas.microsoft.com/office/drawing/2014/main" id="{3755B22A-8154-B242-8DB2-67E3356B8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77</a:t>
                </a:r>
              </a:p>
            </p:txBody>
          </p:sp>
          <p:sp>
            <p:nvSpPr>
              <p:cNvPr id="27659" name="Text Box 11">
                <a:extLst>
                  <a:ext uri="{FF2B5EF4-FFF2-40B4-BE49-F238E27FC236}">
                    <a16:creationId xmlns:a16="http://schemas.microsoft.com/office/drawing/2014/main" id="{CCE4BDB2-7C8E-3F49-8DBF-B978220920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[3]</a:t>
                </a:r>
              </a:p>
            </p:txBody>
          </p:sp>
        </p:grpSp>
        <p:grpSp>
          <p:nvGrpSpPr>
            <p:cNvPr id="27660" name="Group 12">
              <a:extLst>
                <a:ext uri="{FF2B5EF4-FFF2-40B4-BE49-F238E27FC236}">
                  <a16:creationId xmlns:a16="http://schemas.microsoft.com/office/drawing/2014/main" id="{BFB57293-C546-284D-9AB7-34691FF334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2256"/>
              <a:ext cx="624" cy="336"/>
              <a:chOff x="2256" y="1152"/>
              <a:chExt cx="624" cy="336"/>
            </a:xfrm>
          </p:grpSpPr>
          <p:sp>
            <p:nvSpPr>
              <p:cNvPr id="27661" name="Oval 13">
                <a:extLst>
                  <a:ext uri="{FF2B5EF4-FFF2-40B4-BE49-F238E27FC236}">
                    <a16:creationId xmlns:a16="http://schemas.microsoft.com/office/drawing/2014/main" id="{5310E09E-45E9-C749-9143-9C2AD361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48</a:t>
                </a:r>
              </a:p>
            </p:txBody>
          </p:sp>
          <p:sp>
            <p:nvSpPr>
              <p:cNvPr id="27662" name="Text Box 14">
                <a:extLst>
                  <a:ext uri="{FF2B5EF4-FFF2-40B4-BE49-F238E27FC236}">
                    <a16:creationId xmlns:a16="http://schemas.microsoft.com/office/drawing/2014/main" id="{50D42969-B4AA-A047-BD1A-26187B4358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[4]</a:t>
                </a:r>
              </a:p>
            </p:txBody>
          </p:sp>
        </p:grpSp>
        <p:grpSp>
          <p:nvGrpSpPr>
            <p:cNvPr id="27663" name="Group 15">
              <a:extLst>
                <a:ext uri="{FF2B5EF4-FFF2-40B4-BE49-F238E27FC236}">
                  <a16:creationId xmlns:a16="http://schemas.microsoft.com/office/drawing/2014/main" id="{A2C0AA3A-6DFB-AA49-952E-DC139DBF5F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2256"/>
              <a:ext cx="624" cy="336"/>
              <a:chOff x="2256" y="1152"/>
              <a:chExt cx="624" cy="336"/>
            </a:xfrm>
          </p:grpSpPr>
          <p:sp>
            <p:nvSpPr>
              <p:cNvPr id="27664" name="Oval 16">
                <a:extLst>
                  <a:ext uri="{FF2B5EF4-FFF2-40B4-BE49-F238E27FC236}">
                    <a16:creationId xmlns:a16="http://schemas.microsoft.com/office/drawing/2014/main" id="{A5F2A325-47CD-8E4A-AC31-A5700503A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19</a:t>
                </a:r>
              </a:p>
            </p:txBody>
          </p:sp>
          <p:sp>
            <p:nvSpPr>
              <p:cNvPr id="27665" name="Text Box 17">
                <a:extLst>
                  <a:ext uri="{FF2B5EF4-FFF2-40B4-BE49-F238E27FC236}">
                    <a16:creationId xmlns:a16="http://schemas.microsoft.com/office/drawing/2014/main" id="{645462CD-4297-9D4D-B183-492159707F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[5]</a:t>
                </a:r>
              </a:p>
            </p:txBody>
          </p:sp>
        </p:grpSp>
        <p:grpSp>
          <p:nvGrpSpPr>
            <p:cNvPr id="27666" name="Group 18">
              <a:extLst>
                <a:ext uri="{FF2B5EF4-FFF2-40B4-BE49-F238E27FC236}">
                  <a16:creationId xmlns:a16="http://schemas.microsoft.com/office/drawing/2014/main" id="{3B4CD505-C6DB-424A-AF7C-60D16F5B36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2256"/>
              <a:ext cx="624" cy="336"/>
              <a:chOff x="2256" y="1152"/>
              <a:chExt cx="624" cy="336"/>
            </a:xfrm>
          </p:grpSpPr>
          <p:sp>
            <p:nvSpPr>
              <p:cNvPr id="27667" name="Oval 19">
                <a:extLst>
                  <a:ext uri="{FF2B5EF4-FFF2-40B4-BE49-F238E27FC236}">
                    <a16:creationId xmlns:a16="http://schemas.microsoft.com/office/drawing/2014/main" id="{65E36B6A-4CF5-2D4E-B962-EBD306381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11</a:t>
                </a:r>
              </a:p>
            </p:txBody>
          </p:sp>
          <p:sp>
            <p:nvSpPr>
              <p:cNvPr id="27668" name="Text Box 20">
                <a:extLst>
                  <a:ext uri="{FF2B5EF4-FFF2-40B4-BE49-F238E27FC236}">
                    <a16:creationId xmlns:a16="http://schemas.microsoft.com/office/drawing/2014/main" id="{612CB40A-BA14-604D-AF25-513681DF10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[6]</a:t>
                </a:r>
              </a:p>
            </p:txBody>
          </p:sp>
        </p:grpSp>
        <p:grpSp>
          <p:nvGrpSpPr>
            <p:cNvPr id="27669" name="Group 21">
              <a:extLst>
                <a:ext uri="{FF2B5EF4-FFF2-40B4-BE49-F238E27FC236}">
                  <a16:creationId xmlns:a16="http://schemas.microsoft.com/office/drawing/2014/main" id="{BADA2FF6-15CD-3240-B20E-BAE8C0EF8B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2208"/>
              <a:ext cx="624" cy="336"/>
              <a:chOff x="2256" y="1152"/>
              <a:chExt cx="624" cy="336"/>
            </a:xfrm>
          </p:grpSpPr>
          <p:sp>
            <p:nvSpPr>
              <p:cNvPr id="27670" name="Oval 22">
                <a:extLst>
                  <a:ext uri="{FF2B5EF4-FFF2-40B4-BE49-F238E27FC236}">
                    <a16:creationId xmlns:a16="http://schemas.microsoft.com/office/drawing/2014/main" id="{E6B6056B-9A52-5040-9D38-75928F110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59</a:t>
                </a:r>
              </a:p>
            </p:txBody>
          </p:sp>
          <p:sp>
            <p:nvSpPr>
              <p:cNvPr id="27671" name="Text Box 23">
                <a:extLst>
                  <a:ext uri="{FF2B5EF4-FFF2-40B4-BE49-F238E27FC236}">
                    <a16:creationId xmlns:a16="http://schemas.microsoft.com/office/drawing/2014/main" id="{F242CFBE-A69C-6A47-A3CD-CF2FB373AE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[7]</a:t>
                </a:r>
              </a:p>
            </p:txBody>
          </p:sp>
        </p:grpSp>
        <p:grpSp>
          <p:nvGrpSpPr>
            <p:cNvPr id="27672" name="Group 24">
              <a:extLst>
                <a:ext uri="{FF2B5EF4-FFF2-40B4-BE49-F238E27FC236}">
                  <a16:creationId xmlns:a16="http://schemas.microsoft.com/office/drawing/2014/main" id="{3766E349-2398-9042-BAA4-F5B29CBC64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832"/>
              <a:ext cx="624" cy="336"/>
              <a:chOff x="2256" y="1152"/>
              <a:chExt cx="624" cy="336"/>
            </a:xfrm>
          </p:grpSpPr>
          <p:sp>
            <p:nvSpPr>
              <p:cNvPr id="27673" name="Oval 25">
                <a:extLst>
                  <a:ext uri="{FF2B5EF4-FFF2-40B4-BE49-F238E27FC236}">
                    <a16:creationId xmlns:a16="http://schemas.microsoft.com/office/drawing/2014/main" id="{E819593F-0825-5040-9E48-AC562B4C4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15</a:t>
                </a:r>
              </a:p>
            </p:txBody>
          </p:sp>
          <p:sp>
            <p:nvSpPr>
              <p:cNvPr id="27674" name="Text Box 26">
                <a:extLst>
                  <a:ext uri="{FF2B5EF4-FFF2-40B4-BE49-F238E27FC236}">
                    <a16:creationId xmlns:a16="http://schemas.microsoft.com/office/drawing/2014/main" id="{23EAB217-136A-544A-B4E5-4CDFBC5B6B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[8]</a:t>
                </a:r>
              </a:p>
            </p:txBody>
          </p:sp>
        </p:grpSp>
        <p:grpSp>
          <p:nvGrpSpPr>
            <p:cNvPr id="27675" name="Group 27">
              <a:extLst>
                <a:ext uri="{FF2B5EF4-FFF2-40B4-BE49-F238E27FC236}">
                  <a16:creationId xmlns:a16="http://schemas.microsoft.com/office/drawing/2014/main" id="{4F12EB70-C535-C945-9473-2384D33B2B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832"/>
              <a:ext cx="624" cy="336"/>
              <a:chOff x="2256" y="1152"/>
              <a:chExt cx="624" cy="336"/>
            </a:xfrm>
          </p:grpSpPr>
          <p:sp>
            <p:nvSpPr>
              <p:cNvPr id="27676" name="Oval 28">
                <a:extLst>
                  <a:ext uri="{FF2B5EF4-FFF2-40B4-BE49-F238E27FC236}">
                    <a16:creationId xmlns:a16="http://schemas.microsoft.com/office/drawing/2014/main" id="{F64ACBCB-6F53-C44E-A462-085CCA6C3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27677" name="Text Box 29">
                <a:extLst>
                  <a:ext uri="{FF2B5EF4-FFF2-40B4-BE49-F238E27FC236}">
                    <a16:creationId xmlns:a16="http://schemas.microsoft.com/office/drawing/2014/main" id="{E5FED67A-C1C3-434D-87D8-2290F19C8A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[9]</a:t>
                </a:r>
              </a:p>
            </p:txBody>
          </p:sp>
        </p:grpSp>
        <p:sp>
          <p:nvSpPr>
            <p:cNvPr id="27678" name="Oval 30">
              <a:extLst>
                <a:ext uri="{FF2B5EF4-FFF2-40B4-BE49-F238E27FC236}">
                  <a16:creationId xmlns:a16="http://schemas.microsoft.com/office/drawing/2014/main" id="{DEE8C606-2784-974F-983E-ADB64DDB2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832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27679" name="Text Box 31">
              <a:extLst>
                <a:ext uri="{FF2B5EF4-FFF2-40B4-BE49-F238E27FC236}">
                  <a16:creationId xmlns:a16="http://schemas.microsoft.com/office/drawing/2014/main" id="{F3578400-DDA8-F84E-B448-D043B5F9A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832"/>
              <a:ext cx="4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[10]</a:t>
              </a:r>
            </a:p>
          </p:txBody>
        </p:sp>
        <p:cxnSp>
          <p:nvCxnSpPr>
            <p:cNvPr id="27680" name="AutoShape 32">
              <a:extLst>
                <a:ext uri="{FF2B5EF4-FFF2-40B4-BE49-F238E27FC236}">
                  <a16:creationId xmlns:a16="http://schemas.microsoft.com/office/drawing/2014/main" id="{EFE7756D-CBF9-B94B-9755-B9DA73CE87D3}"/>
                </a:ext>
              </a:extLst>
            </p:cNvPr>
            <p:cNvCxnSpPr>
              <a:cxnSpLocks noChangeShapeType="1"/>
              <a:stCxn id="27652" idx="3"/>
              <a:endCxn id="27655" idx="7"/>
            </p:cNvCxnSpPr>
            <p:nvPr/>
          </p:nvCxnSpPr>
          <p:spPr bwMode="auto">
            <a:xfrm flipH="1">
              <a:off x="2063" y="1439"/>
              <a:ext cx="530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1" name="AutoShape 33">
              <a:extLst>
                <a:ext uri="{FF2B5EF4-FFF2-40B4-BE49-F238E27FC236}">
                  <a16:creationId xmlns:a16="http://schemas.microsoft.com/office/drawing/2014/main" id="{D3C60C9E-0BD0-F546-8EAA-F1322B35A0DD}"/>
                </a:ext>
              </a:extLst>
            </p:cNvPr>
            <p:cNvCxnSpPr>
              <a:cxnSpLocks noChangeShapeType="1"/>
              <a:stCxn id="27652" idx="5"/>
              <a:endCxn id="27658" idx="1"/>
            </p:cNvCxnSpPr>
            <p:nvPr/>
          </p:nvCxnSpPr>
          <p:spPr bwMode="auto">
            <a:xfrm>
              <a:off x="2831" y="1439"/>
              <a:ext cx="530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2" name="AutoShape 34">
              <a:extLst>
                <a:ext uri="{FF2B5EF4-FFF2-40B4-BE49-F238E27FC236}">
                  <a16:creationId xmlns:a16="http://schemas.microsoft.com/office/drawing/2014/main" id="{B9C6D9B6-2B36-7B40-B642-189CB4404443}"/>
                </a:ext>
              </a:extLst>
            </p:cNvPr>
            <p:cNvCxnSpPr>
              <a:cxnSpLocks noChangeShapeType="1"/>
              <a:stCxn id="27655" idx="3"/>
              <a:endCxn id="27661" idx="7"/>
            </p:cNvCxnSpPr>
            <p:nvPr/>
          </p:nvCxnSpPr>
          <p:spPr bwMode="auto">
            <a:xfrm flipH="1">
              <a:off x="1487" y="1967"/>
              <a:ext cx="33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3" name="AutoShape 35">
              <a:extLst>
                <a:ext uri="{FF2B5EF4-FFF2-40B4-BE49-F238E27FC236}">
                  <a16:creationId xmlns:a16="http://schemas.microsoft.com/office/drawing/2014/main" id="{712ACB77-E7BE-0A4C-96F7-0080223FC29C}"/>
                </a:ext>
              </a:extLst>
            </p:cNvPr>
            <p:cNvCxnSpPr>
              <a:cxnSpLocks noChangeShapeType="1"/>
              <a:stCxn id="27655" idx="5"/>
              <a:endCxn id="27664" idx="1"/>
            </p:cNvCxnSpPr>
            <p:nvPr/>
          </p:nvCxnSpPr>
          <p:spPr bwMode="auto">
            <a:xfrm>
              <a:off x="2063" y="1967"/>
              <a:ext cx="290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4" name="AutoShape 36">
              <a:extLst>
                <a:ext uri="{FF2B5EF4-FFF2-40B4-BE49-F238E27FC236}">
                  <a16:creationId xmlns:a16="http://schemas.microsoft.com/office/drawing/2014/main" id="{D944EC56-41F4-F24E-8A48-2C7913B4B668}"/>
                </a:ext>
              </a:extLst>
            </p:cNvPr>
            <p:cNvCxnSpPr>
              <a:cxnSpLocks noChangeShapeType="1"/>
              <a:stCxn id="27661" idx="3"/>
              <a:endCxn id="27673" idx="7"/>
            </p:cNvCxnSpPr>
            <p:nvPr/>
          </p:nvCxnSpPr>
          <p:spPr bwMode="auto">
            <a:xfrm flipH="1">
              <a:off x="911" y="2543"/>
              <a:ext cx="33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5" name="AutoShape 37">
              <a:extLst>
                <a:ext uri="{FF2B5EF4-FFF2-40B4-BE49-F238E27FC236}">
                  <a16:creationId xmlns:a16="http://schemas.microsoft.com/office/drawing/2014/main" id="{C6002221-0D7F-8C42-95E9-BBC94828E7D5}"/>
                </a:ext>
              </a:extLst>
            </p:cNvPr>
            <p:cNvCxnSpPr>
              <a:cxnSpLocks noChangeShapeType="1"/>
              <a:stCxn id="27661" idx="5"/>
              <a:endCxn id="27676" idx="0"/>
            </p:cNvCxnSpPr>
            <p:nvPr/>
          </p:nvCxnSpPr>
          <p:spPr bwMode="auto">
            <a:xfrm>
              <a:off x="1487" y="2543"/>
              <a:ext cx="217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6" name="AutoShape 38">
              <a:extLst>
                <a:ext uri="{FF2B5EF4-FFF2-40B4-BE49-F238E27FC236}">
                  <a16:creationId xmlns:a16="http://schemas.microsoft.com/office/drawing/2014/main" id="{C6232E18-8046-144A-A850-CE52E6878E4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400" y="2592"/>
              <a:ext cx="96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7" name="AutoShape 39">
              <a:extLst>
                <a:ext uri="{FF2B5EF4-FFF2-40B4-BE49-F238E27FC236}">
                  <a16:creationId xmlns:a16="http://schemas.microsoft.com/office/drawing/2014/main" id="{33CAFF3A-8781-0447-BC38-A54A67E91E66}"/>
                </a:ext>
              </a:extLst>
            </p:cNvPr>
            <p:cNvCxnSpPr>
              <a:cxnSpLocks noChangeShapeType="1"/>
              <a:stCxn id="27658" idx="3"/>
              <a:endCxn id="27667" idx="7"/>
            </p:cNvCxnSpPr>
            <p:nvPr/>
          </p:nvCxnSpPr>
          <p:spPr bwMode="auto">
            <a:xfrm flipH="1">
              <a:off x="3167" y="1967"/>
              <a:ext cx="194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8" name="AutoShape 40">
              <a:extLst>
                <a:ext uri="{FF2B5EF4-FFF2-40B4-BE49-F238E27FC236}">
                  <a16:creationId xmlns:a16="http://schemas.microsoft.com/office/drawing/2014/main" id="{6AA09EEB-A13E-6E4E-A7BC-527704B0139B}"/>
                </a:ext>
              </a:extLst>
            </p:cNvPr>
            <p:cNvCxnSpPr>
              <a:cxnSpLocks noChangeShapeType="1"/>
              <a:stCxn id="27658" idx="5"/>
              <a:endCxn id="27670" idx="0"/>
            </p:cNvCxnSpPr>
            <p:nvPr/>
          </p:nvCxnSpPr>
          <p:spPr bwMode="auto">
            <a:xfrm>
              <a:off x="3599" y="1967"/>
              <a:ext cx="553" cy="2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693" name="Text Box 45">
            <a:extLst>
              <a:ext uri="{FF2B5EF4-FFF2-40B4-BE49-F238E27FC236}">
                <a16:creationId xmlns:a16="http://schemas.microsoft.com/office/drawing/2014/main" id="{75E535D6-E7B2-B144-BB7F-39ADFD13D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614" y="1039813"/>
            <a:ext cx="55787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Index   1    2    3    4    5    6    7    8    9    10</a:t>
            </a:r>
          </a:p>
          <a:p>
            <a:pPr algn="ctr"/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27694" name="Text Box 46">
            <a:extLst>
              <a:ext uri="{FF2B5EF4-FFF2-40B4-BE49-F238E27FC236}">
                <a16:creationId xmlns:a16="http://schemas.microsoft.com/office/drawing/2014/main" id="{99D863F0-1AA5-7A45-902C-709D9F338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371600"/>
            <a:ext cx="47899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26  61  77  48  19   11  59  15   1      5</a:t>
            </a:r>
          </a:p>
        </p:txBody>
      </p:sp>
      <p:sp>
        <p:nvSpPr>
          <p:cNvPr id="49" name="Rectangle 1026">
            <a:extLst>
              <a:ext uri="{FF2B5EF4-FFF2-40B4-BE49-F238E27FC236}">
                <a16:creationId xmlns:a16="http://schemas.microsoft.com/office/drawing/2014/main" id="{FCB1F948-D5C7-1543-87AB-FDEC62323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576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Adjust array to max heap </a:t>
            </a:r>
          </a:p>
        </p:txBody>
      </p:sp>
      <p:sp>
        <p:nvSpPr>
          <p:cNvPr id="4" name="三角形 3">
            <a:extLst>
              <a:ext uri="{FF2B5EF4-FFF2-40B4-BE49-F238E27FC236}">
                <a16:creationId xmlns:a16="http://schemas.microsoft.com/office/drawing/2014/main" id="{4F049FDB-CC6E-D744-9F87-1A729362EDAE}"/>
              </a:ext>
            </a:extLst>
          </p:cNvPr>
          <p:cNvSpPr/>
          <p:nvPr/>
        </p:nvSpPr>
        <p:spPr bwMode="auto">
          <a:xfrm>
            <a:off x="1782614" y="2102495"/>
            <a:ext cx="6893842" cy="3307705"/>
          </a:xfrm>
          <a:prstGeom prst="triangle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FD8B484-C5A0-9643-90F1-2F9EE12DAAD0}"/>
              </a:ext>
            </a:extLst>
          </p:cNvPr>
          <p:cNvSpPr txBox="1"/>
          <p:nvPr/>
        </p:nvSpPr>
        <p:spPr>
          <a:xfrm>
            <a:off x="242830" y="2102495"/>
            <a:ext cx="3643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We use a bottom-up method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22363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頁尾版面配置區 3">
            <a:extLst>
              <a:ext uri="{FF2B5EF4-FFF2-40B4-BE49-F238E27FC236}">
                <a16:creationId xmlns:a16="http://schemas.microsoft.com/office/drawing/2014/main" id="{22C5644F-9E18-2241-BAF3-CC4551DE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48" name="投影片編號版面配置區 4">
            <a:extLst>
              <a:ext uri="{FF2B5EF4-FFF2-40B4-BE49-F238E27FC236}">
                <a16:creationId xmlns:a16="http://schemas.microsoft.com/office/drawing/2014/main" id="{97C448AD-2D4D-614C-986D-4954B4A4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66CC2-F8DE-1346-999F-6DB8E3312E71}" type="slidenum">
              <a:rPr lang="en-US" altLang="zh-TW"/>
              <a:pPr/>
              <a:t>96</a:t>
            </a:fld>
            <a:endParaRPr lang="en-US" altLang="zh-TW"/>
          </a:p>
        </p:txBody>
      </p:sp>
      <p:grpSp>
        <p:nvGrpSpPr>
          <p:cNvPr id="27689" name="Group 41">
            <a:extLst>
              <a:ext uri="{FF2B5EF4-FFF2-40B4-BE49-F238E27FC236}">
                <a16:creationId xmlns:a16="http://schemas.microsoft.com/office/drawing/2014/main" id="{5B1C90F9-942D-EC4D-BA03-9BF5A4D0B097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209800"/>
            <a:ext cx="6324600" cy="3200400"/>
            <a:chOff x="336" y="1152"/>
            <a:chExt cx="3984" cy="2016"/>
          </a:xfrm>
        </p:grpSpPr>
        <p:grpSp>
          <p:nvGrpSpPr>
            <p:cNvPr id="27651" name="Group 3">
              <a:extLst>
                <a:ext uri="{FF2B5EF4-FFF2-40B4-BE49-F238E27FC236}">
                  <a16:creationId xmlns:a16="http://schemas.microsoft.com/office/drawing/2014/main" id="{7CC2CB65-13B8-3347-85F5-E0BC0B1DC4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1152"/>
              <a:ext cx="624" cy="336"/>
              <a:chOff x="2256" y="1152"/>
              <a:chExt cx="624" cy="336"/>
            </a:xfrm>
          </p:grpSpPr>
          <p:sp>
            <p:nvSpPr>
              <p:cNvPr id="27652" name="Oval 4">
                <a:extLst>
                  <a:ext uri="{FF2B5EF4-FFF2-40B4-BE49-F238E27FC236}">
                    <a16:creationId xmlns:a16="http://schemas.microsoft.com/office/drawing/2014/main" id="{46E55A35-01CB-A945-A61E-FECB806F3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77</a:t>
                </a:r>
              </a:p>
            </p:txBody>
          </p:sp>
          <p:sp>
            <p:nvSpPr>
              <p:cNvPr id="27653" name="Text Box 5">
                <a:extLst>
                  <a:ext uri="{FF2B5EF4-FFF2-40B4-BE49-F238E27FC236}">
                    <a16:creationId xmlns:a16="http://schemas.microsoft.com/office/drawing/2014/main" id="{8CD9EDD5-EC4D-A84A-9F7B-9459557536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[1]</a:t>
                </a:r>
              </a:p>
            </p:txBody>
          </p:sp>
        </p:grpSp>
        <p:grpSp>
          <p:nvGrpSpPr>
            <p:cNvPr id="27654" name="Group 6">
              <a:extLst>
                <a:ext uri="{FF2B5EF4-FFF2-40B4-BE49-F238E27FC236}">
                  <a16:creationId xmlns:a16="http://schemas.microsoft.com/office/drawing/2014/main" id="{989ABE8C-8BDA-0142-A6C9-60658ABEA6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680"/>
              <a:ext cx="624" cy="336"/>
              <a:chOff x="2256" y="1152"/>
              <a:chExt cx="624" cy="336"/>
            </a:xfrm>
          </p:grpSpPr>
          <p:sp>
            <p:nvSpPr>
              <p:cNvPr id="27655" name="Oval 7">
                <a:extLst>
                  <a:ext uri="{FF2B5EF4-FFF2-40B4-BE49-F238E27FC236}">
                    <a16:creationId xmlns:a16="http://schemas.microsoft.com/office/drawing/2014/main" id="{7EDB604D-B5C7-D045-A0E3-DCC46BA58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61</a:t>
                </a:r>
              </a:p>
            </p:txBody>
          </p:sp>
          <p:sp>
            <p:nvSpPr>
              <p:cNvPr id="27656" name="Text Box 8">
                <a:extLst>
                  <a:ext uri="{FF2B5EF4-FFF2-40B4-BE49-F238E27FC236}">
                    <a16:creationId xmlns:a16="http://schemas.microsoft.com/office/drawing/2014/main" id="{D4ED37ED-8A24-9C4A-8590-5D1AE4DB83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[2]</a:t>
                </a:r>
              </a:p>
            </p:txBody>
          </p:sp>
        </p:grpSp>
        <p:grpSp>
          <p:nvGrpSpPr>
            <p:cNvPr id="27657" name="Group 9">
              <a:extLst>
                <a:ext uri="{FF2B5EF4-FFF2-40B4-BE49-F238E27FC236}">
                  <a16:creationId xmlns:a16="http://schemas.microsoft.com/office/drawing/2014/main" id="{C4210563-8C7C-ED4B-A37A-6F7F51CDB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1680"/>
              <a:ext cx="624" cy="336"/>
              <a:chOff x="2256" y="1152"/>
              <a:chExt cx="624" cy="336"/>
            </a:xfrm>
          </p:grpSpPr>
          <p:sp>
            <p:nvSpPr>
              <p:cNvPr id="27658" name="Oval 10">
                <a:extLst>
                  <a:ext uri="{FF2B5EF4-FFF2-40B4-BE49-F238E27FC236}">
                    <a16:creationId xmlns:a16="http://schemas.microsoft.com/office/drawing/2014/main" id="{3755B22A-8154-B242-8DB2-67E3356B8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59</a:t>
                </a:r>
              </a:p>
            </p:txBody>
          </p:sp>
          <p:sp>
            <p:nvSpPr>
              <p:cNvPr id="27659" name="Text Box 11">
                <a:extLst>
                  <a:ext uri="{FF2B5EF4-FFF2-40B4-BE49-F238E27FC236}">
                    <a16:creationId xmlns:a16="http://schemas.microsoft.com/office/drawing/2014/main" id="{CCE4BDB2-7C8E-3F49-8DBF-B978220920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[3]</a:t>
                </a:r>
              </a:p>
            </p:txBody>
          </p:sp>
        </p:grpSp>
        <p:grpSp>
          <p:nvGrpSpPr>
            <p:cNvPr id="27660" name="Group 12">
              <a:extLst>
                <a:ext uri="{FF2B5EF4-FFF2-40B4-BE49-F238E27FC236}">
                  <a16:creationId xmlns:a16="http://schemas.microsoft.com/office/drawing/2014/main" id="{BFB57293-C546-284D-9AB7-34691FF334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2256"/>
              <a:ext cx="624" cy="336"/>
              <a:chOff x="2256" y="1152"/>
              <a:chExt cx="624" cy="336"/>
            </a:xfrm>
          </p:grpSpPr>
          <p:sp>
            <p:nvSpPr>
              <p:cNvPr id="27661" name="Oval 13">
                <a:extLst>
                  <a:ext uri="{FF2B5EF4-FFF2-40B4-BE49-F238E27FC236}">
                    <a16:creationId xmlns:a16="http://schemas.microsoft.com/office/drawing/2014/main" id="{5310E09E-45E9-C749-9143-9C2AD3612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48</a:t>
                </a:r>
              </a:p>
            </p:txBody>
          </p:sp>
          <p:sp>
            <p:nvSpPr>
              <p:cNvPr id="27662" name="Text Box 14">
                <a:extLst>
                  <a:ext uri="{FF2B5EF4-FFF2-40B4-BE49-F238E27FC236}">
                    <a16:creationId xmlns:a16="http://schemas.microsoft.com/office/drawing/2014/main" id="{50D42969-B4AA-A047-BD1A-26187B4358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[4]</a:t>
                </a:r>
              </a:p>
            </p:txBody>
          </p:sp>
        </p:grpSp>
        <p:grpSp>
          <p:nvGrpSpPr>
            <p:cNvPr id="27663" name="Group 15">
              <a:extLst>
                <a:ext uri="{FF2B5EF4-FFF2-40B4-BE49-F238E27FC236}">
                  <a16:creationId xmlns:a16="http://schemas.microsoft.com/office/drawing/2014/main" id="{A2C0AA3A-6DFB-AA49-952E-DC139DBF5F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2256"/>
              <a:ext cx="624" cy="336"/>
              <a:chOff x="2256" y="1152"/>
              <a:chExt cx="624" cy="336"/>
            </a:xfrm>
          </p:grpSpPr>
          <p:sp>
            <p:nvSpPr>
              <p:cNvPr id="27664" name="Oval 16">
                <a:extLst>
                  <a:ext uri="{FF2B5EF4-FFF2-40B4-BE49-F238E27FC236}">
                    <a16:creationId xmlns:a16="http://schemas.microsoft.com/office/drawing/2014/main" id="{A5F2A325-47CD-8E4A-AC31-A5700503A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19</a:t>
                </a:r>
              </a:p>
            </p:txBody>
          </p:sp>
          <p:sp>
            <p:nvSpPr>
              <p:cNvPr id="27665" name="Text Box 17">
                <a:extLst>
                  <a:ext uri="{FF2B5EF4-FFF2-40B4-BE49-F238E27FC236}">
                    <a16:creationId xmlns:a16="http://schemas.microsoft.com/office/drawing/2014/main" id="{645462CD-4297-9D4D-B183-492159707F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[5]</a:t>
                </a:r>
              </a:p>
            </p:txBody>
          </p:sp>
        </p:grpSp>
        <p:grpSp>
          <p:nvGrpSpPr>
            <p:cNvPr id="27666" name="Group 18">
              <a:extLst>
                <a:ext uri="{FF2B5EF4-FFF2-40B4-BE49-F238E27FC236}">
                  <a16:creationId xmlns:a16="http://schemas.microsoft.com/office/drawing/2014/main" id="{3B4CD505-C6DB-424A-AF7C-60D16F5B36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2256"/>
              <a:ext cx="624" cy="336"/>
              <a:chOff x="2256" y="1152"/>
              <a:chExt cx="624" cy="336"/>
            </a:xfrm>
          </p:grpSpPr>
          <p:sp>
            <p:nvSpPr>
              <p:cNvPr id="27667" name="Oval 19">
                <a:extLst>
                  <a:ext uri="{FF2B5EF4-FFF2-40B4-BE49-F238E27FC236}">
                    <a16:creationId xmlns:a16="http://schemas.microsoft.com/office/drawing/2014/main" id="{65E36B6A-4CF5-2D4E-B962-EBD306381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11</a:t>
                </a:r>
              </a:p>
            </p:txBody>
          </p:sp>
          <p:sp>
            <p:nvSpPr>
              <p:cNvPr id="27668" name="Text Box 20">
                <a:extLst>
                  <a:ext uri="{FF2B5EF4-FFF2-40B4-BE49-F238E27FC236}">
                    <a16:creationId xmlns:a16="http://schemas.microsoft.com/office/drawing/2014/main" id="{612CB40A-BA14-604D-AF25-513681DF10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[6]</a:t>
                </a:r>
              </a:p>
            </p:txBody>
          </p:sp>
        </p:grpSp>
        <p:grpSp>
          <p:nvGrpSpPr>
            <p:cNvPr id="27669" name="Group 21">
              <a:extLst>
                <a:ext uri="{FF2B5EF4-FFF2-40B4-BE49-F238E27FC236}">
                  <a16:creationId xmlns:a16="http://schemas.microsoft.com/office/drawing/2014/main" id="{BADA2FF6-15CD-3240-B20E-BAE8C0EF8B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2208"/>
              <a:ext cx="624" cy="336"/>
              <a:chOff x="2256" y="1152"/>
              <a:chExt cx="624" cy="336"/>
            </a:xfrm>
          </p:grpSpPr>
          <p:sp>
            <p:nvSpPr>
              <p:cNvPr id="27670" name="Oval 22">
                <a:extLst>
                  <a:ext uri="{FF2B5EF4-FFF2-40B4-BE49-F238E27FC236}">
                    <a16:creationId xmlns:a16="http://schemas.microsoft.com/office/drawing/2014/main" id="{E6B6056B-9A52-5040-9D38-75928F110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26</a:t>
                </a:r>
              </a:p>
            </p:txBody>
          </p:sp>
          <p:sp>
            <p:nvSpPr>
              <p:cNvPr id="27671" name="Text Box 23">
                <a:extLst>
                  <a:ext uri="{FF2B5EF4-FFF2-40B4-BE49-F238E27FC236}">
                    <a16:creationId xmlns:a16="http://schemas.microsoft.com/office/drawing/2014/main" id="{F242CFBE-A69C-6A47-A3CD-CF2FB373AE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[7]</a:t>
                </a:r>
              </a:p>
            </p:txBody>
          </p:sp>
        </p:grpSp>
        <p:grpSp>
          <p:nvGrpSpPr>
            <p:cNvPr id="27672" name="Group 24">
              <a:extLst>
                <a:ext uri="{FF2B5EF4-FFF2-40B4-BE49-F238E27FC236}">
                  <a16:creationId xmlns:a16="http://schemas.microsoft.com/office/drawing/2014/main" id="{3766E349-2398-9042-BAA4-F5B29CBC64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832"/>
              <a:ext cx="624" cy="336"/>
              <a:chOff x="2256" y="1152"/>
              <a:chExt cx="624" cy="336"/>
            </a:xfrm>
          </p:grpSpPr>
          <p:sp>
            <p:nvSpPr>
              <p:cNvPr id="27673" name="Oval 25">
                <a:extLst>
                  <a:ext uri="{FF2B5EF4-FFF2-40B4-BE49-F238E27FC236}">
                    <a16:creationId xmlns:a16="http://schemas.microsoft.com/office/drawing/2014/main" id="{E819593F-0825-5040-9E48-AC562B4C4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15</a:t>
                </a:r>
              </a:p>
            </p:txBody>
          </p:sp>
          <p:sp>
            <p:nvSpPr>
              <p:cNvPr id="27674" name="Text Box 26">
                <a:extLst>
                  <a:ext uri="{FF2B5EF4-FFF2-40B4-BE49-F238E27FC236}">
                    <a16:creationId xmlns:a16="http://schemas.microsoft.com/office/drawing/2014/main" id="{23EAB217-136A-544A-B4E5-4CDFBC5B6B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[8]</a:t>
                </a:r>
              </a:p>
            </p:txBody>
          </p:sp>
        </p:grpSp>
        <p:grpSp>
          <p:nvGrpSpPr>
            <p:cNvPr id="27675" name="Group 27">
              <a:extLst>
                <a:ext uri="{FF2B5EF4-FFF2-40B4-BE49-F238E27FC236}">
                  <a16:creationId xmlns:a16="http://schemas.microsoft.com/office/drawing/2014/main" id="{4F12EB70-C535-C945-9473-2384D33B2B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832"/>
              <a:ext cx="624" cy="336"/>
              <a:chOff x="2256" y="1152"/>
              <a:chExt cx="624" cy="336"/>
            </a:xfrm>
          </p:grpSpPr>
          <p:sp>
            <p:nvSpPr>
              <p:cNvPr id="27676" name="Oval 28">
                <a:extLst>
                  <a:ext uri="{FF2B5EF4-FFF2-40B4-BE49-F238E27FC236}">
                    <a16:creationId xmlns:a16="http://schemas.microsoft.com/office/drawing/2014/main" id="{F64ACBCB-6F53-C44E-A462-085CCA6C3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15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27677" name="Text Box 29">
                <a:extLst>
                  <a:ext uri="{FF2B5EF4-FFF2-40B4-BE49-F238E27FC236}">
                    <a16:creationId xmlns:a16="http://schemas.microsoft.com/office/drawing/2014/main" id="{E5FED67A-C1C3-434D-87D8-2290F19C8A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152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[9]</a:t>
                </a:r>
              </a:p>
            </p:txBody>
          </p:sp>
        </p:grpSp>
        <p:sp>
          <p:nvSpPr>
            <p:cNvPr id="27678" name="Oval 30">
              <a:extLst>
                <a:ext uri="{FF2B5EF4-FFF2-40B4-BE49-F238E27FC236}">
                  <a16:creationId xmlns:a16="http://schemas.microsoft.com/office/drawing/2014/main" id="{DEE8C606-2784-974F-983E-ADB64DDB2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832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27679" name="Text Box 31">
              <a:extLst>
                <a:ext uri="{FF2B5EF4-FFF2-40B4-BE49-F238E27FC236}">
                  <a16:creationId xmlns:a16="http://schemas.microsoft.com/office/drawing/2014/main" id="{F3578400-DDA8-F84E-B448-D043B5F9A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832"/>
              <a:ext cx="4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[10]</a:t>
              </a:r>
            </a:p>
          </p:txBody>
        </p:sp>
        <p:cxnSp>
          <p:nvCxnSpPr>
            <p:cNvPr id="27680" name="AutoShape 32">
              <a:extLst>
                <a:ext uri="{FF2B5EF4-FFF2-40B4-BE49-F238E27FC236}">
                  <a16:creationId xmlns:a16="http://schemas.microsoft.com/office/drawing/2014/main" id="{EFE7756D-CBF9-B94B-9755-B9DA73CE87D3}"/>
                </a:ext>
              </a:extLst>
            </p:cNvPr>
            <p:cNvCxnSpPr>
              <a:cxnSpLocks noChangeShapeType="1"/>
              <a:stCxn id="27652" idx="3"/>
              <a:endCxn id="27655" idx="7"/>
            </p:cNvCxnSpPr>
            <p:nvPr/>
          </p:nvCxnSpPr>
          <p:spPr bwMode="auto">
            <a:xfrm flipH="1">
              <a:off x="2063" y="1439"/>
              <a:ext cx="530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1" name="AutoShape 33">
              <a:extLst>
                <a:ext uri="{FF2B5EF4-FFF2-40B4-BE49-F238E27FC236}">
                  <a16:creationId xmlns:a16="http://schemas.microsoft.com/office/drawing/2014/main" id="{D3C60C9E-0BD0-F546-8EAA-F1322B35A0DD}"/>
                </a:ext>
              </a:extLst>
            </p:cNvPr>
            <p:cNvCxnSpPr>
              <a:cxnSpLocks noChangeShapeType="1"/>
              <a:stCxn id="27652" idx="5"/>
              <a:endCxn id="27658" idx="1"/>
            </p:cNvCxnSpPr>
            <p:nvPr/>
          </p:nvCxnSpPr>
          <p:spPr bwMode="auto">
            <a:xfrm>
              <a:off x="2831" y="1439"/>
              <a:ext cx="530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2" name="AutoShape 34">
              <a:extLst>
                <a:ext uri="{FF2B5EF4-FFF2-40B4-BE49-F238E27FC236}">
                  <a16:creationId xmlns:a16="http://schemas.microsoft.com/office/drawing/2014/main" id="{B9C6D9B6-2B36-7B40-B642-189CB4404443}"/>
                </a:ext>
              </a:extLst>
            </p:cNvPr>
            <p:cNvCxnSpPr>
              <a:cxnSpLocks noChangeShapeType="1"/>
              <a:stCxn id="27655" idx="3"/>
              <a:endCxn id="27661" idx="7"/>
            </p:cNvCxnSpPr>
            <p:nvPr/>
          </p:nvCxnSpPr>
          <p:spPr bwMode="auto">
            <a:xfrm flipH="1">
              <a:off x="1487" y="1967"/>
              <a:ext cx="33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3" name="AutoShape 35">
              <a:extLst>
                <a:ext uri="{FF2B5EF4-FFF2-40B4-BE49-F238E27FC236}">
                  <a16:creationId xmlns:a16="http://schemas.microsoft.com/office/drawing/2014/main" id="{712ACB77-E7BE-0A4C-96F7-0080223FC29C}"/>
                </a:ext>
              </a:extLst>
            </p:cNvPr>
            <p:cNvCxnSpPr>
              <a:cxnSpLocks noChangeShapeType="1"/>
              <a:stCxn id="27655" idx="5"/>
              <a:endCxn id="27664" idx="1"/>
            </p:cNvCxnSpPr>
            <p:nvPr/>
          </p:nvCxnSpPr>
          <p:spPr bwMode="auto">
            <a:xfrm>
              <a:off x="2063" y="1967"/>
              <a:ext cx="290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4" name="AutoShape 36">
              <a:extLst>
                <a:ext uri="{FF2B5EF4-FFF2-40B4-BE49-F238E27FC236}">
                  <a16:creationId xmlns:a16="http://schemas.microsoft.com/office/drawing/2014/main" id="{D944EC56-41F4-F24E-8A48-2C7913B4B668}"/>
                </a:ext>
              </a:extLst>
            </p:cNvPr>
            <p:cNvCxnSpPr>
              <a:cxnSpLocks noChangeShapeType="1"/>
              <a:stCxn id="27661" idx="3"/>
              <a:endCxn id="27673" idx="7"/>
            </p:cNvCxnSpPr>
            <p:nvPr/>
          </p:nvCxnSpPr>
          <p:spPr bwMode="auto">
            <a:xfrm flipH="1">
              <a:off x="911" y="2543"/>
              <a:ext cx="33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5" name="AutoShape 37">
              <a:extLst>
                <a:ext uri="{FF2B5EF4-FFF2-40B4-BE49-F238E27FC236}">
                  <a16:creationId xmlns:a16="http://schemas.microsoft.com/office/drawing/2014/main" id="{C6002221-0D7F-8C42-95E9-BBC94828E7D5}"/>
                </a:ext>
              </a:extLst>
            </p:cNvPr>
            <p:cNvCxnSpPr>
              <a:cxnSpLocks noChangeShapeType="1"/>
              <a:stCxn id="27661" idx="5"/>
              <a:endCxn id="27676" idx="0"/>
            </p:cNvCxnSpPr>
            <p:nvPr/>
          </p:nvCxnSpPr>
          <p:spPr bwMode="auto">
            <a:xfrm>
              <a:off x="1487" y="2543"/>
              <a:ext cx="217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6" name="AutoShape 38">
              <a:extLst>
                <a:ext uri="{FF2B5EF4-FFF2-40B4-BE49-F238E27FC236}">
                  <a16:creationId xmlns:a16="http://schemas.microsoft.com/office/drawing/2014/main" id="{C6232E18-8046-144A-A850-CE52E6878E4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400" y="2592"/>
              <a:ext cx="96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7" name="AutoShape 39">
              <a:extLst>
                <a:ext uri="{FF2B5EF4-FFF2-40B4-BE49-F238E27FC236}">
                  <a16:creationId xmlns:a16="http://schemas.microsoft.com/office/drawing/2014/main" id="{33CAFF3A-8781-0447-BC38-A54A67E91E66}"/>
                </a:ext>
              </a:extLst>
            </p:cNvPr>
            <p:cNvCxnSpPr>
              <a:cxnSpLocks noChangeShapeType="1"/>
              <a:stCxn id="27658" idx="3"/>
              <a:endCxn id="27667" idx="7"/>
            </p:cNvCxnSpPr>
            <p:nvPr/>
          </p:nvCxnSpPr>
          <p:spPr bwMode="auto">
            <a:xfrm flipH="1">
              <a:off x="3167" y="1967"/>
              <a:ext cx="194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88" name="AutoShape 40">
              <a:extLst>
                <a:ext uri="{FF2B5EF4-FFF2-40B4-BE49-F238E27FC236}">
                  <a16:creationId xmlns:a16="http://schemas.microsoft.com/office/drawing/2014/main" id="{6AA09EEB-A13E-6E4E-A7BC-527704B0139B}"/>
                </a:ext>
              </a:extLst>
            </p:cNvPr>
            <p:cNvCxnSpPr>
              <a:cxnSpLocks noChangeShapeType="1"/>
              <a:stCxn id="27658" idx="5"/>
              <a:endCxn id="27670" idx="0"/>
            </p:cNvCxnSpPr>
            <p:nvPr/>
          </p:nvCxnSpPr>
          <p:spPr bwMode="auto">
            <a:xfrm>
              <a:off x="3599" y="1967"/>
              <a:ext cx="553" cy="2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693" name="Text Box 45">
            <a:extLst>
              <a:ext uri="{FF2B5EF4-FFF2-40B4-BE49-F238E27FC236}">
                <a16:creationId xmlns:a16="http://schemas.microsoft.com/office/drawing/2014/main" id="{75E535D6-E7B2-B144-BB7F-39ADFD13D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614" y="1039813"/>
            <a:ext cx="55787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Index   1    2    3    4    5    6    7    8    9    10</a:t>
            </a:r>
          </a:p>
          <a:p>
            <a:pPr algn="ctr"/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27694" name="Text Box 46">
            <a:extLst>
              <a:ext uri="{FF2B5EF4-FFF2-40B4-BE49-F238E27FC236}">
                <a16:creationId xmlns:a16="http://schemas.microsoft.com/office/drawing/2014/main" id="{99D863F0-1AA5-7A45-902C-709D9F338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371600"/>
            <a:ext cx="47899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77  61  59  48  19   11  26  15   1      5</a:t>
            </a:r>
          </a:p>
        </p:txBody>
      </p:sp>
      <p:sp>
        <p:nvSpPr>
          <p:cNvPr id="49" name="Rectangle 1026">
            <a:extLst>
              <a:ext uri="{FF2B5EF4-FFF2-40B4-BE49-F238E27FC236}">
                <a16:creationId xmlns:a16="http://schemas.microsoft.com/office/drawing/2014/main" id="{FCB1F948-D5C7-1543-87AB-FDEC62323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576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Adjust array to max heap </a:t>
            </a:r>
          </a:p>
        </p:txBody>
      </p:sp>
      <p:sp>
        <p:nvSpPr>
          <p:cNvPr id="4" name="三角形 3">
            <a:extLst>
              <a:ext uri="{FF2B5EF4-FFF2-40B4-BE49-F238E27FC236}">
                <a16:creationId xmlns:a16="http://schemas.microsoft.com/office/drawing/2014/main" id="{4F049FDB-CC6E-D744-9F87-1A729362EDAE}"/>
              </a:ext>
            </a:extLst>
          </p:cNvPr>
          <p:cNvSpPr/>
          <p:nvPr/>
        </p:nvSpPr>
        <p:spPr bwMode="auto">
          <a:xfrm>
            <a:off x="1782614" y="2102495"/>
            <a:ext cx="6893842" cy="3307705"/>
          </a:xfrm>
          <a:prstGeom prst="triangle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FD8B484-C5A0-9643-90F1-2F9EE12DAAD0}"/>
              </a:ext>
            </a:extLst>
          </p:cNvPr>
          <p:cNvSpPr txBox="1"/>
          <p:nvPr/>
        </p:nvSpPr>
        <p:spPr>
          <a:xfrm>
            <a:off x="242830" y="2102495"/>
            <a:ext cx="3643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We use a bottom-up method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98922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5221B-E086-274D-B959-D1FAA16A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BB3F-6F1B-EC4C-9C90-07A5DB153235}" type="slidenum">
              <a:rPr lang="en-US" altLang="zh-TW"/>
              <a:pPr/>
              <a:t>97</a:t>
            </a:fld>
            <a:endParaRPr lang="en-US" altLang="zh-TW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6241C781-445C-CE48-B406-72917CFD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2576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Simple analysis – build max heap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68660" y="1412776"/>
                <a:ext cx="8206680" cy="3672408"/>
              </a:xfrm>
            </p:spPr>
            <p:txBody>
              <a:bodyPr/>
              <a:lstStyle/>
              <a:p>
                <a:r>
                  <a:rPr lang="en-US" altLang="zh-TW" dirty="0"/>
                  <a:t>For each layer, in the worst case, we move the root to the leaf </a:t>
                </a:r>
                <a:r>
                  <a:rPr lang="en-US" altLang="zh-TW" dirty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h</m:t>
                        </m:r>
                      </m:e>
                    </m:acc>
                    <m:r>
                      <a:rPr lang="en-US" altLang="zh-TW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zh-TW" dirty="0">
                  <a:sym typeface="Wingdings" pitchFamily="2" charset="2"/>
                </a:endParaRPr>
              </a:p>
              <a:p>
                <a:r>
                  <a:rPr lang="en-US" altLang="zh-TW" dirty="0">
                    <a:sym typeface="Wingdings" pitchFamily="2" charset="2"/>
                  </a:rPr>
                  <a:t>#bottom groups </a:t>
                </a:r>
                <a14:m>
                  <m:oMath xmlns:m="http://schemas.openxmlformats.org/officeDocument/2006/math">
                    <m:r>
                      <a:rPr lang="en-US" altLang="zh-TW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altLang="zh-TW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TW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+1</m:t>
                        </m:r>
                      </m:num>
                      <m:den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den>
                    </m:f>
                    <m:r>
                      <a:rPr lang="en-US" altLang="zh-TW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⋅</m:t>
                    </m:r>
                    <m:f>
                      <m:f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dirty="0"/>
                  <a:t> </a:t>
                </a:r>
                <a:br>
                  <a:rPr lang="en-US" altLang="zh-TW" dirty="0"/>
                </a:br>
                <a:r>
                  <a:rPr lang="en-US" altLang="zh-TW" dirty="0"/>
                  <a:t>#movements at bottom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1</m:t>
                    </m:r>
                  </m:oMath>
                </a14:m>
                <a:endParaRPr lang="en-US" altLang="zh-TW" dirty="0"/>
              </a:p>
              <a:p>
                <a:endParaRPr lang="en-US" altLang="zh-TW" sz="280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+1</m:t>
                        </m:r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den>
                    </m:f>
                    <m:r>
                      <a:rPr lang="en-US" altLang="zh-TW" i="1" dirty="0">
                        <a:latin typeface="Cambria Math" panose="02040503050406030204" pitchFamily="18" charset="0"/>
                        <a:sym typeface="Wingdings" pitchFamily="2" charset="2"/>
                      </a:rPr>
                      <m:t>⋅</m:t>
                    </m:r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den>
                    </m:f>
                    <m:r>
                      <a:rPr lang="en-US" altLang="zh-TW" i="1" dirty="0">
                        <a:latin typeface="Cambria Math" panose="02040503050406030204" pitchFamily="18" charset="0"/>
                        <a:sym typeface="Wingdings" pitchFamily="2" charset="2"/>
                      </a:rPr>
                      <m:t>⋅1+</m:t>
                    </m:r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+1</m:t>
                        </m:r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4</m:t>
                        </m:r>
                      </m:den>
                    </m:f>
                    <m:r>
                      <a:rPr lang="en-US" altLang="zh-TW" i="1" dirty="0">
                        <a:latin typeface="Cambria Math" panose="02040503050406030204" pitchFamily="18" charset="0"/>
                        <a:sym typeface="Wingdings" pitchFamily="2" charset="2"/>
                      </a:rPr>
                      <m:t>⋅</m:t>
                    </m:r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den>
                    </m:f>
                    <m:r>
                      <a:rPr lang="en-US" altLang="zh-TW" i="1" dirty="0">
                        <a:latin typeface="Cambria Math" panose="02040503050406030204" pitchFamily="18" charset="0"/>
                        <a:sym typeface="Wingdings" pitchFamily="2" charset="2"/>
                      </a:rPr>
                      <m:t>⋅2+</m:t>
                    </m:r>
                    <m:r>
                      <a:rPr lang="en-US" altLang="zh-TW" i="1">
                        <a:latin typeface="Cambria Math" panose="02040503050406030204" pitchFamily="18" charset="0"/>
                        <a:sym typeface="Wingdings" pitchFamily="2" charset="2"/>
                      </a:rPr>
                      <m:t>…+</m:t>
                    </m:r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lang="en-US" altLang="zh-TW" i="1" dirty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h</m:t>
                                </m:r>
                              </m:e>
                            </m:acc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zh-TW" i="1" dirty="0">
                        <a:latin typeface="Cambria Math" panose="02040503050406030204" pitchFamily="18" charset="0"/>
                        <a:sym typeface="Wingdings" pitchFamily="2" charset="2"/>
                      </a:rPr>
                      <m:t>⋅</m:t>
                    </m:r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  <a:sym typeface="Wingdings" pitchFamily="2" charset="2"/>
                      </a:rPr>
                      <m:t>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h</m:t>
                        </m:r>
                      </m:e>
                    </m:acc>
                    <m:r>
                      <a:rPr lang="en-US" altLang="zh-TW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−1)</m:t>
                    </m:r>
                  </m:oMath>
                </a14:m>
                <a:endParaRPr lang="en-US" altLang="zh-TW" dirty="0"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den>
                        </m:f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+</m:t>
                        </m:r>
                        <m:f>
                          <m:f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4</m:t>
                            </m:r>
                          </m:den>
                        </m:f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+</m:t>
                        </m:r>
                        <m:f>
                          <m:f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8</m:t>
                            </m:r>
                          </m:den>
                        </m:f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+</m:t>
                        </m:r>
                        <m:f>
                          <m:f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16</m:t>
                            </m:r>
                          </m:den>
                        </m:f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+…+</m:t>
                        </m:r>
                        <m:f>
                          <m:f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altLang="zh-TW" i="1" dirty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h</m:t>
                                </m:r>
                              </m:e>
                            </m:acc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TW" b="0" i="1" dirty="0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2</m:t>
                                </m:r>
                              </m:e>
                              <m:sup>
                                <m:acc>
                                  <m:accPr>
                                    <m:chr m:val="̂"/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zh-TW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≤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+1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4819" name="Rectangle 1027">
                <a:extLst>
                  <a:ext uri="{FF2B5EF4-FFF2-40B4-BE49-F238E27FC236}">
                    <a16:creationId xmlns:a16="http://schemas.microsoft.com/office/drawing/2014/main" id="{05DA6F4D-AA0D-7642-B947-FDDE886C5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68660" y="1412776"/>
                <a:ext cx="8206680" cy="3672408"/>
              </a:xfrm>
              <a:blipFill>
                <a:blip r:embed="rId3"/>
                <a:stretch>
                  <a:fillRect l="-1263" t="-2326" r="-1114" b="-46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82125FF-EC58-6344-BF07-80388628D689}"/>
              </a:ext>
            </a:extLst>
          </p:cNvPr>
          <p:cNvGrpSpPr/>
          <p:nvPr/>
        </p:nvGrpSpPr>
        <p:grpSpPr>
          <a:xfrm>
            <a:off x="5076056" y="1988840"/>
            <a:ext cx="4144254" cy="2435508"/>
            <a:chOff x="4283968" y="3873812"/>
            <a:chExt cx="4144254" cy="2435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BD0ED4D-3800-5749-94B3-D10298BF126C}"/>
                    </a:ext>
                  </a:extLst>
                </p:cNvPr>
                <p:cNvSpPr txBox="1"/>
                <p:nvPr/>
              </p:nvSpPr>
              <p:spPr>
                <a:xfrm>
                  <a:off x="7996694" y="5717409"/>
                  <a:ext cx="4315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BD0ED4D-3800-5749-94B3-D10298BF1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6694" y="5717409"/>
                  <a:ext cx="431528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F8A53D7-934D-4B45-A3B2-671DF641B81D}"/>
                </a:ext>
              </a:extLst>
            </p:cNvPr>
            <p:cNvGrpSpPr/>
            <p:nvPr/>
          </p:nvGrpSpPr>
          <p:grpSpPr>
            <a:xfrm>
              <a:off x="4283968" y="3873812"/>
              <a:ext cx="4144254" cy="2435508"/>
              <a:chOff x="4283968" y="3873812"/>
              <a:chExt cx="4144254" cy="2435508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5777356C-1BDC-AD41-B7B0-CE90E6E46F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2163" t="30341" r="4746" b="21111"/>
              <a:stretch/>
            </p:blipFill>
            <p:spPr>
              <a:xfrm>
                <a:off x="4644008" y="4168493"/>
                <a:ext cx="3177643" cy="2140827"/>
              </a:xfrm>
              <a:prstGeom prst="rect">
                <a:avLst/>
              </a:prstGeom>
            </p:spPr>
          </p:pic>
          <p:sp>
            <p:nvSpPr>
              <p:cNvPr id="25" name="三角形 3">
                <a:extLst>
                  <a:ext uri="{FF2B5EF4-FFF2-40B4-BE49-F238E27FC236}">
                    <a16:creationId xmlns:a16="http://schemas.microsoft.com/office/drawing/2014/main" id="{C1B14E5F-2EFE-0848-A81D-9B1BB6DE001A}"/>
                  </a:ext>
                </a:extLst>
              </p:cNvPr>
              <p:cNvSpPr/>
              <p:nvPr/>
            </p:nvSpPr>
            <p:spPr bwMode="auto">
              <a:xfrm>
                <a:off x="4283968" y="3873812"/>
                <a:ext cx="3737179" cy="2305262"/>
              </a:xfrm>
              <a:prstGeom prst="triangle">
                <a:avLst/>
              </a:prstGeom>
              <a:noFill/>
              <a:ln w="762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2400" b="0" i="0" u="none" strike="noStrike" cap="none" normalizeH="0" baseline="0">
                  <a:ln>
                    <a:noFill/>
                  </a:ln>
                  <a:solidFill>
                    <a:srgbClr val="CC3300"/>
                  </a:solidFill>
                  <a:effectLst/>
                  <a:latin typeface="Times New Roman" panose="02020603050405020304" pitchFamily="18" charset="0"/>
                  <a:ea typeface="標楷體" panose="02010601000101010101" pitchFamily="2" charset="-120"/>
                </a:endParaRPr>
              </a:p>
            </p:txBody>
          </p:sp>
          <p:sp>
            <p:nvSpPr>
              <p:cNvPr id="23" name="三角形 3">
                <a:extLst>
                  <a:ext uri="{FF2B5EF4-FFF2-40B4-BE49-F238E27FC236}">
                    <a16:creationId xmlns:a16="http://schemas.microsoft.com/office/drawing/2014/main" id="{BF06C717-367D-9445-8809-CCF69091803D}"/>
                  </a:ext>
                </a:extLst>
              </p:cNvPr>
              <p:cNvSpPr/>
              <p:nvPr/>
            </p:nvSpPr>
            <p:spPr bwMode="auto">
              <a:xfrm>
                <a:off x="6084498" y="4725617"/>
                <a:ext cx="1839484" cy="1453457"/>
              </a:xfrm>
              <a:prstGeom prst="triangle">
                <a:avLst/>
              </a:prstGeom>
              <a:noFill/>
              <a:ln w="76200" cap="flat" cmpd="sng" algn="ctr">
                <a:solidFill>
                  <a:srgbClr val="CC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2400" b="0" i="0" u="none" strike="noStrike" cap="none" normalizeH="0" baseline="0">
                  <a:ln>
                    <a:noFill/>
                  </a:ln>
                  <a:solidFill>
                    <a:srgbClr val="CC3300"/>
                  </a:solidFill>
                  <a:effectLst/>
                  <a:latin typeface="Times New Roman" panose="02020603050405020304" pitchFamily="18" charset="0"/>
                  <a:ea typeface="標楷體" panose="02010601000101010101" pitchFamily="2" charset="-120"/>
                </a:endParaRPr>
              </a:p>
            </p:txBody>
          </p:sp>
          <p:sp>
            <p:nvSpPr>
              <p:cNvPr id="24" name="三角形 3">
                <a:extLst>
                  <a:ext uri="{FF2B5EF4-FFF2-40B4-BE49-F238E27FC236}">
                    <a16:creationId xmlns:a16="http://schemas.microsoft.com/office/drawing/2014/main" id="{61DEC7FB-38EF-044D-9879-1343AB4C8075}"/>
                  </a:ext>
                </a:extLst>
              </p:cNvPr>
              <p:cNvSpPr/>
              <p:nvPr/>
            </p:nvSpPr>
            <p:spPr bwMode="auto">
              <a:xfrm>
                <a:off x="4444511" y="4725617"/>
                <a:ext cx="1839484" cy="1453457"/>
              </a:xfrm>
              <a:prstGeom prst="triangle">
                <a:avLst/>
              </a:prstGeom>
              <a:noFill/>
              <a:ln w="76200" cap="flat" cmpd="sng" algn="ctr">
                <a:solidFill>
                  <a:srgbClr val="CC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2400" b="0" i="0" u="none" strike="noStrike" cap="none" normalizeH="0" baseline="0">
                  <a:ln>
                    <a:noFill/>
                  </a:ln>
                  <a:solidFill>
                    <a:srgbClr val="CC3300"/>
                  </a:solidFill>
                  <a:effectLst/>
                  <a:latin typeface="Times New Roman" panose="02020603050405020304" pitchFamily="18" charset="0"/>
                  <a:ea typeface="標楷體" panose="02010601000101010101" pitchFamily="2" charset="-12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C624236-3921-DC4F-8BAE-918FD5DA8BCD}"/>
                      </a:ext>
                    </a:extLst>
                  </p:cNvPr>
                  <p:cNvSpPr txBox="1"/>
                  <p:nvPr/>
                </p:nvSpPr>
                <p:spPr>
                  <a:xfrm>
                    <a:off x="7989658" y="4918037"/>
                    <a:ext cx="43152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C624236-3921-DC4F-8BAE-918FD5DA8B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9658" y="4918037"/>
                    <a:ext cx="431528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63C632BA-772C-FB44-9828-DD48416EBFCE}"/>
                      </a:ext>
                    </a:extLst>
                  </p:cNvPr>
                  <p:cNvSpPr/>
                  <p:nvPr/>
                </p:nvSpPr>
                <p:spPr>
                  <a:xfrm>
                    <a:off x="7419741" y="4178464"/>
                    <a:ext cx="1008481" cy="48135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h</m:t>
                              </m:r>
                            </m:e>
                          </m:acc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=3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63C632BA-772C-FB44-9828-DD48416EBFC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9741" y="4178464"/>
                    <a:ext cx="1008481" cy="48135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78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202942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頁尾版面配置區 3">
            <a:extLst>
              <a:ext uri="{FF2B5EF4-FFF2-40B4-BE49-F238E27FC236}">
                <a16:creationId xmlns:a16="http://schemas.microsoft.com/office/drawing/2014/main" id="{25B51CD8-5111-C94E-8346-13FDD449F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20" name="投影片編號版面配置區 4">
            <a:extLst>
              <a:ext uri="{FF2B5EF4-FFF2-40B4-BE49-F238E27FC236}">
                <a16:creationId xmlns:a16="http://schemas.microsoft.com/office/drawing/2014/main" id="{55767A43-AE1A-5D4D-8A9A-B6A2DF14C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B41A-7E81-9648-B3FC-16A58957C72D}" type="slidenum">
              <a:rPr lang="en-US" altLang="zh-TW"/>
              <a:pPr/>
              <a:t>98</a:t>
            </a:fld>
            <a:endParaRPr lang="en-US" altLang="zh-TW"/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6FCA90F6-3781-C543-83FE-5ACCF37B1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0"/>
            <a:ext cx="876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/>
              <a:t>Heap Sort</a:t>
            </a:r>
          </a:p>
        </p:txBody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id="{A30F023E-A7C8-CE4A-98E3-3D1ED6BD9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1181582"/>
            <a:ext cx="908685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void adjust(element a[],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root,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n)</a:t>
            </a:r>
            <a:endParaRPr lang="en-US" altLang="zh-TW" sz="2400" b="1" dirty="0">
              <a:latin typeface="Courier New" panose="02070309020205020404" pitchFamily="49" charset="0"/>
            </a:endParaRP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child,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rootkey</a:t>
            </a:r>
            <a:r>
              <a:rPr lang="en-US" altLang="zh-TW" sz="2000" b="1" dirty="0">
                <a:latin typeface="Courier New" panose="02070309020205020404" pitchFamily="49" charset="0"/>
              </a:rPr>
              <a:t>;   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element temp;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temp = list[root]; 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rootkey</a:t>
            </a:r>
            <a:r>
              <a:rPr lang="en-US" altLang="zh-TW" sz="2000" b="1" dirty="0">
                <a:latin typeface="Courier New" panose="02070309020205020404" pitchFamily="49" charset="0"/>
              </a:rPr>
              <a:t> = list[root].key;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child = 2*root;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while (child &lt;= n) {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if ((child &lt; n) &amp;&amp;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  (list[child].key &lt; list[child+1].key))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     child++;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if (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rootkey</a:t>
            </a:r>
            <a:r>
              <a:rPr lang="en-US" altLang="zh-TW" sz="2000" b="1" dirty="0">
                <a:latin typeface="Courier New" panose="02070309020205020404" pitchFamily="49" charset="0"/>
              </a:rPr>
              <a:t> &gt; list[child].key) 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break;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else {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list[child/2] = list[child];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child *= 2;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}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}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list[child/2] = temp;</a:t>
            </a:r>
          </a:p>
          <a:p>
            <a:pPr>
              <a:lnSpc>
                <a:spcPct val="6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}</a:t>
            </a:r>
            <a:r>
              <a:rPr lang="en-US" altLang="zh-TW" sz="2800" dirty="0"/>
              <a:t> </a:t>
            </a:r>
          </a:p>
        </p:txBody>
      </p:sp>
      <p:sp>
        <p:nvSpPr>
          <p:cNvPr id="63493" name="Oval 5">
            <a:extLst>
              <a:ext uri="{FF2B5EF4-FFF2-40B4-BE49-F238E27FC236}">
                <a16:creationId xmlns:a16="http://schemas.microsoft.com/office/drawing/2014/main" id="{EC84857B-4F78-E94E-B4A3-BAD5A1D6D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181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494" name="Oval 6">
            <a:extLst>
              <a:ext uri="{FF2B5EF4-FFF2-40B4-BE49-F238E27FC236}">
                <a16:creationId xmlns:a16="http://schemas.microsoft.com/office/drawing/2014/main" id="{66C93E65-3AD7-E947-9E22-0F455DEDE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486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495" name="Oval 7">
            <a:extLst>
              <a:ext uri="{FF2B5EF4-FFF2-40B4-BE49-F238E27FC236}">
                <a16:creationId xmlns:a16="http://schemas.microsoft.com/office/drawing/2014/main" id="{6B61FC34-C929-DD4E-B096-0FEF6B62F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5410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496" name="Line 8">
            <a:extLst>
              <a:ext uri="{FF2B5EF4-FFF2-40B4-BE49-F238E27FC236}">
                <a16:creationId xmlns:a16="http://schemas.microsoft.com/office/drawing/2014/main" id="{E3D8EF9B-21BC-D049-8129-28D3F76AAF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5000" y="5638800"/>
            <a:ext cx="457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497" name="Line 9">
            <a:extLst>
              <a:ext uri="{FF2B5EF4-FFF2-40B4-BE49-F238E27FC236}">
                <a16:creationId xmlns:a16="http://schemas.microsoft.com/office/drawing/2014/main" id="{CDEF636E-9059-E842-B6EB-626F69740D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64770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498" name="Line 10">
            <a:extLst>
              <a:ext uri="{FF2B5EF4-FFF2-40B4-BE49-F238E27FC236}">
                <a16:creationId xmlns:a16="http://schemas.microsoft.com/office/drawing/2014/main" id="{8516BA60-9280-1743-987E-FD1F6B9E23B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5638800"/>
            <a:ext cx="533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499" name="Line 11">
            <a:extLst>
              <a:ext uri="{FF2B5EF4-FFF2-40B4-BE49-F238E27FC236}">
                <a16:creationId xmlns:a16="http://schemas.microsoft.com/office/drawing/2014/main" id="{0AD476F8-056C-D547-A539-60E26396A9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5200" y="5562600"/>
            <a:ext cx="457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00" name="Line 12">
            <a:extLst>
              <a:ext uri="{FF2B5EF4-FFF2-40B4-BE49-F238E27FC236}">
                <a16:creationId xmlns:a16="http://schemas.microsoft.com/office/drawing/2014/main" id="{8BAF3E24-30ED-734D-9E01-8988A91AE0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6400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01" name="Line 13">
            <a:extLst>
              <a:ext uri="{FF2B5EF4-FFF2-40B4-BE49-F238E27FC236}">
                <a16:creationId xmlns:a16="http://schemas.microsoft.com/office/drawing/2014/main" id="{A830BD4D-877D-BF48-A51E-2738DEEFF403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5562600"/>
            <a:ext cx="533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02" name="Line 14">
            <a:extLst>
              <a:ext uri="{FF2B5EF4-FFF2-40B4-BE49-F238E27FC236}">
                <a16:creationId xmlns:a16="http://schemas.microsoft.com/office/drawing/2014/main" id="{CC7E08DF-70ED-E946-9040-A55F3545EA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52578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03" name="Line 15">
            <a:extLst>
              <a:ext uri="{FF2B5EF4-FFF2-40B4-BE49-F238E27FC236}">
                <a16:creationId xmlns:a16="http://schemas.microsoft.com/office/drawing/2014/main" id="{9CC86322-3303-2F42-A40C-DE71A9C05F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5257800"/>
            <a:ext cx="914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04" name="Text Box 16">
            <a:extLst>
              <a:ext uri="{FF2B5EF4-FFF2-40B4-BE49-F238E27FC236}">
                <a16:creationId xmlns:a16="http://schemas.microsoft.com/office/drawing/2014/main" id="{75AD665E-E389-CC4F-A021-830C4BE0E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0850" y="4765675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ea typeface="新細明體" panose="02020500000000000000" pitchFamily="18" charset="-120"/>
              </a:rPr>
              <a:t>i</a:t>
            </a:r>
          </a:p>
        </p:txBody>
      </p:sp>
      <p:sp>
        <p:nvSpPr>
          <p:cNvPr id="63505" name="Text Box 17">
            <a:extLst>
              <a:ext uri="{FF2B5EF4-FFF2-40B4-BE49-F238E27FC236}">
                <a16:creationId xmlns:a16="http://schemas.microsoft.com/office/drawing/2014/main" id="{73BD1692-5B03-8949-9F5D-EEE0026DA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5105400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ea typeface="新細明體" panose="02020500000000000000" pitchFamily="18" charset="-120"/>
              </a:rPr>
              <a:t>2i</a:t>
            </a:r>
          </a:p>
        </p:txBody>
      </p:sp>
      <p:sp>
        <p:nvSpPr>
          <p:cNvPr id="63506" name="Text Box 18">
            <a:extLst>
              <a:ext uri="{FF2B5EF4-FFF2-40B4-BE49-F238E27FC236}">
                <a16:creationId xmlns:a16="http://schemas.microsoft.com/office/drawing/2014/main" id="{1DF82F1E-D9D0-C04A-89A3-878DB52B0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5029200"/>
            <a:ext cx="74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ea typeface="新細明體" panose="02020500000000000000" pitchFamily="18" charset="-120"/>
              </a:rPr>
              <a:t>2i+1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F7DAE88-BD83-BB46-910B-13FAA029D6EF}"/>
              </a:ext>
            </a:extLst>
          </p:cNvPr>
          <p:cNvSpPr txBox="1"/>
          <p:nvPr/>
        </p:nvSpPr>
        <p:spPr>
          <a:xfrm>
            <a:off x="2915816" y="2564904"/>
            <a:ext cx="2470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// position of left child</a:t>
            </a:r>
            <a:endParaRPr kumimoji="1" lang="zh-TW" altLang="en-US" sz="2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A766E67-7DF3-EB4E-9FE1-F653C04F636F}"/>
              </a:ext>
            </a:extLst>
          </p:cNvPr>
          <p:cNvSpPr txBox="1"/>
          <p:nvPr/>
        </p:nvSpPr>
        <p:spPr>
          <a:xfrm>
            <a:off x="3746956" y="3010081"/>
            <a:ext cx="2170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// if </a:t>
            </a:r>
            <a:r>
              <a:rPr lang="en-US" altLang="zh-TW" sz="2000" dirty="0"/>
              <a:t>l</a:t>
            </a:r>
            <a:r>
              <a:rPr kumimoji="1" lang="en-US" altLang="zh-TW" sz="2000" dirty="0"/>
              <a:t>eft child exists</a:t>
            </a:r>
            <a:endParaRPr kumimoji="1" lang="zh-TW" altLang="en-US" sz="2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D9DEC77-FB4F-F64C-BF22-62EA677A2894}"/>
              </a:ext>
            </a:extLst>
          </p:cNvPr>
          <p:cNvSpPr txBox="1"/>
          <p:nvPr/>
        </p:nvSpPr>
        <p:spPr>
          <a:xfrm>
            <a:off x="3746956" y="3277364"/>
            <a:ext cx="2313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// if </a:t>
            </a:r>
            <a:r>
              <a:rPr lang="en-US" altLang="zh-TW" sz="2000" dirty="0"/>
              <a:t>right</a:t>
            </a:r>
            <a:r>
              <a:rPr kumimoji="1" lang="en-US" altLang="zh-TW" sz="2000" dirty="0"/>
              <a:t> child exists</a:t>
            </a:r>
            <a:endParaRPr kumimoji="1" lang="zh-TW" altLang="en-US" sz="20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0E72154-6789-0D48-A95F-7F7D0EB15BF8}"/>
              </a:ext>
            </a:extLst>
          </p:cNvPr>
          <p:cNvSpPr txBox="1"/>
          <p:nvPr/>
        </p:nvSpPr>
        <p:spPr>
          <a:xfrm>
            <a:off x="5511058" y="4019008"/>
            <a:ext cx="3195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// if the current root is </a:t>
            </a:r>
            <a:r>
              <a:rPr lang="en-US" altLang="zh-TW" sz="2000" dirty="0"/>
              <a:t>correct</a:t>
            </a:r>
            <a:endParaRPr kumimoji="1" lang="zh-TW" altLang="en-US" sz="20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83ADA14-72C6-F049-A4D0-B7A6D47022A1}"/>
              </a:ext>
            </a:extLst>
          </p:cNvPr>
          <p:cNvSpPr txBox="1"/>
          <p:nvPr/>
        </p:nvSpPr>
        <p:spPr>
          <a:xfrm>
            <a:off x="2121693" y="4459851"/>
            <a:ext cx="431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// if the current root is </a:t>
            </a:r>
            <a:r>
              <a:rPr lang="en-US" altLang="zh-TW" sz="2000" dirty="0"/>
              <a:t>smaller than child</a:t>
            </a:r>
            <a:endParaRPr kumimoji="1" lang="zh-TW" altLang="en-US" sz="2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BE476CA-6DFF-7944-BDA1-8EF0FBBA2CE9}"/>
              </a:ext>
            </a:extLst>
          </p:cNvPr>
          <p:cNvSpPr txBox="1"/>
          <p:nvPr/>
        </p:nvSpPr>
        <p:spPr>
          <a:xfrm>
            <a:off x="6248400" y="1668265"/>
            <a:ext cx="25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Time complexity</a:t>
            </a:r>
          </a:p>
          <a:p>
            <a:r>
              <a:rPr lang="en-US" altLang="zh-TW" dirty="0"/>
              <a:t>O(n log n) </a:t>
            </a:r>
            <a:r>
              <a:rPr lang="en-US" altLang="zh-TW" dirty="0">
                <a:sym typeface="Wingdings" pitchFamily="2" charset="2"/>
              </a:rPr>
              <a:t> </a:t>
            </a:r>
            <a:r>
              <a:rPr kumimoji="1" lang="en-US" altLang="zh-TW" dirty="0"/>
              <a:t>O(n)</a:t>
            </a:r>
            <a:endParaRPr kumimoji="1" lang="zh-TW" alt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頁尾版面配置區 3">
            <a:extLst>
              <a:ext uri="{FF2B5EF4-FFF2-40B4-BE49-F238E27FC236}">
                <a16:creationId xmlns:a16="http://schemas.microsoft.com/office/drawing/2014/main" id="{10B0E23D-8C4F-FA4D-8829-52A956303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7</a:t>
            </a:r>
          </a:p>
        </p:txBody>
      </p:sp>
      <p:sp>
        <p:nvSpPr>
          <p:cNvPr id="10" name="投影片編號版面配置區 4">
            <a:extLst>
              <a:ext uri="{FF2B5EF4-FFF2-40B4-BE49-F238E27FC236}">
                <a16:creationId xmlns:a16="http://schemas.microsoft.com/office/drawing/2014/main" id="{D41C72A9-9E1A-3841-8FE0-BF199214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C4626-43CC-E344-A5AC-F6C152453066}" type="slidenum">
              <a:rPr lang="en-US" altLang="zh-TW"/>
              <a:pPr/>
              <a:t>99</a:t>
            </a:fld>
            <a:endParaRPr lang="en-US" altLang="zh-TW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4EEB3212-39BA-D946-A602-4123DD413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5563"/>
            <a:ext cx="8153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defTabSz="762000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defTabSz="7620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Heap Sort</a:t>
            </a:r>
          </a:p>
        </p:txBody>
      </p:sp>
      <p:sp>
        <p:nvSpPr>
          <p:cNvPr id="62468" name="Rectangle 4">
            <a:extLst>
              <a:ext uri="{FF2B5EF4-FFF2-40B4-BE49-F238E27FC236}">
                <a16:creationId xmlns:a16="http://schemas.microsoft.com/office/drawing/2014/main" id="{BEE5133E-6F53-7749-9B9D-2F222D795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1484784"/>
            <a:ext cx="90868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void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heapSort</a:t>
            </a:r>
            <a:r>
              <a:rPr lang="en-US" altLang="zh-TW" sz="2400" b="1" dirty="0">
                <a:latin typeface="Courier New" panose="02070309020205020404" pitchFamily="49" charset="0"/>
              </a:rPr>
              <a:t>(element list[],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n)</a:t>
            </a:r>
          </a:p>
          <a:p>
            <a:pPr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, j;</a:t>
            </a:r>
          </a:p>
          <a:p>
            <a:pPr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element temp;</a:t>
            </a:r>
          </a:p>
          <a:p>
            <a:pPr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for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= n/2;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&gt; 0;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--) </a:t>
            </a:r>
          </a:p>
          <a:p>
            <a:pPr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adjust(list,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, n);</a:t>
            </a:r>
          </a:p>
          <a:p>
            <a:pPr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for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= n-1;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&gt; 0;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--) {</a:t>
            </a:r>
          </a:p>
          <a:p>
            <a:pPr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SWAP(list[1], list[i+1], temp);</a:t>
            </a:r>
          </a:p>
          <a:p>
            <a:pPr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adjust(list, 1,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);</a:t>
            </a:r>
          </a:p>
          <a:p>
            <a:pPr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}</a:t>
            </a:r>
          </a:p>
          <a:p>
            <a:pPr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  <a:endParaRPr lang="en-US" altLang="zh-TW" dirty="0"/>
          </a:p>
          <a:p>
            <a:pPr>
              <a:buFont typeface="Monotype Sorts" pitchFamily="2" charset="2"/>
              <a:buNone/>
            </a:pPr>
            <a:endParaRPr lang="en-US" altLang="zh-TW" dirty="0"/>
          </a:p>
        </p:txBody>
      </p:sp>
      <p:sp>
        <p:nvSpPr>
          <p:cNvPr id="62470" name="Text Box 6">
            <a:extLst>
              <a:ext uri="{FF2B5EF4-FFF2-40B4-BE49-F238E27FC236}">
                <a16:creationId xmlns:a16="http://schemas.microsoft.com/office/drawing/2014/main" id="{25ADF18F-7027-C447-968A-5A27E9C5C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513" y="1916832"/>
            <a:ext cx="3575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ascending order </a:t>
            </a:r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(max heap)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62474" name="Text Box 10">
            <a:extLst>
              <a:ext uri="{FF2B5EF4-FFF2-40B4-BE49-F238E27FC236}">
                <a16:creationId xmlns:a16="http://schemas.microsoft.com/office/drawing/2014/main" id="{3D28AD6B-5077-B241-A1D5-FAFD76A63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2975" y="3211749"/>
            <a:ext cx="1452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6600"/>
                </a:solidFill>
                <a:ea typeface="新細明體" panose="02020500000000000000" pitchFamily="18" charset="-120"/>
              </a:rPr>
              <a:t>bottom-up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ds Tie.pot">
  <a:themeElements>
    <a:clrScheme name="Dads Tie.pot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Dads Tie.pot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CC33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Times New Roman" panose="02020603050405020304" pitchFamily="18" charset="0"/>
            <a:ea typeface="標楷體" panose="02010601000101010101" pitchFamily="2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CC33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Times New Roman" panose="02020603050405020304" pitchFamily="18" charset="0"/>
            <a:ea typeface="標楷體" panose="02010601000101010101" pitchFamily="2" charset="-120"/>
          </a:defRPr>
        </a:defPPr>
      </a:lstStyle>
    </a:lnDef>
  </a:objectDefaults>
  <a:extraClrSchemeLst>
    <a:extraClrScheme>
      <a:clrScheme name="Dads Tie.pot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ds Tie.pot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ter7" id="{4C68DAB3-E155-EC42-8B88-6FBCE09A44A2}" vid="{76011D2F-715D-FE47-B19E-93EA800E0931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Dads Tie</Template>
  <TotalTime>6524</TotalTime>
  <Words>12583</Words>
  <Application>Microsoft Office PowerPoint</Application>
  <PresentationFormat>如螢幕大小 (4:3)</PresentationFormat>
  <Paragraphs>3414</Paragraphs>
  <Slides>164</Slides>
  <Notes>5</Notes>
  <HiddenSlides>21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164</vt:i4>
      </vt:variant>
    </vt:vector>
  </HeadingPairs>
  <TitlesOfParts>
    <vt:vector size="177" baseType="lpstr">
      <vt:lpstr>Monotype Sorts</vt:lpstr>
      <vt:lpstr>新細明體</vt:lpstr>
      <vt:lpstr>標楷體</vt:lpstr>
      <vt:lpstr>Arial</vt:lpstr>
      <vt:lpstr>Cambria Math</vt:lpstr>
      <vt:lpstr>Courier New</vt:lpstr>
      <vt:lpstr>Symbol</vt:lpstr>
      <vt:lpstr>Times New Roman</vt:lpstr>
      <vt:lpstr>Wingdings</vt:lpstr>
      <vt:lpstr>Dads Tie.pot</vt:lpstr>
      <vt:lpstr>文件</vt:lpstr>
      <vt:lpstr>方程式</vt:lpstr>
      <vt:lpstr>Document</vt:lpstr>
      <vt:lpstr>   CHAPTER 7                SORTING</vt:lpstr>
      <vt:lpstr>Collection of Records</vt:lpstr>
      <vt:lpstr>Search</vt:lpstr>
      <vt:lpstr>  #define MAX_SIZE 1000 /* maximum size of  list plus one */ typedef struct {           int key;           /* other fields */         } element; element list[MAX_SIZE];      </vt:lpstr>
      <vt:lpstr>int seqSearch(element a[], int k, int n ) { /*search a[1:n]; return the least I such that a[i].key = k; return 0, if k is not in the array */   int i;   for (i = 1; i &lt;= n &amp;&amp; a[i].key != k; i++)     ;   if (i &gt; n) return 0;   return i; } </vt:lpstr>
      <vt:lpstr>Search</vt:lpstr>
      <vt:lpstr> int binsearch(element list[], int k, int n) {   int left = 1, right = n, middle;   while (left &lt;= right) {     middle = (left + right)/2;     switch (COMPARE(list[middle].key, k)) {       case -1: left = middle + 1;                break;       case  0: return middle;       case  1: right = middle - 1;     }   }   return 0; }    </vt:lpstr>
      <vt:lpstr>List Verification</vt:lpstr>
      <vt:lpstr>List Verification</vt:lpstr>
      <vt:lpstr>void verify1(element list1[], element list2[],               int n, int m) { /* compare two unordered lists    list1[1:n] and list2[1:m] */    int i, j, marked[MAX_SIZE];    for(i = 0; i &lt; m; i++)     marked[i] = FALSE;    for (i = 0; i &lt; n; i++)     if ((j = seqSearch(list2, list1[i].key, m)) == 0)        printf(“%d is not in list 2\n “, list1[i].key);     else  /* check each of the other fields from list1[i] and list2[j], and print out any discrepancies */        marked[j] = TRUE;</vt:lpstr>
      <vt:lpstr>   for ( i=0; i&lt;m; i++)     if (!marked[i])       printf(“%d is not in list1\n”, list2[i]key); }</vt:lpstr>
      <vt:lpstr>void verify2(element list1[], element list2 [ ],              int n, int m) /* Same task as verify1, but list1 and list2 are sorted */ {   int i, j;   sort(list1, n); sort(list2, m);    i = j = 0;   while (i &lt; n &amp;&amp; j &lt; m)     if (list1[i].key &lt; list2[j].key) {       printf (“%d is not in list 2 \n”,  list1[i].key);       i++;     }     else if (list1[i].key == list2[j].key) { /* compare list1[i] and list2[j] on each of the other field and report any discrepancies */       i++; j++;     }</vt:lpstr>
      <vt:lpstr>   else {     printf(“%d is not in list 1\n”, list2[j].key);     j++;   }    for(; i &lt; n; i++)     printf (“%d is not in list 2\n”, list1[i].key);   for(; j &lt; m; j++)     printf(“%d is not in list 1\n”, list2[j].key); }</vt:lpstr>
      <vt:lpstr>Applications of Sorting </vt:lpstr>
      <vt:lpstr>PowerPoint 簡報</vt:lpstr>
      <vt:lpstr>Sorting Problem</vt:lpstr>
      <vt:lpstr>Categories of Sorting Methods</vt:lpstr>
      <vt:lpstr>PowerPoint 簡報</vt:lpstr>
      <vt:lpstr>Bubble Sort</vt:lpstr>
      <vt:lpstr>PowerPoint 簡報</vt:lpstr>
      <vt:lpstr>PowerPoint 簡報</vt:lpstr>
      <vt:lpstr>Selection Sort</vt:lpstr>
      <vt:lpstr>PowerPoint 簡報</vt:lpstr>
      <vt:lpstr>PowerPoint 簡報</vt:lpstr>
      <vt:lpstr>Insertion Sort</vt:lpstr>
      <vt:lpstr>PowerPoint 簡報</vt:lpstr>
      <vt:lpstr>PowerPoint 簡報</vt:lpstr>
      <vt:lpstr>PowerPoint 簡報</vt:lpstr>
      <vt:lpstr>PowerPoint 簡報</vt:lpstr>
      <vt:lpstr>PowerPoint 簡報</vt:lpstr>
      <vt:lpstr>Variations of Insertion Sort</vt:lpstr>
      <vt:lpstr>PowerPoint 簡報</vt:lpstr>
      <vt:lpstr>Quick Sort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Picking the Pivot</vt:lpstr>
      <vt:lpstr>Improvement of Quicksort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General Lower Bound for Sorting</vt:lpstr>
      <vt:lpstr>Decision Tree for Sorting Three Elements</vt:lpstr>
      <vt:lpstr>Proof of Lower Bound of Sorting</vt:lpstr>
      <vt:lpstr>PowerPoint 簡報</vt:lpstr>
      <vt:lpstr>Merge Sort</vt:lpstr>
      <vt:lpstr>Iterative Merge Sort</vt:lpstr>
      <vt:lpstr>Iterative Merge Sort</vt:lpstr>
      <vt:lpstr>PowerPoint 簡報</vt:lpstr>
      <vt:lpstr>PowerPoint 簡報</vt:lpstr>
      <vt:lpstr>PowerPoint 簡報</vt:lpstr>
      <vt:lpstr>Time Complexity</vt:lpstr>
      <vt:lpstr>Space Analysis</vt:lpstr>
      <vt:lpstr>Linked List Representation</vt:lpstr>
      <vt:lpstr>Recursive Merge Sort</vt:lpstr>
      <vt:lpstr>Recursive Formulation of Merge Sort</vt:lpstr>
      <vt:lpstr>Linked List Representation</vt:lpstr>
      <vt:lpstr>Linked List Representation</vt:lpstr>
      <vt:lpstr>Linked List Representation</vt:lpstr>
      <vt:lpstr>Linked List Representation</vt:lpstr>
      <vt:lpstr>Linked List Representation</vt:lpstr>
      <vt:lpstr>PowerPoint 簡報</vt:lpstr>
      <vt:lpstr>PowerPoint 簡報</vt:lpstr>
      <vt:lpstr>PowerPoint 簡報</vt:lpstr>
      <vt:lpstr>Nature Merge Sort</vt:lpstr>
      <vt:lpstr>PowerPoint 簡報</vt:lpstr>
      <vt:lpstr>Heap</vt:lpstr>
      <vt:lpstr>Heap Sort</vt:lpstr>
      <vt:lpstr>Heap Sort</vt:lpstr>
      <vt:lpstr>*Figure 7.7: Array interpreted as binary tree (p.354)</vt:lpstr>
      <vt:lpstr>Figure 7.8: Heap sort example (p.355)</vt:lpstr>
      <vt:lpstr>PowerPoint 簡報</vt:lpstr>
      <vt:lpstr>Heap Sort</vt:lpstr>
      <vt:lpstr>*Figure 7.7: Array interpreted as a binary tree (p.354)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Simple analysis – build max heap</vt:lpstr>
      <vt:lpstr>PowerPoint 簡報</vt:lpstr>
      <vt:lpstr>PowerPoint 簡報</vt:lpstr>
      <vt:lpstr>PowerPoint 簡報</vt:lpstr>
      <vt:lpstr>Bucket Sort</vt:lpstr>
      <vt:lpstr>Radix Sort</vt:lpstr>
      <vt:lpstr>Radix-Exchange Sort</vt:lpstr>
      <vt:lpstr>Example of Radix-Exchange Sort</vt:lpstr>
      <vt:lpstr>Example of Radix-Exchange Sort</vt:lpstr>
      <vt:lpstr>Straight-Radix Sort</vt:lpstr>
      <vt:lpstr>Example of Straight-Radix Sort</vt:lpstr>
      <vt:lpstr>Example of Straight-Radix Sort</vt:lpstr>
      <vt:lpstr>Example of Straight-Radix Sort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Summary of Internal Sorting</vt:lpstr>
      <vt:lpstr>PowerPoint 簡報</vt:lpstr>
      <vt:lpstr>PowerPoint 簡報</vt:lpstr>
      <vt:lpstr>PowerPoint 簡報</vt:lpstr>
      <vt:lpstr>List Sort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Table Sort</vt:lpstr>
      <vt:lpstr>Permutation Cycle</vt:lpstr>
      <vt:lpstr>Example</vt:lpstr>
      <vt:lpstr>Example</vt:lpstr>
      <vt:lpstr>PowerPoint 簡報</vt:lpstr>
      <vt:lpstr>PowerPoint 簡報</vt:lpstr>
      <vt:lpstr>PowerPoint 簡報</vt:lpstr>
      <vt:lpstr>External Sorting</vt:lpstr>
      <vt:lpstr>Example</vt:lpstr>
      <vt:lpstr>PowerPoint 簡報</vt:lpstr>
      <vt:lpstr>PowerPoint 簡報</vt:lpstr>
      <vt:lpstr>Optimal Merging of Runs</vt:lpstr>
      <vt:lpstr>Optimal Merging of Runs</vt:lpstr>
      <vt:lpstr>Huffman Code</vt:lpstr>
      <vt:lpstr>Merging</vt:lpstr>
      <vt:lpstr>*Figure 7.5:First eight lines for O(1) space merge example (p337)</vt:lpstr>
      <vt:lpstr>PowerPoint 簡報</vt:lpstr>
      <vt:lpstr>*Figure 7.6:Last eight lines for O(1) space merge example(p.338)</vt:lpstr>
      <vt:lpstr>*Program 7.8: O(1) space merge (p.339)  Steps in an O(1) space merge when the total number  of records, n is a perfect square */ and the number of records in each of the files to be merged is a multiple of n */  Step1:Identify the  n records with largest key. This is done by                     following right to left along the two files to be merged. Step2:Exchange the records of the second file that were             identified in Step1 with those  just to the left of those              identified from the first file so that the  n record with             largest keys form a contiguous block. Step3:Swap the block of  n largest records  with the leftmost             block (unless it is already the leftmost block). Sort the              rightmost block.  </vt:lpstr>
      <vt:lpstr>Step4:Reorder the blocks excluding the block of largest             records into nondecreasing order of the last key in the             blocks. Step5:Perform as many merge sub steps as needed to merge              the n-1 blocks other than the block with the largest              keys. Step6:Sort the block with the largest keys.  </vt:lpstr>
      <vt:lpstr>PowerPoint 簡報</vt:lpstr>
      <vt:lpstr>Figure 7.14: Arrangement of cards after first pass of an MSD sort(p.353)</vt:lpstr>
      <vt:lpstr>Figure 7.15: Arrangement of cards after first pass of LSD sort (p.353)</vt:lpstr>
      <vt:lpstr>PowerPoint 簡報</vt:lpstr>
      <vt:lpstr>Analysis</vt:lpstr>
      <vt:lpstr>PowerPoint 簡報</vt:lpstr>
      <vt:lpstr>PowerPoint 簡報</vt:lpstr>
      <vt:lpstr>Table Sort</vt:lpstr>
      <vt:lpstr>PowerPoint 簡報</vt:lpstr>
      <vt:lpstr>PowerPoint 簡報</vt:lpstr>
      <vt:lpstr>Radix</vt:lpstr>
      <vt:lpstr>Radix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CHAPTER 7                SORTING</dc:title>
  <dc:creator>Microsoft Office User</dc:creator>
  <cp:lastModifiedBy>user</cp:lastModifiedBy>
  <cp:revision>683</cp:revision>
  <cp:lastPrinted>1999-05-03T06:59:34Z</cp:lastPrinted>
  <dcterms:created xsi:type="dcterms:W3CDTF">2018-11-19T20:59:34Z</dcterms:created>
  <dcterms:modified xsi:type="dcterms:W3CDTF">2020-12-03T05:43:44Z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hh_chen@csie.ntu.edu.tw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2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\\PCLABNT\users\get\Personal</vt:lpwstr>
  </property>
  <property fmtid="{D5CDD505-2E9C-101B-9397-08002B2CF9AE}" pid="22" name="EncodingType">
    <vt:i4>5</vt:i4>
  </property>
</Properties>
</file>